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drawings/drawing7.xml" ContentType="application/vnd.openxmlformats-officedocument.drawingml.chartshapes+xml"/>
  <Override PartName="/ppt/charts/chart9.xml" ContentType="application/vnd.openxmlformats-officedocument.drawingml.chart+xml"/>
  <Override PartName="/ppt/drawings/drawing8.xml" ContentType="application/vnd.openxmlformats-officedocument.drawingml.chartshapes+xml"/>
  <Override PartName="/ppt/charts/chart10.xml" ContentType="application/vnd.openxmlformats-officedocument.drawingml.chart+xml"/>
  <Override PartName="/ppt/drawings/drawing9.xml" ContentType="application/vnd.openxmlformats-officedocument.drawingml.chartshapes+xml"/>
  <Override PartName="/ppt/charts/chart11.xml" ContentType="application/vnd.openxmlformats-officedocument.drawingml.chart+xml"/>
  <Override PartName="/ppt/drawings/drawing10.xml" ContentType="application/vnd.openxmlformats-officedocument.drawingml.chartshapes+xml"/>
  <Override PartName="/ppt/charts/chart12.xml" ContentType="application/vnd.openxmlformats-officedocument.drawingml.chart+xml"/>
  <Override PartName="/ppt/drawings/drawing11.xml" ContentType="application/vnd.openxmlformats-officedocument.drawingml.chartshapes+xml"/>
  <Override PartName="/ppt/notesSlides/notesSlide3.xml" ContentType="application/vnd.openxmlformats-officedocument.presentationml.notesSlide+xml"/>
  <Override PartName="/ppt/charts/chart13.xml" ContentType="application/vnd.openxmlformats-officedocument.drawingml.chart+xml"/>
  <Override PartName="/ppt/drawings/drawing12.xml" ContentType="application/vnd.openxmlformats-officedocument.drawingml.chartshapes+xml"/>
  <Override PartName="/ppt/tags/tag8.xml" ContentType="application/vnd.openxmlformats-officedocument.presentationml.tags+xml"/>
  <Override PartName="/ppt/notesSlides/notesSlide4.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drawings/drawing13.xml" ContentType="application/vnd.openxmlformats-officedocument.drawingml.chartshapes+xml"/>
  <Override PartName="/ppt/charts/chart41.xml" ContentType="application/vnd.openxmlformats-officedocument.drawingml.chart+xml"/>
  <Override PartName="/ppt/drawings/drawing14.xml" ContentType="application/vnd.openxmlformats-officedocument.drawingml.chartshapes+xml"/>
  <Override PartName="/ppt/charts/chart42.xml" ContentType="application/vnd.openxmlformats-officedocument.drawingml.chart+xml"/>
  <Override PartName="/ppt/charts/style1.xml" ContentType="application/vnd.ms-office.chartstyle+xml"/>
  <Override PartName="/ppt/charts/colors1.xml" ContentType="application/vnd.ms-office.chartcolorstyle+xml"/>
  <Override PartName="/ppt/charts/chart4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4.xml" ContentType="application/vnd.openxmlformats-officedocument.drawingml.chart+xml"/>
  <Override PartName="/ppt/charts/chart45.xml" ContentType="application/vnd.openxmlformats-officedocument.drawingml.chart+xml"/>
  <Override PartName="/ppt/drawings/drawing15.xml" ContentType="application/vnd.openxmlformats-officedocument.drawingml.chartshapes+xml"/>
  <Override PartName="/ppt/notesSlides/notesSlide5.xml" ContentType="application/vnd.openxmlformats-officedocument.presentationml.notesSlide+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charts/chart57.xml" ContentType="application/vnd.openxmlformats-officedocument.drawingml.chart+xml"/>
  <Override PartName="/ppt/charts/chart58.xml" ContentType="application/vnd.openxmlformats-officedocument.drawingml.chart+xml"/>
  <Override PartName="/ppt/charts/chart59.xml" ContentType="application/vnd.openxmlformats-officedocument.drawingml.chart+xml"/>
  <Override PartName="/ppt/charts/chart60.xml" ContentType="application/vnd.openxmlformats-officedocument.drawingml.chart+xml"/>
  <Override PartName="/ppt/charts/chart61.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9" r:id="rId1"/>
  </p:sldMasterIdLst>
  <p:notesMasterIdLst>
    <p:notesMasterId r:id="rId31"/>
  </p:notesMasterIdLst>
  <p:sldIdLst>
    <p:sldId id="259" r:id="rId2"/>
    <p:sldId id="262" r:id="rId3"/>
    <p:sldId id="265" r:id="rId4"/>
    <p:sldId id="268" r:id="rId5"/>
    <p:sldId id="271" r:id="rId6"/>
    <p:sldId id="274" r:id="rId7"/>
    <p:sldId id="277" r:id="rId8"/>
    <p:sldId id="280" r:id="rId9"/>
    <p:sldId id="283" r:id="rId10"/>
    <p:sldId id="344" r:id="rId11"/>
    <p:sldId id="289" r:id="rId12"/>
    <p:sldId id="292" r:id="rId13"/>
    <p:sldId id="295" r:id="rId14"/>
    <p:sldId id="298" r:id="rId15"/>
    <p:sldId id="301" r:id="rId16"/>
    <p:sldId id="304" r:id="rId17"/>
    <p:sldId id="307" r:id="rId18"/>
    <p:sldId id="310" r:id="rId19"/>
    <p:sldId id="313" r:id="rId20"/>
    <p:sldId id="338" r:id="rId21"/>
    <p:sldId id="339" r:id="rId22"/>
    <p:sldId id="316" r:id="rId23"/>
    <p:sldId id="319" r:id="rId24"/>
    <p:sldId id="322" r:id="rId25"/>
    <p:sldId id="325" r:id="rId26"/>
    <p:sldId id="340" r:id="rId27"/>
    <p:sldId id="331" r:id="rId28"/>
    <p:sldId id="334" r:id="rId29"/>
    <p:sldId id="337" r:id="rId30"/>
  </p:sldIdLst>
  <p:sldSz cx="9144000" cy="5715000" type="screen16x10"/>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00" autoAdjust="0"/>
  </p:normalViewPr>
  <p:slideViewPr>
    <p:cSldViewPr>
      <p:cViewPr varScale="1">
        <p:scale>
          <a:sx n="137" d="100"/>
          <a:sy n="137" d="100"/>
        </p:scale>
        <p:origin x="864" y="150"/>
      </p:cViewPr>
      <p:guideLst/>
    </p:cSldViewPr>
  </p:slideViewPr>
  <p:notesTextViewPr>
    <p:cViewPr>
      <p:scale>
        <a:sx n="1" d="1"/>
        <a:sy n="1" d="1"/>
      </p:scale>
      <p:origin x="0" y="0"/>
    </p:cViewPr>
  </p:notesTextViewPr>
  <p:sorterViewPr>
    <p:cViewPr>
      <p:scale>
        <a:sx n="100" d="100"/>
        <a:sy n="100" d="100"/>
      </p:scale>
      <p:origin x="0" y="-1419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chartUserShapes" Target="../drawings/drawing9.xml"/></Relationships>
</file>

<file path=ppt/charts/_rels/chart11.xml.rels><?xml version="1.0" encoding="UTF-8" standalone="yes"?>
<Relationships xmlns="http://schemas.openxmlformats.org/package/2006/relationships"><Relationship Id="rId1" Type="http://schemas.openxmlformats.org/officeDocument/2006/relationships/chartUserShapes" Target="../drawings/drawing10.xml"/></Relationships>
</file>

<file path=ppt/charts/_rels/chart12.xml.rels><?xml version="1.0" encoding="UTF-8" standalone="yes"?>
<Relationships xmlns="http://schemas.openxmlformats.org/package/2006/relationships"><Relationship Id="rId1" Type="http://schemas.openxmlformats.org/officeDocument/2006/relationships/chartUserShapes" Target="../drawings/drawing11.xml"/></Relationships>
</file>

<file path=ppt/charts/_rels/chart13.xml.rels><?xml version="1.0" encoding="UTF-8" standalone="yes"?>
<Relationships xmlns="http://schemas.openxmlformats.org/package/2006/relationships"><Relationship Id="rId1" Type="http://schemas.openxmlformats.org/officeDocument/2006/relationships/chartUserShapes" Target="../drawings/drawing12.xml"/></Relationships>
</file>

<file path=ppt/charts/_rels/chart2.xml.rels><?xml version="1.0" encoding="UTF-8" standalone="yes"?>
<Relationships xmlns="http://schemas.openxmlformats.org/package/2006/relationships"><Relationship Id="rId1"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chartUserShapes" Target="../drawings/drawing4.xml"/></Relationships>
</file>

<file path=ppt/charts/_rels/chart40.xml.rels><?xml version="1.0" encoding="UTF-8" standalone="yes"?>
<Relationships xmlns="http://schemas.openxmlformats.org/package/2006/relationships"><Relationship Id="rId1" Type="http://schemas.openxmlformats.org/officeDocument/2006/relationships/chartUserShapes" Target="../drawings/drawing13.xml"/></Relationships>
</file>

<file path=ppt/charts/_rels/chart41.xml.rels><?xml version="1.0" encoding="UTF-8" standalone="yes"?>
<Relationships xmlns="http://schemas.openxmlformats.org/package/2006/relationships"><Relationship Id="rId1" Type="http://schemas.openxmlformats.org/officeDocument/2006/relationships/chartUserShapes" Target="../drawings/drawing14.xml"/></Relationships>
</file>

<file path=ppt/charts/_rels/chart42.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43.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45.xml.rels><?xml version="1.0" encoding="UTF-8" standalone="yes"?>
<Relationships xmlns="http://schemas.openxmlformats.org/package/2006/relationships"><Relationship Id="rId1" Type="http://schemas.openxmlformats.org/officeDocument/2006/relationships/chartUserShapes" Target="../drawings/drawing15.xml"/></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1"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8.xml.rels><?xml version="1.0" encoding="UTF-8" standalone="yes"?>
<Relationships xmlns="http://schemas.openxmlformats.org/package/2006/relationships"><Relationship Id="rId1" Type="http://schemas.openxmlformats.org/officeDocument/2006/relationships/chartUserShapes" Target="../drawings/drawing7.xml"/></Relationships>
</file>

<file path=ppt/charts/_rels/chart9.xml.rels><?xml version="1.0" encoding="UTF-8" standalone="yes"?>
<Relationships xmlns="http://schemas.openxmlformats.org/package/2006/relationships"><Relationship Id="rId1"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065"/>
          <c:w val="0.93899999999999995"/>
          <c:h val="0.77324999999999999"/>
        </c:manualLayout>
      </c:layout>
      <c:barChart>
        <c:barDir val="col"/>
        <c:grouping val="clustered"/>
        <c:varyColors val="0"/>
        <c:ser>
          <c:idx val="0"/>
          <c:order val="0"/>
          <c:tx>
            <c:strRef>
              <c:f>'Group Results'!$F$5</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13E8-4C0E-ABAD-7E01C22A4B4F}"/>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13E8-4C0E-ABAD-7E01C22A4B4F}"/>
              </c:ext>
            </c:extLst>
          </c:dPt>
          <c:dPt>
            <c:idx val="2"/>
            <c:invertIfNegative val="0"/>
            <c:bubble3D val="0"/>
            <c:extLst>
              <c:ext xmlns:c16="http://schemas.microsoft.com/office/drawing/2014/chart" uri="{C3380CC4-5D6E-409C-BE32-E72D297353CC}">
                <c16:uniqueId val="{00000003-13E8-4C0E-ABAD-7E01C22A4B4F}"/>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5-13E8-4C0E-ABAD-7E01C22A4B4F}"/>
              </c:ext>
            </c:extLst>
          </c:dPt>
          <c:dLbls>
            <c:dLbl>
              <c:idx val="1"/>
              <c:spPr>
                <a:noFill/>
                <a:ln>
                  <a:noFill/>
                </a:ln>
              </c:spPr>
              <c:txPr>
                <a:bodyPr rot="0" vert="horz" wrap="none">
                  <a:spAutoFit/>
                </a:bodyPr>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13E8-4C0E-ABAD-7E01C22A4B4F}"/>
                </c:ext>
              </c:extLst>
            </c:dLbl>
            <c:spPr>
              <a:noFill/>
              <a:ln w="9525">
                <a:noFill/>
              </a:ln>
            </c:spPr>
            <c:txPr>
              <a:bodyPr rot="0" vert="horz" wrap="none"/>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Results'!$G$4:$H$4</c:f>
              <c:strCache>
                <c:ptCount val="2"/>
                <c:pt idx="0">
                  <c:v>FY-2017</c:v>
                </c:pt>
                <c:pt idx="1">
                  <c:v>FY-2018</c:v>
                </c:pt>
              </c:strCache>
            </c:strRef>
          </c:cat>
          <c:val>
            <c:numRef>
              <c:f>'Group Results'!$G$5:$H$5</c:f>
              <c:numCache>
                <c:formatCode>#,##0\ ;\(#,##0\)</c:formatCode>
                <c:ptCount val="2"/>
                <c:pt idx="0">
                  <c:v>32645.9</c:v>
                </c:pt>
                <c:pt idx="1">
                  <c:v>29926.722223078999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A0F0-4F4A-8487-58FF67EAF389}"/>
            </c:ext>
          </c:extLst>
        </c:ser>
        <c:dLbls>
          <c:showLegendKey val="0"/>
          <c:showVal val="0"/>
          <c:showCatName val="0"/>
          <c:showSerName val="0"/>
          <c:showPercent val="0"/>
          <c:showBubbleSize val="0"/>
        </c:dLbls>
        <c:gapWidth val="51"/>
        <c:axId val="329884792"/>
        <c:axId val="292786456"/>
      </c:barChart>
      <c:catAx>
        <c:axId val="32988479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292786456"/>
        <c:crosses val="autoZero"/>
        <c:auto val="1"/>
        <c:lblAlgn val="ctr"/>
        <c:lblOffset val="100"/>
        <c:noMultiLvlLbl val="0"/>
      </c:catAx>
      <c:valAx>
        <c:axId val="292786456"/>
        <c:scaling>
          <c:orientation val="minMax"/>
          <c:min val="700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29884792"/>
        <c:crosses val="autoZero"/>
        <c:crossBetween val="between"/>
      </c:valAx>
      <c:spPr>
        <a:noFill/>
        <a:ln w="9525">
          <a:noFill/>
        </a:ln>
      </c:spPr>
    </c:plotArea>
    <c:plotVisOnly val="1"/>
    <c:dispBlanksAs val="gap"/>
    <c:showDLblsOverMax val="1"/>
  </c:chart>
  <c:spPr>
    <a:noFill/>
    <a:ln w="9525">
      <a:noFill/>
      <a:miter lim="800000"/>
    </a:ln>
  </c:spPr>
  <c:userShapes r:id="rId1"/>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065"/>
          <c:w val="0.93899999999999995"/>
          <c:h val="0.77324999999999999"/>
        </c:manualLayout>
      </c:layout>
      <c:barChart>
        <c:barDir val="col"/>
        <c:grouping val="clustered"/>
        <c:varyColors val="0"/>
        <c:ser>
          <c:idx val="0"/>
          <c:order val="0"/>
          <c:tx>
            <c:strRef>
              <c:f>'Group Results'!$F$88</c:f>
              <c:strCache>
                <c:ptCount val="1"/>
                <c:pt idx="0">
                  <c:v>CAPEX</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1-FDE7-4C0F-A86D-01A9D67F0CB8}"/>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3-FDE7-4C0F-A86D-01A9D67F0CB8}"/>
              </c:ext>
            </c:extLst>
          </c:dPt>
          <c:dLbls>
            <c:dLbl>
              <c:idx val="1"/>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DE7-4C0F-A86D-01A9D67F0CB8}"/>
                </c:ext>
              </c:extLst>
            </c:dLbl>
            <c:spPr>
              <a:noFill/>
              <a:ln w="9525">
                <a:noFill/>
              </a:ln>
            </c:spPr>
            <c:txPr>
              <a:bodyPr rot="0" vert="horz" wrap="none"/>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layout/>
                <c15:showLeaderLines val="1"/>
                <c15:leaderLines>
                  <c:spPr>
                    <a:ln w="9525">
                      <a:noFill/>
                    </a:ln>
                  </c:spPr>
                </c15:leaderLines>
              </c:ext>
            </c:extLst>
          </c:dLbls>
          <c:cat>
            <c:strRef>
              <c:f>'Group Results'!$I$87:$J$87</c:f>
              <c:strCache>
                <c:ptCount val="2"/>
                <c:pt idx="0">
                  <c:v>Q4-2017</c:v>
                </c:pt>
                <c:pt idx="1">
                  <c:v>Q4-2018</c:v>
                </c:pt>
              </c:strCache>
            </c:strRef>
          </c:cat>
          <c:val>
            <c:numRef>
              <c:f>'Group Results'!$I$88:$J$88</c:f>
              <c:numCache>
                <c:formatCode>#,##0\ ;\(#,##0\)</c:formatCode>
                <c:ptCount val="2"/>
                <c:pt idx="0">
                  <c:v>1936.47180506841</c:v>
                </c:pt>
                <c:pt idx="1">
                  <c:v>1965.8434500313199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C1EE-4273-9AC3-2869329CB2B5}"/>
            </c:ext>
          </c:extLst>
        </c:ser>
        <c:dLbls>
          <c:showLegendKey val="0"/>
          <c:showVal val="0"/>
          <c:showCatName val="0"/>
          <c:showSerName val="0"/>
          <c:showPercent val="0"/>
          <c:showBubbleSize val="0"/>
        </c:dLbls>
        <c:gapWidth val="51"/>
        <c:axId val="332000336"/>
        <c:axId val="332000728"/>
      </c:barChart>
      <c:lineChart>
        <c:grouping val="standard"/>
        <c:varyColors val="0"/>
        <c:ser>
          <c:idx val="1"/>
          <c:order val="1"/>
          <c:tx>
            <c:strRef>
              <c:f>'Group Results'!$F$89</c:f>
              <c:strCache>
                <c:ptCount val="1"/>
                <c:pt idx="0">
                  <c:v>CAPEX:Rev</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4-FDE7-4C0F-A86D-01A9D67F0CB8}"/>
              </c:ext>
            </c:extLst>
          </c:dPt>
          <c:dLbls>
            <c:dLbl>
              <c:idx val="1"/>
              <c:spPr>
                <a:noFill/>
                <a:ln w="9525">
                  <a:noFill/>
                </a:ln>
              </c:spPr>
              <c:txPr>
                <a:bodyPr rot="0" vert="horz"/>
                <a:lstStyle/>
                <a:p>
                  <a:pPr algn="ctr">
                    <a:defRPr lang="en-US" sz="10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5-FDE7-4C0F-A86D-01A9D67F0CB8}"/>
                </c:ext>
              </c:extLst>
            </c:dLbl>
            <c:spPr>
              <a:noFill/>
              <a:ln w="9525">
                <a:noFill/>
              </a:ln>
            </c:spPr>
            <c:txPr>
              <a:bodyPr rot="0" vert="horz"/>
              <a:lstStyle/>
              <a:p>
                <a:pPr algn="ctr">
                  <a:defRPr lang="en-US" sz="1000" b="0" u="none" baseline="0">
                    <a:solidFill>
                      <a:srgbClr val="000000"/>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Results'!$I$87:$J$87</c:f>
              <c:strCache>
                <c:ptCount val="2"/>
                <c:pt idx="0">
                  <c:v>Q4-2017</c:v>
                </c:pt>
                <c:pt idx="1">
                  <c:v>Q4-2018</c:v>
                </c:pt>
              </c:strCache>
            </c:strRef>
          </c:cat>
          <c:val>
            <c:numRef>
              <c:f>'Group Results'!$I$89:$J$89</c:f>
              <c:numCache>
                <c:formatCode>0%</c:formatCode>
                <c:ptCount val="2"/>
                <c:pt idx="0">
                  <c:v>0.23702487479873599</c:v>
                </c:pt>
                <c:pt idx="1">
                  <c:v>0.26581575127826601</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10-C1EE-4273-9AC3-2869329CB2B5}"/>
            </c:ext>
          </c:extLst>
        </c:ser>
        <c:dLbls>
          <c:showLegendKey val="0"/>
          <c:showVal val="0"/>
          <c:showCatName val="0"/>
          <c:showSerName val="0"/>
          <c:showPercent val="0"/>
          <c:showBubbleSize val="0"/>
        </c:dLbls>
        <c:marker val="1"/>
        <c:smooth val="0"/>
        <c:axId val="332001512"/>
        <c:axId val="331995632"/>
      </c:lineChart>
      <c:catAx>
        <c:axId val="33200033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32000728"/>
        <c:crosses val="autoZero"/>
        <c:auto val="1"/>
        <c:lblAlgn val="ctr"/>
        <c:lblOffset val="100"/>
        <c:noMultiLvlLbl val="0"/>
      </c:catAx>
      <c:valAx>
        <c:axId val="33200072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32000336"/>
        <c:crosses val="autoZero"/>
        <c:crossBetween val="between"/>
      </c:valAx>
      <c:catAx>
        <c:axId val="332001512"/>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31995632"/>
        <c:crosses val="autoZero"/>
        <c:auto val="1"/>
        <c:lblAlgn val="ctr"/>
        <c:lblOffset val="100"/>
        <c:noMultiLvlLbl val="0"/>
      </c:catAx>
      <c:valAx>
        <c:axId val="331995632"/>
        <c:scaling>
          <c:orientation val="minMax"/>
          <c:max val="0.60000000000000098"/>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32001512"/>
        <c:crosses val="max"/>
        <c:crossBetween val="between"/>
        <c:majorUnit val="0.2"/>
      </c:valAx>
      <c:spPr>
        <a:noFill/>
        <a:ln w="9525">
          <a:noFill/>
        </a:ln>
      </c:spPr>
    </c:plotArea>
    <c:plotVisOnly val="1"/>
    <c:dispBlanksAs val="gap"/>
    <c:showDLblsOverMax val="1"/>
  </c:chart>
  <c:spPr>
    <a:noFill/>
    <a:ln w="9525">
      <a:noFill/>
      <a:miter lim="800000"/>
    </a:ln>
  </c:spPr>
  <c:userShapes r:id="rId1"/>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065"/>
          <c:w val="0.93899999999999995"/>
          <c:h val="0.77324999999999999"/>
        </c:manualLayout>
      </c:layout>
      <c:barChart>
        <c:barDir val="col"/>
        <c:grouping val="clustered"/>
        <c:varyColors val="0"/>
        <c:ser>
          <c:idx val="0"/>
          <c:order val="0"/>
          <c:tx>
            <c:strRef>
              <c:f>'Group Results'!$F$109</c:f>
              <c:strCache>
                <c:ptCount val="1"/>
                <c:pt idx="0">
                  <c:v>Cash Flow</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1-B41A-45BB-BEDD-2626843A1EFA}"/>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3-B41A-45BB-BEDD-2626843A1EFA}"/>
              </c:ext>
            </c:extLst>
          </c:dPt>
          <c:dLbls>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Results'!$I$108:$J$108</c:f>
              <c:strCache>
                <c:ptCount val="2"/>
                <c:pt idx="0">
                  <c:v>Q4-2017</c:v>
                </c:pt>
                <c:pt idx="1">
                  <c:v>Q4-2018</c:v>
                </c:pt>
              </c:strCache>
            </c:strRef>
          </c:cat>
          <c:val>
            <c:numRef>
              <c:f>'Group Results'!$I$109:$J$109</c:f>
              <c:numCache>
                <c:formatCode>#,##0\ ;\(#,##0\)</c:formatCode>
                <c:ptCount val="2"/>
                <c:pt idx="0">
                  <c:v>586</c:v>
                </c:pt>
                <c:pt idx="1">
                  <c:v>468.078331459688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74F1-456E-B4F8-DD2270DE89FB}"/>
            </c:ext>
          </c:extLst>
        </c:ser>
        <c:dLbls>
          <c:showLegendKey val="0"/>
          <c:showVal val="0"/>
          <c:showCatName val="0"/>
          <c:showSerName val="0"/>
          <c:showPercent val="0"/>
          <c:showBubbleSize val="0"/>
        </c:dLbls>
        <c:gapWidth val="51"/>
        <c:axId val="333926456"/>
        <c:axId val="333930376"/>
      </c:barChart>
      <c:catAx>
        <c:axId val="33392645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33930376"/>
        <c:crosses val="autoZero"/>
        <c:auto val="1"/>
        <c:lblAlgn val="ctr"/>
        <c:lblOffset val="100"/>
        <c:noMultiLvlLbl val="0"/>
      </c:catAx>
      <c:valAx>
        <c:axId val="333930376"/>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33926456"/>
        <c:crosses val="autoZero"/>
        <c:crossBetween val="between"/>
      </c:valAx>
      <c:spPr>
        <a:noFill/>
        <a:ln w="9525">
          <a:noFill/>
        </a:ln>
      </c:spPr>
    </c:plotArea>
    <c:plotVisOnly val="1"/>
    <c:dispBlanksAs val="gap"/>
    <c:showDLblsOverMax val="1"/>
  </c:chart>
  <c:spPr>
    <a:noFill/>
    <a:ln w="9525">
      <a:noFill/>
      <a:miter lim="800000"/>
    </a:ln>
  </c:spPr>
  <c:userShapes r:id="rId1"/>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23400000000000001"/>
          <c:w val="0.91949999999999998"/>
          <c:h val="0.65925"/>
        </c:manualLayout>
      </c:layout>
      <c:barChart>
        <c:barDir val="col"/>
        <c:grouping val="clustered"/>
        <c:varyColors val="0"/>
        <c:ser>
          <c:idx val="0"/>
          <c:order val="0"/>
          <c:tx>
            <c:strRef>
              <c:f>'Group Results'!$F$130</c:f>
              <c:strCache>
                <c:ptCount val="1"/>
                <c:pt idx="0">
                  <c:v>Customers</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BC0E-48E3-964C-F40774D04E00}"/>
              </c:ext>
            </c:extLst>
          </c:dPt>
          <c:dPt>
            <c:idx val="1"/>
            <c:invertIfNegative val="0"/>
            <c:bubble3D val="0"/>
            <c:extLst>
              <c:ext xmlns:c16="http://schemas.microsoft.com/office/drawing/2014/chart" uri="{C3380CC4-5D6E-409C-BE32-E72D297353CC}">
                <c16:uniqueId val="{00000001-BC0E-48E3-964C-F40774D04E00}"/>
              </c:ext>
            </c:extLst>
          </c:dPt>
          <c:dPt>
            <c:idx val="2"/>
            <c:invertIfNegative val="0"/>
            <c:bubble3D val="0"/>
            <c:extLst>
              <c:ext xmlns:c16="http://schemas.microsoft.com/office/drawing/2014/chart" uri="{C3380CC4-5D6E-409C-BE32-E72D297353CC}">
                <c16:uniqueId val="{00000002-BC0E-48E3-964C-F40774D04E00}"/>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4-BC0E-48E3-964C-F40774D04E00}"/>
              </c:ext>
            </c:extLst>
          </c:dPt>
          <c:dLbls>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Results'!$G$129:$J$129</c:f>
              <c:strCache>
                <c:ptCount val="4"/>
                <c:pt idx="0">
                  <c:v>FY-2015</c:v>
                </c:pt>
                <c:pt idx="1">
                  <c:v>FY-2016</c:v>
                </c:pt>
                <c:pt idx="2">
                  <c:v>FY-2017</c:v>
                </c:pt>
                <c:pt idx="3">
                  <c:v>FY-2018</c:v>
                </c:pt>
              </c:strCache>
            </c:strRef>
          </c:cat>
          <c:val>
            <c:numRef>
              <c:f>'Group Results'!$G$130:$J$130</c:f>
              <c:numCache>
                <c:formatCode>#,##0\ ;\(#,##0\)</c:formatCode>
                <c:ptCount val="4"/>
                <c:pt idx="0">
                  <c:v>116751.261</c:v>
                </c:pt>
                <c:pt idx="1">
                  <c:v>138421.511</c:v>
                </c:pt>
                <c:pt idx="2">
                  <c:v>163946</c:v>
                </c:pt>
                <c:pt idx="3">
                  <c:v>115225.40300000001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4706-480F-B98A-4C834F82E016}"/>
            </c:ext>
          </c:extLst>
        </c:ser>
        <c:dLbls>
          <c:showLegendKey val="0"/>
          <c:showVal val="0"/>
          <c:showCatName val="0"/>
          <c:showSerName val="0"/>
          <c:showPercent val="0"/>
          <c:showBubbleSize val="0"/>
        </c:dLbls>
        <c:gapWidth val="51"/>
        <c:axId val="333933904"/>
        <c:axId val="333932728"/>
      </c:barChart>
      <c:catAx>
        <c:axId val="33393390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33932728"/>
        <c:crosses val="autoZero"/>
        <c:auto val="1"/>
        <c:lblAlgn val="ctr"/>
        <c:lblOffset val="100"/>
        <c:noMultiLvlLbl val="0"/>
      </c:catAx>
      <c:valAx>
        <c:axId val="33393272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33933904"/>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250000000000003E-2"/>
          <c:y val="0.20250000000000001"/>
          <c:w val="0.86275000000000002"/>
          <c:h val="0.68174999999999997"/>
        </c:manualLayout>
      </c:layout>
      <c:barChart>
        <c:barDir val="col"/>
        <c:grouping val="clustered"/>
        <c:varyColors val="0"/>
        <c:ser>
          <c:idx val="0"/>
          <c:order val="0"/>
          <c:tx>
            <c:strRef>
              <c:f>'Group Results'!$F$147</c:f>
              <c:strCache>
                <c:ptCount val="1"/>
                <c:pt idx="0">
                  <c:v>Net Debt</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7486-4927-8584-512649BAF96D}"/>
              </c:ext>
            </c:extLst>
          </c:dPt>
          <c:dPt>
            <c:idx val="1"/>
            <c:invertIfNegative val="0"/>
            <c:bubble3D val="0"/>
            <c:extLst>
              <c:ext xmlns:c16="http://schemas.microsoft.com/office/drawing/2014/chart" uri="{C3380CC4-5D6E-409C-BE32-E72D297353CC}">
                <c16:uniqueId val="{00000001-7486-4927-8584-512649BAF96D}"/>
              </c:ext>
            </c:extLst>
          </c:dPt>
          <c:dPt>
            <c:idx val="2"/>
            <c:invertIfNegative val="0"/>
            <c:bubble3D val="0"/>
            <c:extLst>
              <c:ext xmlns:c16="http://schemas.microsoft.com/office/drawing/2014/chart" uri="{C3380CC4-5D6E-409C-BE32-E72D297353CC}">
                <c16:uniqueId val="{00000002-7486-4927-8584-512649BAF96D}"/>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4-7486-4927-8584-512649BAF96D}"/>
              </c:ext>
            </c:extLst>
          </c:dPt>
          <c:dLbls>
            <c:spPr>
              <a:noFill/>
              <a:ln w="9525">
                <a:noFill/>
              </a:ln>
            </c:spPr>
            <c:txPr>
              <a:bodyPr rot="0" vert="horz"/>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Results'!$G$146:$J$146</c:f>
              <c:strCache>
                <c:ptCount val="4"/>
                <c:pt idx="0">
                  <c:v>FY-2015</c:v>
                </c:pt>
                <c:pt idx="1">
                  <c:v>FY-2016</c:v>
                </c:pt>
                <c:pt idx="2">
                  <c:v>FY-2017</c:v>
                </c:pt>
                <c:pt idx="3">
                  <c:v>FY-2018</c:v>
                </c:pt>
              </c:strCache>
            </c:strRef>
          </c:cat>
          <c:val>
            <c:numRef>
              <c:f>'Group Results'!$G$147:$J$147</c:f>
              <c:numCache>
                <c:formatCode>#,##0\ ;\(#,##0\)</c:formatCode>
                <c:ptCount val="4"/>
                <c:pt idx="0">
                  <c:v>28489</c:v>
                </c:pt>
                <c:pt idx="1">
                  <c:v>27715</c:v>
                </c:pt>
                <c:pt idx="2">
                  <c:v>25138</c:v>
                </c:pt>
                <c:pt idx="3">
                  <c:v>22260</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339B-42F9-AEB8-F6F31F7C55F2}"/>
            </c:ext>
          </c:extLst>
        </c:ser>
        <c:dLbls>
          <c:showLegendKey val="0"/>
          <c:showVal val="0"/>
          <c:showCatName val="0"/>
          <c:showSerName val="0"/>
          <c:showPercent val="0"/>
          <c:showBubbleSize val="0"/>
        </c:dLbls>
        <c:gapWidth val="51"/>
        <c:axId val="333931160"/>
        <c:axId val="333933512"/>
      </c:barChart>
      <c:lineChart>
        <c:grouping val="standard"/>
        <c:varyColors val="0"/>
        <c:ser>
          <c:idx val="1"/>
          <c:order val="1"/>
          <c:tx>
            <c:strRef>
              <c:f>'Group Results'!$F$148</c:f>
              <c:strCache>
                <c:ptCount val="1"/>
                <c:pt idx="0">
                  <c:v>Net Debt: EBITDA</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5-7486-4927-8584-512649BAF96D}"/>
              </c:ext>
            </c:extLst>
          </c:dPt>
          <c:dPt>
            <c:idx val="1"/>
            <c:bubble3D val="0"/>
            <c:extLst>
              <c:ext xmlns:c16="http://schemas.microsoft.com/office/drawing/2014/chart" uri="{C3380CC4-5D6E-409C-BE32-E72D297353CC}">
                <c16:uniqueId val="{00000006-7486-4927-8584-512649BAF96D}"/>
              </c:ext>
            </c:extLst>
          </c:dPt>
          <c:dPt>
            <c:idx val="2"/>
            <c:bubble3D val="0"/>
            <c:extLst>
              <c:ext xmlns:c16="http://schemas.microsoft.com/office/drawing/2014/chart" uri="{C3380CC4-5D6E-409C-BE32-E72D297353CC}">
                <c16:uniqueId val="{00000007-7486-4927-8584-512649BAF96D}"/>
              </c:ext>
            </c:extLst>
          </c:dPt>
          <c:dLbls>
            <c:dLbl>
              <c:idx val="3"/>
              <c:spPr>
                <a:noFill/>
                <a:ln w="9525">
                  <a:noFill/>
                </a:ln>
              </c:spPr>
              <c:txPr>
                <a:bodyPr rot="0" vert="horz"/>
                <a:lstStyle/>
                <a:p>
                  <a:pPr algn="ctr">
                    <a:defRPr lang="en-US" sz="10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8-7486-4927-8584-512649BAF96D}"/>
                </c:ext>
              </c:extLst>
            </c:dLbl>
            <c:spPr>
              <a:noFill/>
              <a:ln w="9525">
                <a:noFill/>
              </a:ln>
            </c:spPr>
            <c:txPr>
              <a:bodyPr rot="0" vert="horz"/>
              <a:lstStyle/>
              <a:p>
                <a:pPr algn="ctr">
                  <a:defRPr lang="en-US" sz="1000" b="0" u="none" baseline="0"/>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ext>
            </c:extLst>
          </c:dLbls>
          <c:cat>
            <c:strRef>
              <c:f>'Group Results'!$G$146:$J$146</c:f>
              <c:strCache>
                <c:ptCount val="4"/>
                <c:pt idx="0">
                  <c:v>FY-2015</c:v>
                </c:pt>
                <c:pt idx="1">
                  <c:v>FY-2016</c:v>
                </c:pt>
                <c:pt idx="2">
                  <c:v>FY-2017</c:v>
                </c:pt>
                <c:pt idx="3">
                  <c:v>FY-2018</c:v>
                </c:pt>
              </c:strCache>
            </c:strRef>
          </c:cat>
          <c:val>
            <c:numRef>
              <c:f>'Group Results'!$G$148:$J$148</c:f>
              <c:numCache>
                <c:formatCode>#,##0.0_);\(#,##0.0\)</c:formatCode>
                <c:ptCount val="4"/>
                <c:pt idx="0">
                  <c:v>2.2000000000000002</c:v>
                </c:pt>
                <c:pt idx="1">
                  <c:v>2</c:v>
                </c:pt>
                <c:pt idx="2">
                  <c:v>1.8</c:v>
                </c:pt>
                <c:pt idx="3">
                  <c:v>1.78</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339B-42F9-AEB8-F6F31F7C55F2}"/>
            </c:ext>
          </c:extLst>
        </c:ser>
        <c:dLbls>
          <c:showLegendKey val="0"/>
          <c:showVal val="0"/>
          <c:showCatName val="0"/>
          <c:showSerName val="0"/>
          <c:showPercent val="0"/>
          <c:showBubbleSize val="0"/>
        </c:dLbls>
        <c:marker val="1"/>
        <c:smooth val="0"/>
        <c:axId val="333931552"/>
        <c:axId val="333927632"/>
      </c:lineChart>
      <c:catAx>
        <c:axId val="333931160"/>
        <c:scaling>
          <c:orientation val="minMax"/>
        </c:scaling>
        <c:delete val="0"/>
        <c:axPos val="b"/>
        <c:majorGridlines>
          <c:spPr>
            <a:ln w="9525">
              <a:noFill/>
            </a:ln>
          </c:spPr>
        </c:majorGridlines>
        <c:minorGridlines>
          <c:spPr>
            <a:ln w="9525">
              <a:noFill/>
            </a:ln>
          </c:spPr>
        </c:minorGridlines>
        <c:numFmt formatCode="General" sourceLinked="0"/>
        <c:majorTickMark val="none"/>
        <c:minorTickMark val="none"/>
        <c:tickLblPos val="nextTo"/>
        <c:spPr>
          <a:ln w="9525" cap="flat" cmpd="sng"/>
        </c:spPr>
        <c:txPr>
          <a:bodyPr rot="0" vert="horz"/>
          <a:lstStyle/>
          <a:p>
            <a:pPr>
              <a:defRPr lang="en-US" sz="1050" u="none" baseline="0"/>
            </a:pPr>
            <a:endParaRPr lang="en-US"/>
          </a:p>
        </c:txPr>
        <c:crossAx val="333933512"/>
        <c:crosses val="autoZero"/>
        <c:auto val="1"/>
        <c:lblAlgn val="ctr"/>
        <c:lblOffset val="100"/>
        <c:noMultiLvlLbl val="0"/>
      </c:catAx>
      <c:valAx>
        <c:axId val="333933512"/>
        <c:scaling>
          <c:orientation val="minMax"/>
        </c:scaling>
        <c:delete val="0"/>
        <c:axPos val="r"/>
        <c:majorGridlines>
          <c:spPr>
            <a:ln w="9525">
              <a:noFill/>
            </a:ln>
          </c:spPr>
        </c:majorGridlines>
        <c:minorGridlines>
          <c:spPr>
            <a:ln w="9525">
              <a:noFill/>
            </a:ln>
          </c:spPr>
        </c:minorGridlines>
        <c:numFmt formatCode="#,##0\ ;\(#,##0\)" sourceLinked="1"/>
        <c:majorTickMark val="out"/>
        <c:minorTickMark val="none"/>
        <c:tickLblPos val="none"/>
        <c:spPr>
          <a:ln w="9525">
            <a:noFill/>
          </a:ln>
        </c:spPr>
        <c:txPr>
          <a:bodyPr rot="0" vert="horz"/>
          <a:lstStyle/>
          <a:p>
            <a:pPr>
              <a:defRPr lang="en-US" sz="1000" b="0" u="none" baseline="0">
                <a:solidFill>
                  <a:srgbClr val="000000"/>
                </a:solidFill>
              </a:defRPr>
            </a:pPr>
            <a:endParaRPr lang="en-US"/>
          </a:p>
        </c:txPr>
        <c:crossAx val="333931160"/>
        <c:crosses val="max"/>
        <c:crossBetween val="between"/>
      </c:valAx>
      <c:catAx>
        <c:axId val="333931552"/>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33927632"/>
        <c:crosses val="autoZero"/>
        <c:auto val="1"/>
        <c:lblAlgn val="ctr"/>
        <c:lblOffset val="100"/>
        <c:noMultiLvlLbl val="0"/>
      </c:catAx>
      <c:valAx>
        <c:axId val="333927632"/>
        <c:scaling>
          <c:orientation val="minMax"/>
          <c:max val="3.5"/>
          <c:min val="1.5"/>
        </c:scaling>
        <c:delete val="0"/>
        <c:axPos val="l"/>
        <c:majorGridlines>
          <c:spPr>
            <a:ln w="9525">
              <a:noFill/>
            </a:ln>
          </c:spPr>
        </c:majorGridlines>
        <c:minorGridlines>
          <c:spPr>
            <a:ln w="9525">
              <a:noFill/>
            </a:ln>
          </c:spPr>
        </c:minorGridlines>
        <c:numFmt formatCode="#,##0.0_);\(#,##0.0\)" sourceLinked="1"/>
        <c:majorTickMark val="none"/>
        <c:minorTickMark val="none"/>
        <c:tickLblPos val="none"/>
        <c:spPr>
          <a:ln w="9525">
            <a:noFill/>
          </a:ln>
        </c:spPr>
        <c:crossAx val="333931552"/>
        <c:crosses val="autoZero"/>
        <c:crossBetween val="between"/>
      </c:valAx>
      <c:spPr>
        <a:noFill/>
        <a:ln w="9525">
          <a:noFill/>
        </a:ln>
      </c:spPr>
    </c:plotArea>
    <c:plotVisOnly val="1"/>
    <c:dispBlanksAs val="gap"/>
    <c:showDLblsOverMax val="1"/>
  </c:chart>
  <c:spPr>
    <a:noFill/>
    <a:ln w="9525">
      <a:noFill/>
      <a:round/>
    </a:ln>
  </c:spPr>
  <c:userShapes r:id="rId1"/>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Operations'!$F$7</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6358-4047-970A-50724912FB11}"/>
              </c:ext>
            </c:extLst>
          </c:dPt>
          <c:dPt>
            <c:idx val="1"/>
            <c:invertIfNegative val="0"/>
            <c:bubble3D val="0"/>
            <c:extLst>
              <c:ext xmlns:c16="http://schemas.microsoft.com/office/drawing/2014/chart" uri="{C3380CC4-5D6E-409C-BE32-E72D297353CC}">
                <c16:uniqueId val="{00000001-6358-4047-970A-50724912FB11}"/>
              </c:ext>
            </c:extLst>
          </c:dPt>
          <c:dPt>
            <c:idx val="2"/>
            <c:invertIfNegative val="0"/>
            <c:bubble3D val="0"/>
            <c:extLst>
              <c:ext xmlns:c16="http://schemas.microsoft.com/office/drawing/2014/chart" uri="{C3380CC4-5D6E-409C-BE32-E72D297353CC}">
                <c16:uniqueId val="{00000002-6358-4047-970A-50724912FB11}"/>
              </c:ext>
            </c:extLst>
          </c:dPt>
          <c:dPt>
            <c:idx val="3"/>
            <c:invertIfNegative val="0"/>
            <c:bubble3D val="0"/>
            <c:extLst>
              <c:ext xmlns:c16="http://schemas.microsoft.com/office/drawing/2014/chart" uri="{C3380CC4-5D6E-409C-BE32-E72D297353CC}">
                <c16:uniqueId val="{00000003-6358-4047-970A-50724912FB11}"/>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6358-4047-970A-50724912FB11}"/>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Operations'!$G$6:$K$6</c:f>
              <c:strCache>
                <c:ptCount val="5"/>
                <c:pt idx="0">
                  <c:v>Q4-17</c:v>
                </c:pt>
                <c:pt idx="1">
                  <c:v>Q1-18</c:v>
                </c:pt>
                <c:pt idx="2">
                  <c:v>Q2-18</c:v>
                </c:pt>
                <c:pt idx="3">
                  <c:v>Q3-18</c:v>
                </c:pt>
                <c:pt idx="4">
                  <c:v>Q4-18</c:v>
                </c:pt>
              </c:strCache>
            </c:strRef>
          </c:cat>
          <c:val>
            <c:numRef>
              <c:f>'Group Operations'!$G$7:$K$7</c:f>
              <c:numCache>
                <c:formatCode>#,##0\ ;\(#,##0\)</c:formatCode>
                <c:ptCount val="5"/>
                <c:pt idx="0">
                  <c:v>1930.016889</c:v>
                </c:pt>
                <c:pt idx="1">
                  <c:v>1978.6509757399999</c:v>
                </c:pt>
                <c:pt idx="2">
                  <c:v>1918.24231119</c:v>
                </c:pt>
                <c:pt idx="3">
                  <c:v>1924.62851916</c:v>
                </c:pt>
                <c:pt idx="4">
                  <c:v>1920.18067825</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6-6358-4047-970A-50724912FB11}"/>
            </c:ext>
          </c:extLst>
        </c:ser>
        <c:ser>
          <c:idx val="1"/>
          <c:order val="1"/>
          <c:tx>
            <c:strRef>
              <c:f>'Group Operations'!$F$8</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6358-4047-970A-50724912FB11}"/>
              </c:ext>
            </c:extLst>
          </c:dPt>
          <c:dPt>
            <c:idx val="1"/>
            <c:invertIfNegative val="0"/>
            <c:bubble3D val="0"/>
            <c:extLst>
              <c:ext xmlns:c16="http://schemas.microsoft.com/office/drawing/2014/chart" uri="{C3380CC4-5D6E-409C-BE32-E72D297353CC}">
                <c16:uniqueId val="{00000008-6358-4047-970A-50724912FB11}"/>
              </c:ext>
            </c:extLst>
          </c:dPt>
          <c:dPt>
            <c:idx val="2"/>
            <c:invertIfNegative val="0"/>
            <c:bubble3D val="0"/>
            <c:extLst>
              <c:ext xmlns:c16="http://schemas.microsoft.com/office/drawing/2014/chart" uri="{C3380CC4-5D6E-409C-BE32-E72D297353CC}">
                <c16:uniqueId val="{00000009-6358-4047-970A-50724912FB11}"/>
              </c:ext>
            </c:extLst>
          </c:dPt>
          <c:dPt>
            <c:idx val="3"/>
            <c:invertIfNegative val="0"/>
            <c:bubble3D val="0"/>
            <c:extLst>
              <c:ext xmlns:c16="http://schemas.microsoft.com/office/drawing/2014/chart" uri="{C3380CC4-5D6E-409C-BE32-E72D297353CC}">
                <c16:uniqueId val="{0000000A-6358-4047-970A-50724912FB11}"/>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6358-4047-970A-50724912FB11}"/>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Operations'!$G$6:$K$6</c:f>
              <c:strCache>
                <c:ptCount val="5"/>
                <c:pt idx="0">
                  <c:v>Q4-17</c:v>
                </c:pt>
                <c:pt idx="1">
                  <c:v>Q1-18</c:v>
                </c:pt>
                <c:pt idx="2">
                  <c:v>Q2-18</c:v>
                </c:pt>
                <c:pt idx="3">
                  <c:v>Q3-18</c:v>
                </c:pt>
                <c:pt idx="4">
                  <c:v>Q4-18</c:v>
                </c:pt>
              </c:strCache>
            </c:strRef>
          </c:cat>
          <c:val>
            <c:numRef>
              <c:f>'Group Operations'!$G$8:$K$8</c:f>
              <c:numCache>
                <c:formatCode>#,##0\ ;\(#,##0\)</c:formatCode>
                <c:ptCount val="5"/>
                <c:pt idx="0">
                  <c:v>958.08219599999995</c:v>
                </c:pt>
                <c:pt idx="1">
                  <c:v>955.20487646000004</c:v>
                </c:pt>
                <c:pt idx="2">
                  <c:v>1021.81149235</c:v>
                </c:pt>
                <c:pt idx="3">
                  <c:v>998.44094624000104</c:v>
                </c:pt>
                <c:pt idx="4">
                  <c:v>1011.59637572</c:v>
                </c:pt>
              </c:numCache>
            </c:numRef>
          </c:val>
          <c:extLst>
            <c:ext xmlns:c16="http://schemas.microsoft.com/office/drawing/2014/chart" uri="{C3380CC4-5D6E-409C-BE32-E72D297353CC}">
              <c16:uniqueId val="{0000000D-6358-4047-970A-50724912FB11}"/>
            </c:ext>
          </c:extLst>
        </c:ser>
        <c:dLbls>
          <c:showLegendKey val="0"/>
          <c:showVal val="0"/>
          <c:showCatName val="0"/>
          <c:showSerName val="0"/>
          <c:showPercent val="0"/>
          <c:showBubbleSize val="0"/>
        </c:dLbls>
        <c:gapWidth val="15"/>
        <c:overlap val="84"/>
        <c:axId val="291897504"/>
        <c:axId val="291897896"/>
      </c:barChart>
      <c:lineChart>
        <c:grouping val="standard"/>
        <c:varyColors val="0"/>
        <c:ser>
          <c:idx val="2"/>
          <c:order val="2"/>
          <c:tx>
            <c:strRef>
              <c:f>'Group Operations'!$F$9</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9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Operations'!$G$6:$K$6</c:f>
              <c:strCache>
                <c:ptCount val="5"/>
                <c:pt idx="0">
                  <c:v>Q4-17</c:v>
                </c:pt>
                <c:pt idx="1">
                  <c:v>Q1-18</c:v>
                </c:pt>
                <c:pt idx="2">
                  <c:v>Q2-18</c:v>
                </c:pt>
                <c:pt idx="3">
                  <c:v>Q3-18</c:v>
                </c:pt>
                <c:pt idx="4">
                  <c:v>Q4-18</c:v>
                </c:pt>
              </c:strCache>
            </c:strRef>
          </c:cat>
          <c:val>
            <c:numRef>
              <c:f>'Group Operations'!$G$9:$K$9</c:f>
              <c:numCache>
                <c:formatCode>0%</c:formatCode>
                <c:ptCount val="5"/>
                <c:pt idx="0">
                  <c:v>0.49641130161115399</c:v>
                </c:pt>
                <c:pt idx="1">
                  <c:v>0.48275561894020302</c:v>
                </c:pt>
                <c:pt idx="2">
                  <c:v>0.53268113542762396</c:v>
                </c:pt>
                <c:pt idx="3">
                  <c:v>0.51877073227397097</c:v>
                </c:pt>
                <c:pt idx="4">
                  <c:v>0.52682353654445802</c:v>
                </c:pt>
              </c:numCache>
            </c:numRef>
          </c:val>
          <c:smooth val="0"/>
          <c:extLst>
            <c:ext xmlns:c16="http://schemas.microsoft.com/office/drawing/2014/chart" uri="{C3380CC4-5D6E-409C-BE32-E72D297353CC}">
              <c16:uniqueId val="{0000000E-6358-4047-970A-50724912FB11}"/>
            </c:ext>
          </c:extLst>
        </c:ser>
        <c:dLbls>
          <c:showLegendKey val="0"/>
          <c:showVal val="0"/>
          <c:showCatName val="0"/>
          <c:showSerName val="0"/>
          <c:showPercent val="0"/>
          <c:showBubbleSize val="0"/>
        </c:dLbls>
        <c:marker val="1"/>
        <c:smooth val="0"/>
        <c:axId val="348185640"/>
        <c:axId val="348184856"/>
      </c:lineChart>
      <c:catAx>
        <c:axId val="29189750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291897896"/>
        <c:crosses val="autoZero"/>
        <c:auto val="1"/>
        <c:lblAlgn val="ctr"/>
        <c:lblOffset val="100"/>
        <c:noMultiLvlLbl val="0"/>
      </c:catAx>
      <c:valAx>
        <c:axId val="291897896"/>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291897504"/>
        <c:crosses val="autoZero"/>
        <c:crossBetween val="between"/>
      </c:valAx>
      <c:catAx>
        <c:axId val="348185640"/>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48184856"/>
        <c:crosses val="autoZero"/>
        <c:auto val="1"/>
        <c:lblAlgn val="ctr"/>
        <c:lblOffset val="100"/>
        <c:noMultiLvlLbl val="0"/>
      </c:catAx>
      <c:valAx>
        <c:axId val="348184856"/>
        <c:scaling>
          <c:orientation val="minMax"/>
          <c:min val="-0.8"/>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348185640"/>
        <c:crosses val="max"/>
        <c:crossBetween val="between"/>
      </c:valAx>
      <c:spPr>
        <a:noFill/>
        <a:ln w="9525">
          <a:noFill/>
        </a:ln>
      </c:spPr>
    </c:plotArea>
    <c:legend>
      <c:legendPos val="t"/>
      <c:overlay val="0"/>
      <c:txPr>
        <a:bodyPr rot="0" vert="horz"/>
        <a:lstStyle/>
        <a:p>
          <a:pPr>
            <a:defRPr lang="en-US" sz="1000" b="1" u="none" baseline="0">
              <a:latin typeface="Calibri"/>
              <a:ea typeface="Calibri"/>
              <a:cs typeface="Calibri"/>
            </a:defRPr>
          </a:pPr>
          <a:endParaRPr lang="en-US"/>
        </a:p>
      </c:txPr>
    </c:legend>
    <c:plotVisOnly val="1"/>
    <c:dispBlanksAs val="gap"/>
    <c:showDLblsOverMax val="1"/>
  </c:chart>
  <c:spPr>
    <a:noFill/>
    <a:ln w="9525">
      <a:noFill/>
      <a:round/>
    </a:ln>
  </c:sp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Operations'!$F$15</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3D27-4F76-B390-8A8A7189CE8D}"/>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3D27-4F76-B390-8A8A7189CE8D}"/>
              </c:ext>
            </c:extLst>
          </c:dPt>
          <c:dPt>
            <c:idx val="2"/>
            <c:invertIfNegative val="0"/>
            <c:bubble3D val="0"/>
            <c:extLst>
              <c:ext xmlns:c16="http://schemas.microsoft.com/office/drawing/2014/chart" uri="{C3380CC4-5D6E-409C-BE32-E72D297353CC}">
                <c16:uniqueId val="{00000003-3D27-4F76-B390-8A8A7189CE8D}"/>
              </c:ext>
            </c:extLst>
          </c:dPt>
          <c:dPt>
            <c:idx val="3"/>
            <c:invertIfNegative val="0"/>
            <c:bubble3D val="0"/>
            <c:extLst>
              <c:ext xmlns:c16="http://schemas.microsoft.com/office/drawing/2014/chart" uri="{C3380CC4-5D6E-409C-BE32-E72D297353CC}">
                <c16:uniqueId val="{00000004-3D27-4F76-B390-8A8A7189CE8D}"/>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3D27-4F76-B390-8A8A7189CE8D}"/>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Operations'!$G$14:$H$14</c:f>
              <c:strCache>
                <c:ptCount val="2"/>
                <c:pt idx="0">
                  <c:v>FY-17</c:v>
                </c:pt>
                <c:pt idx="1">
                  <c:v>FY-18</c:v>
                </c:pt>
              </c:strCache>
            </c:strRef>
          </c:cat>
          <c:val>
            <c:numRef>
              <c:f>'Group Operations'!$G$15:$H$15</c:f>
              <c:numCache>
                <c:formatCode>#,##0\ ;\(#,##0\)</c:formatCode>
                <c:ptCount val="2"/>
                <c:pt idx="0">
                  <c:v>7791</c:v>
                </c:pt>
                <c:pt idx="1">
                  <c:v>7741.7024843400004</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3D27-4F76-B390-8A8A7189CE8D}"/>
            </c:ext>
          </c:extLst>
        </c:ser>
        <c:ser>
          <c:idx val="1"/>
          <c:order val="1"/>
          <c:tx>
            <c:strRef>
              <c:f>'Group Operations'!$F$16</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3D27-4F76-B390-8A8A7189CE8D}"/>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3D27-4F76-B390-8A8A7189CE8D}"/>
              </c:ext>
            </c:extLst>
          </c:dPt>
          <c:dPt>
            <c:idx val="2"/>
            <c:invertIfNegative val="0"/>
            <c:bubble3D val="0"/>
            <c:extLst>
              <c:ext xmlns:c16="http://schemas.microsoft.com/office/drawing/2014/chart" uri="{C3380CC4-5D6E-409C-BE32-E72D297353CC}">
                <c16:uniqueId val="{0000000B-3D27-4F76-B390-8A8A7189CE8D}"/>
              </c:ext>
            </c:extLst>
          </c:dPt>
          <c:dPt>
            <c:idx val="3"/>
            <c:invertIfNegative val="0"/>
            <c:bubble3D val="0"/>
            <c:extLst>
              <c:ext xmlns:c16="http://schemas.microsoft.com/office/drawing/2014/chart" uri="{C3380CC4-5D6E-409C-BE32-E72D297353CC}">
                <c16:uniqueId val="{0000000C-3D27-4F76-B390-8A8A7189CE8D}"/>
              </c:ext>
            </c:extLst>
          </c:dPt>
          <c:dPt>
            <c:idx val="4"/>
            <c:invertIfNegative val="0"/>
            <c:bubble3D val="0"/>
            <c:extLst>
              <c:ext xmlns:c16="http://schemas.microsoft.com/office/drawing/2014/chart" uri="{C3380CC4-5D6E-409C-BE32-E72D297353CC}">
                <c16:uniqueId val="{0000000D-3D27-4F76-B390-8A8A7189CE8D}"/>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Operations'!$G$14:$H$14</c:f>
              <c:strCache>
                <c:ptCount val="2"/>
                <c:pt idx="0">
                  <c:v>FY-17</c:v>
                </c:pt>
                <c:pt idx="1">
                  <c:v>FY-18</c:v>
                </c:pt>
              </c:strCache>
            </c:strRef>
          </c:cat>
          <c:val>
            <c:numRef>
              <c:f>'Group Operations'!$G$16:$H$16</c:f>
              <c:numCache>
                <c:formatCode>#,##0\ ;\(#,##0\)</c:formatCode>
                <c:ptCount val="2"/>
                <c:pt idx="0">
                  <c:v>3916</c:v>
                </c:pt>
                <c:pt idx="1">
                  <c:v>3987.0536907699998</c:v>
                </c:pt>
              </c:numCache>
            </c:numRef>
          </c:val>
          <c:extLst>
            <c:ext xmlns:c16="http://schemas.microsoft.com/office/drawing/2014/chart" uri="{C3380CC4-5D6E-409C-BE32-E72D297353CC}">
              <c16:uniqueId val="{0000000E-3D27-4F76-B390-8A8A7189CE8D}"/>
            </c:ext>
          </c:extLst>
        </c:ser>
        <c:dLbls>
          <c:showLegendKey val="0"/>
          <c:showVal val="0"/>
          <c:showCatName val="0"/>
          <c:showSerName val="0"/>
          <c:showPercent val="0"/>
          <c:showBubbleSize val="0"/>
        </c:dLbls>
        <c:gapWidth val="15"/>
        <c:overlap val="84"/>
        <c:axId val="348188776"/>
        <c:axId val="348189952"/>
      </c:barChart>
      <c:lineChart>
        <c:grouping val="standard"/>
        <c:varyColors val="0"/>
        <c:ser>
          <c:idx val="2"/>
          <c:order val="2"/>
          <c:tx>
            <c:strRef>
              <c:f>'Group Operations'!$F$17</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10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Operations'!$G$14:$H$14</c:f>
              <c:strCache>
                <c:ptCount val="2"/>
                <c:pt idx="0">
                  <c:v>FY-17</c:v>
                </c:pt>
                <c:pt idx="1">
                  <c:v>FY-18</c:v>
                </c:pt>
              </c:strCache>
            </c:strRef>
          </c:cat>
          <c:val>
            <c:numRef>
              <c:f>'Group Operations'!$G$17:$H$17</c:f>
              <c:numCache>
                <c:formatCode>0%</c:formatCode>
                <c:ptCount val="2"/>
                <c:pt idx="0">
                  <c:v>0.502631241175716</c:v>
                </c:pt>
                <c:pt idx="1">
                  <c:v>0.51500993467974998</c:v>
                </c:pt>
              </c:numCache>
            </c:numRef>
          </c:val>
          <c:smooth val="0"/>
          <c:extLst>
            <c:ext xmlns:c16="http://schemas.microsoft.com/office/drawing/2014/chart" uri="{C3380CC4-5D6E-409C-BE32-E72D297353CC}">
              <c16:uniqueId val="{0000000F-3D27-4F76-B390-8A8A7189CE8D}"/>
            </c:ext>
          </c:extLst>
        </c:ser>
        <c:dLbls>
          <c:showLegendKey val="0"/>
          <c:showVal val="0"/>
          <c:showCatName val="0"/>
          <c:showSerName val="0"/>
          <c:showPercent val="0"/>
          <c:showBubbleSize val="0"/>
        </c:dLbls>
        <c:marker val="1"/>
        <c:smooth val="0"/>
        <c:axId val="348191520"/>
        <c:axId val="348189168"/>
      </c:lineChart>
      <c:catAx>
        <c:axId val="34818877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48189952"/>
        <c:crosses val="autoZero"/>
        <c:auto val="1"/>
        <c:lblAlgn val="ctr"/>
        <c:lblOffset val="100"/>
        <c:noMultiLvlLbl val="0"/>
      </c:catAx>
      <c:valAx>
        <c:axId val="348189952"/>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8188776"/>
        <c:crosses val="autoZero"/>
        <c:crossBetween val="between"/>
      </c:valAx>
      <c:catAx>
        <c:axId val="348191520"/>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48189168"/>
        <c:crosses val="autoZero"/>
        <c:auto val="1"/>
        <c:lblAlgn val="ctr"/>
        <c:lblOffset val="100"/>
        <c:noMultiLvlLbl val="0"/>
      </c:catAx>
      <c:valAx>
        <c:axId val="348189168"/>
        <c:scaling>
          <c:orientation val="minMax"/>
          <c:min val="-0.8"/>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348191520"/>
        <c:crosses val="max"/>
        <c:crossBetween val="between"/>
      </c:valAx>
      <c:spPr>
        <a:noFill/>
        <a:ln w="9525">
          <a:noFill/>
        </a:ln>
      </c:spPr>
    </c:plotArea>
    <c:plotVisOnly val="1"/>
    <c:dispBlanksAs val="gap"/>
    <c:showDLblsOverMax val="1"/>
  </c:chart>
  <c:spPr>
    <a:noFill/>
    <a:ln w="9525">
      <a:noFill/>
      <a:round/>
    </a:ln>
  </c:spPr>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Operations'!$F$35</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B27C-44F4-9859-C1EFF18C4087}"/>
              </c:ext>
            </c:extLst>
          </c:dPt>
          <c:dPt>
            <c:idx val="1"/>
            <c:invertIfNegative val="0"/>
            <c:bubble3D val="0"/>
            <c:extLst>
              <c:ext xmlns:c16="http://schemas.microsoft.com/office/drawing/2014/chart" uri="{C3380CC4-5D6E-409C-BE32-E72D297353CC}">
                <c16:uniqueId val="{00000001-B27C-44F4-9859-C1EFF18C4087}"/>
              </c:ext>
            </c:extLst>
          </c:dPt>
          <c:dPt>
            <c:idx val="2"/>
            <c:invertIfNegative val="0"/>
            <c:bubble3D val="0"/>
            <c:extLst>
              <c:ext xmlns:c16="http://schemas.microsoft.com/office/drawing/2014/chart" uri="{C3380CC4-5D6E-409C-BE32-E72D297353CC}">
                <c16:uniqueId val="{00000002-B27C-44F4-9859-C1EFF18C4087}"/>
              </c:ext>
            </c:extLst>
          </c:dPt>
          <c:dPt>
            <c:idx val="3"/>
            <c:invertIfNegative val="0"/>
            <c:bubble3D val="0"/>
            <c:extLst>
              <c:ext xmlns:c16="http://schemas.microsoft.com/office/drawing/2014/chart" uri="{C3380CC4-5D6E-409C-BE32-E72D297353CC}">
                <c16:uniqueId val="{00000003-B27C-44F4-9859-C1EFF18C4087}"/>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B27C-44F4-9859-C1EFF18C4087}"/>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Operations'!$G$34:$K$34</c:f>
              <c:strCache>
                <c:ptCount val="5"/>
                <c:pt idx="0">
                  <c:v>Q4-17</c:v>
                </c:pt>
                <c:pt idx="1">
                  <c:v>Q1-18</c:v>
                </c:pt>
                <c:pt idx="2">
                  <c:v>Q2-18</c:v>
                </c:pt>
                <c:pt idx="3">
                  <c:v>Q3-18</c:v>
                </c:pt>
                <c:pt idx="4">
                  <c:v>Q4-18</c:v>
                </c:pt>
              </c:strCache>
            </c:strRef>
          </c:cat>
          <c:val>
            <c:numRef>
              <c:f>'Group Operations'!$G$35:$K$35</c:f>
              <c:numCache>
                <c:formatCode>#,##0\ ;\(#,##0\)</c:formatCode>
                <c:ptCount val="5"/>
                <c:pt idx="0">
                  <c:v>1979.9104045209999</c:v>
                </c:pt>
                <c:pt idx="1">
                  <c:v>1529.3359773</c:v>
                </c:pt>
                <c:pt idx="2">
                  <c:v>1399.7441565439999</c:v>
                </c:pt>
                <c:pt idx="3">
                  <c:v>1418.4819659350001</c:v>
                </c:pt>
                <c:pt idx="4">
                  <c:v>1571.4501663359999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6-B27C-44F4-9859-C1EFF18C4087}"/>
            </c:ext>
          </c:extLst>
        </c:ser>
        <c:ser>
          <c:idx val="1"/>
          <c:order val="1"/>
          <c:tx>
            <c:strRef>
              <c:f>'Group Operations'!$F$36</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B27C-44F4-9859-C1EFF18C4087}"/>
              </c:ext>
            </c:extLst>
          </c:dPt>
          <c:dPt>
            <c:idx val="1"/>
            <c:invertIfNegative val="0"/>
            <c:bubble3D val="0"/>
            <c:extLst>
              <c:ext xmlns:c16="http://schemas.microsoft.com/office/drawing/2014/chart" uri="{C3380CC4-5D6E-409C-BE32-E72D297353CC}">
                <c16:uniqueId val="{00000008-B27C-44F4-9859-C1EFF18C4087}"/>
              </c:ext>
            </c:extLst>
          </c:dPt>
          <c:dPt>
            <c:idx val="2"/>
            <c:invertIfNegative val="0"/>
            <c:bubble3D val="0"/>
            <c:extLst>
              <c:ext xmlns:c16="http://schemas.microsoft.com/office/drawing/2014/chart" uri="{C3380CC4-5D6E-409C-BE32-E72D297353CC}">
                <c16:uniqueId val="{00000009-B27C-44F4-9859-C1EFF18C4087}"/>
              </c:ext>
            </c:extLst>
          </c:dPt>
          <c:dPt>
            <c:idx val="3"/>
            <c:invertIfNegative val="0"/>
            <c:bubble3D val="0"/>
            <c:extLst>
              <c:ext xmlns:c16="http://schemas.microsoft.com/office/drawing/2014/chart" uri="{C3380CC4-5D6E-409C-BE32-E72D297353CC}">
                <c16:uniqueId val="{0000000A-B27C-44F4-9859-C1EFF18C4087}"/>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B27C-44F4-9859-C1EFF18C4087}"/>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Operations'!$G$34:$K$34</c:f>
              <c:strCache>
                <c:ptCount val="5"/>
                <c:pt idx="0">
                  <c:v>Q4-17</c:v>
                </c:pt>
                <c:pt idx="1">
                  <c:v>Q1-18</c:v>
                </c:pt>
                <c:pt idx="2">
                  <c:v>Q2-18</c:v>
                </c:pt>
                <c:pt idx="3">
                  <c:v>Q3-18</c:v>
                </c:pt>
                <c:pt idx="4">
                  <c:v>Q4-18</c:v>
                </c:pt>
              </c:strCache>
            </c:strRef>
          </c:cat>
          <c:val>
            <c:numRef>
              <c:f>'Group Operations'!$G$36:$K$36</c:f>
              <c:numCache>
                <c:formatCode>#,##0\ ;\(#,##0\)</c:formatCode>
                <c:ptCount val="5"/>
                <c:pt idx="0">
                  <c:v>838.3</c:v>
                </c:pt>
                <c:pt idx="1">
                  <c:v>585.68905149099999</c:v>
                </c:pt>
                <c:pt idx="2">
                  <c:v>469.14904810299998</c:v>
                </c:pt>
                <c:pt idx="3">
                  <c:v>494.417206569001</c:v>
                </c:pt>
                <c:pt idx="4">
                  <c:v>419.49667472999897</c:v>
                </c:pt>
              </c:numCache>
            </c:numRef>
          </c:val>
          <c:extLst>
            <c:ext xmlns:c16="http://schemas.microsoft.com/office/drawing/2014/chart" uri="{C3380CC4-5D6E-409C-BE32-E72D297353CC}">
              <c16:uniqueId val="{0000000D-B27C-44F4-9859-C1EFF18C4087}"/>
            </c:ext>
          </c:extLst>
        </c:ser>
        <c:dLbls>
          <c:showLegendKey val="0"/>
          <c:showVal val="0"/>
          <c:showCatName val="0"/>
          <c:showSerName val="0"/>
          <c:showPercent val="0"/>
          <c:showBubbleSize val="0"/>
        </c:dLbls>
        <c:gapWidth val="15"/>
        <c:overlap val="84"/>
        <c:axId val="337141416"/>
        <c:axId val="337137888"/>
      </c:barChart>
      <c:catAx>
        <c:axId val="33714141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37137888"/>
        <c:crosses val="autoZero"/>
        <c:auto val="1"/>
        <c:lblAlgn val="ctr"/>
        <c:lblOffset val="100"/>
        <c:noMultiLvlLbl val="0"/>
      </c:catAx>
      <c:valAx>
        <c:axId val="337137888"/>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37141416"/>
        <c:crosses val="autoZero"/>
        <c:crossBetween val="between"/>
      </c:valAx>
      <c:spPr>
        <a:noFill/>
        <a:ln w="9525">
          <a:noFill/>
        </a:ln>
      </c:spPr>
    </c:plotArea>
    <c:plotVisOnly val="1"/>
    <c:dispBlanksAs val="gap"/>
    <c:showDLblsOverMax val="1"/>
  </c:chart>
  <c:spPr>
    <a:noFill/>
    <a:ln w="9525">
      <a:noFill/>
      <a:round/>
    </a:ln>
  </c:spPr>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Operations'!$F$45</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6EFF-4D4D-9248-894E3D84C4E2}"/>
              </c:ext>
            </c:extLst>
          </c:dPt>
          <c:dPt>
            <c:idx val="1"/>
            <c:invertIfNegative val="0"/>
            <c:bubble3D val="0"/>
            <c:extLst>
              <c:ext xmlns:c16="http://schemas.microsoft.com/office/drawing/2014/chart" uri="{C3380CC4-5D6E-409C-BE32-E72D297353CC}">
                <c16:uniqueId val="{00000001-6EFF-4D4D-9248-894E3D84C4E2}"/>
              </c:ext>
            </c:extLst>
          </c:dPt>
          <c:dPt>
            <c:idx val="2"/>
            <c:invertIfNegative val="0"/>
            <c:bubble3D val="0"/>
            <c:extLst>
              <c:ext xmlns:c16="http://schemas.microsoft.com/office/drawing/2014/chart" uri="{C3380CC4-5D6E-409C-BE32-E72D297353CC}">
                <c16:uniqueId val="{00000002-6EFF-4D4D-9248-894E3D84C4E2}"/>
              </c:ext>
            </c:extLst>
          </c:dPt>
          <c:dPt>
            <c:idx val="3"/>
            <c:invertIfNegative val="0"/>
            <c:bubble3D val="0"/>
            <c:extLst>
              <c:ext xmlns:c16="http://schemas.microsoft.com/office/drawing/2014/chart" uri="{C3380CC4-5D6E-409C-BE32-E72D297353CC}">
                <c16:uniqueId val="{00000003-6EFF-4D4D-9248-894E3D84C4E2}"/>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6EFF-4D4D-9248-894E3D84C4E2}"/>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Operations'!$G$44:$K$44</c:f>
              <c:strCache>
                <c:ptCount val="5"/>
                <c:pt idx="0">
                  <c:v>Q4-17</c:v>
                </c:pt>
                <c:pt idx="1">
                  <c:v>Q1-18</c:v>
                </c:pt>
                <c:pt idx="2">
                  <c:v>Q2-18</c:v>
                </c:pt>
                <c:pt idx="3">
                  <c:v>Q3-18</c:v>
                </c:pt>
                <c:pt idx="4">
                  <c:v>Q4-18</c:v>
                </c:pt>
              </c:strCache>
            </c:strRef>
          </c:cat>
          <c:val>
            <c:numRef>
              <c:f>'Group Operations'!$G$45:$K$45</c:f>
              <c:numCache>
                <c:formatCode>#,##0\ ;\(#,##0\)</c:formatCode>
                <c:ptCount val="5"/>
                <c:pt idx="0">
                  <c:v>7360.1</c:v>
                </c:pt>
                <c:pt idx="1">
                  <c:v>5692.4198373806503</c:v>
                </c:pt>
                <c:pt idx="2">
                  <c:v>5373.3624853292304</c:v>
                </c:pt>
                <c:pt idx="3">
                  <c:v>5695.2573744350702</c:v>
                </c:pt>
                <c:pt idx="4">
                  <c:v>6378.5113626983502</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6-6EFF-4D4D-9248-894E3D84C4E2}"/>
            </c:ext>
          </c:extLst>
        </c:ser>
        <c:ser>
          <c:idx val="1"/>
          <c:order val="1"/>
          <c:tx>
            <c:strRef>
              <c:f>'Group Operations'!$F$46</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6EFF-4D4D-9248-894E3D84C4E2}"/>
              </c:ext>
            </c:extLst>
          </c:dPt>
          <c:dPt>
            <c:idx val="1"/>
            <c:invertIfNegative val="0"/>
            <c:bubble3D val="0"/>
            <c:extLst>
              <c:ext xmlns:c16="http://schemas.microsoft.com/office/drawing/2014/chart" uri="{C3380CC4-5D6E-409C-BE32-E72D297353CC}">
                <c16:uniqueId val="{00000008-6EFF-4D4D-9248-894E3D84C4E2}"/>
              </c:ext>
            </c:extLst>
          </c:dPt>
          <c:dPt>
            <c:idx val="2"/>
            <c:invertIfNegative val="0"/>
            <c:bubble3D val="0"/>
            <c:extLst>
              <c:ext xmlns:c16="http://schemas.microsoft.com/office/drawing/2014/chart" uri="{C3380CC4-5D6E-409C-BE32-E72D297353CC}">
                <c16:uniqueId val="{00000009-6EFF-4D4D-9248-894E3D84C4E2}"/>
              </c:ext>
            </c:extLst>
          </c:dPt>
          <c:dPt>
            <c:idx val="3"/>
            <c:invertIfNegative val="0"/>
            <c:bubble3D val="0"/>
            <c:extLst>
              <c:ext xmlns:c16="http://schemas.microsoft.com/office/drawing/2014/chart" uri="{C3380CC4-5D6E-409C-BE32-E72D297353CC}">
                <c16:uniqueId val="{0000000A-6EFF-4D4D-9248-894E3D84C4E2}"/>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6EFF-4D4D-9248-894E3D84C4E2}"/>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Operations'!$G$44:$K$44</c:f>
              <c:strCache>
                <c:ptCount val="5"/>
                <c:pt idx="0">
                  <c:v>Q4-17</c:v>
                </c:pt>
                <c:pt idx="1">
                  <c:v>Q1-18</c:v>
                </c:pt>
                <c:pt idx="2">
                  <c:v>Q2-18</c:v>
                </c:pt>
                <c:pt idx="3">
                  <c:v>Q3-18</c:v>
                </c:pt>
                <c:pt idx="4">
                  <c:v>Q4-18</c:v>
                </c:pt>
              </c:strCache>
            </c:strRef>
          </c:cat>
          <c:val>
            <c:numRef>
              <c:f>'Group Operations'!$G$46:$K$46</c:f>
              <c:numCache>
                <c:formatCode>#,##0\ ;\(#,##0\)</c:formatCode>
                <c:ptCount val="5"/>
                <c:pt idx="0">
                  <c:v>3118</c:v>
                </c:pt>
                <c:pt idx="1">
                  <c:v>2179.86595441387</c:v>
                </c:pt>
                <c:pt idx="2">
                  <c:v>1804.56490044614</c:v>
                </c:pt>
                <c:pt idx="3">
                  <c:v>1982.04591986327</c:v>
                </c:pt>
                <c:pt idx="4">
                  <c:v>1712.7898476201301</c:v>
                </c:pt>
              </c:numCache>
            </c:numRef>
          </c:val>
          <c:extLst>
            <c:ext xmlns:c16="http://schemas.microsoft.com/office/drawing/2014/chart" uri="{C3380CC4-5D6E-409C-BE32-E72D297353CC}">
              <c16:uniqueId val="{0000000D-6EFF-4D4D-9248-894E3D84C4E2}"/>
            </c:ext>
          </c:extLst>
        </c:ser>
        <c:dLbls>
          <c:showLegendKey val="0"/>
          <c:showVal val="0"/>
          <c:showCatName val="0"/>
          <c:showSerName val="0"/>
          <c:showPercent val="0"/>
          <c:showBubbleSize val="0"/>
        </c:dLbls>
        <c:gapWidth val="15"/>
        <c:overlap val="84"/>
        <c:axId val="337142200"/>
        <c:axId val="337139848"/>
      </c:barChart>
      <c:lineChart>
        <c:grouping val="standard"/>
        <c:varyColors val="0"/>
        <c:ser>
          <c:idx val="2"/>
          <c:order val="2"/>
          <c:tx>
            <c:strRef>
              <c:f>'Group Operations'!$F$47</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900" b="1" u="none" baseline="0"/>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ext>
            </c:extLst>
          </c:dLbls>
          <c:cat>
            <c:strRef>
              <c:f>'Group Operations'!$G$44:$K$44</c:f>
              <c:strCache>
                <c:ptCount val="5"/>
                <c:pt idx="0">
                  <c:v>Q4-17</c:v>
                </c:pt>
                <c:pt idx="1">
                  <c:v>Q1-18</c:v>
                </c:pt>
                <c:pt idx="2">
                  <c:v>Q2-18</c:v>
                </c:pt>
                <c:pt idx="3">
                  <c:v>Q3-18</c:v>
                </c:pt>
                <c:pt idx="4">
                  <c:v>Q4-18</c:v>
                </c:pt>
              </c:strCache>
            </c:strRef>
          </c:cat>
          <c:val>
            <c:numRef>
              <c:f>'Group Operations'!$G$47:$K$47</c:f>
              <c:numCache>
                <c:formatCode>0%</c:formatCode>
                <c:ptCount val="5"/>
                <c:pt idx="0">
                  <c:v>0.42363554843004902</c:v>
                </c:pt>
                <c:pt idx="1">
                  <c:v>0.382941880024248</c:v>
                </c:pt>
                <c:pt idx="2">
                  <c:v>0.33583531827102803</c:v>
                </c:pt>
                <c:pt idx="3">
                  <c:v>0.34801691820992903</c:v>
                </c:pt>
                <c:pt idx="4">
                  <c:v>0.26852501316162097</c:v>
                </c:pt>
              </c:numCache>
            </c:numRef>
          </c:val>
          <c:smooth val="0"/>
          <c:extLst>
            <c:ext xmlns:c16="http://schemas.microsoft.com/office/drawing/2014/chart" uri="{C3380CC4-5D6E-409C-BE32-E72D297353CC}">
              <c16:uniqueId val="{0000000E-6EFF-4D4D-9248-894E3D84C4E2}"/>
            </c:ext>
          </c:extLst>
        </c:ser>
        <c:dLbls>
          <c:showLegendKey val="0"/>
          <c:showVal val="0"/>
          <c:showCatName val="0"/>
          <c:showSerName val="0"/>
          <c:showPercent val="0"/>
          <c:showBubbleSize val="0"/>
        </c:dLbls>
        <c:marker val="1"/>
        <c:smooth val="0"/>
        <c:axId val="337145336"/>
        <c:axId val="337141808"/>
      </c:lineChart>
      <c:catAx>
        <c:axId val="33714220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37139848"/>
        <c:crosses val="autoZero"/>
        <c:auto val="1"/>
        <c:lblAlgn val="ctr"/>
        <c:lblOffset val="100"/>
        <c:noMultiLvlLbl val="0"/>
      </c:catAx>
      <c:valAx>
        <c:axId val="33713984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37142200"/>
        <c:crosses val="autoZero"/>
        <c:crossBetween val="between"/>
      </c:valAx>
      <c:catAx>
        <c:axId val="337145336"/>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37141808"/>
        <c:crosses val="autoZero"/>
        <c:auto val="1"/>
        <c:lblAlgn val="ctr"/>
        <c:lblOffset val="100"/>
        <c:noMultiLvlLbl val="0"/>
      </c:catAx>
      <c:valAx>
        <c:axId val="337141808"/>
        <c:scaling>
          <c:orientation val="minMax"/>
          <c:min val="-2.2000000000000002"/>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337145336"/>
        <c:crosses val="max"/>
        <c:crossBetween val="between"/>
      </c:valAx>
      <c:spPr>
        <a:noFill/>
        <a:ln w="9525">
          <a:noFill/>
        </a:ln>
      </c:spPr>
    </c:plotArea>
    <c:legend>
      <c:legendPos val="t"/>
      <c:overlay val="0"/>
      <c:txPr>
        <a:bodyPr rot="0" vert="horz"/>
        <a:lstStyle/>
        <a:p>
          <a:pPr>
            <a:defRPr lang="en-US" sz="1000" b="1" u="none" baseline="0">
              <a:solidFill>
                <a:schemeClr val="tx1"/>
              </a:solidFill>
              <a:latin typeface="Calibri"/>
              <a:ea typeface="Calibri"/>
              <a:cs typeface="Calibri"/>
            </a:defRPr>
          </a:pPr>
          <a:endParaRPr lang="en-US"/>
        </a:p>
      </c:txPr>
    </c:legend>
    <c:plotVisOnly val="1"/>
    <c:dispBlanksAs val="gap"/>
    <c:showDLblsOverMax val="1"/>
  </c:chart>
  <c:spPr>
    <a:noFill/>
    <a:ln w="9525">
      <a:noFill/>
      <a:round/>
    </a:ln>
  </c:sp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Operations'!$F$53</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F61D-4078-8E70-8FE9DC41A04E}"/>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F61D-4078-8E70-8FE9DC41A04E}"/>
              </c:ext>
            </c:extLst>
          </c:dPt>
          <c:dPt>
            <c:idx val="2"/>
            <c:invertIfNegative val="0"/>
            <c:bubble3D val="0"/>
            <c:extLst>
              <c:ext xmlns:c16="http://schemas.microsoft.com/office/drawing/2014/chart" uri="{C3380CC4-5D6E-409C-BE32-E72D297353CC}">
                <c16:uniqueId val="{00000003-F61D-4078-8E70-8FE9DC41A04E}"/>
              </c:ext>
            </c:extLst>
          </c:dPt>
          <c:dPt>
            <c:idx val="3"/>
            <c:invertIfNegative val="0"/>
            <c:bubble3D val="0"/>
            <c:extLst>
              <c:ext xmlns:c16="http://schemas.microsoft.com/office/drawing/2014/chart" uri="{C3380CC4-5D6E-409C-BE32-E72D297353CC}">
                <c16:uniqueId val="{00000004-F61D-4078-8E70-8FE9DC41A04E}"/>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F61D-4078-8E70-8FE9DC41A04E}"/>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Operations'!$G$52:$H$52</c:f>
              <c:strCache>
                <c:ptCount val="2"/>
                <c:pt idx="0">
                  <c:v>FY-17</c:v>
                </c:pt>
                <c:pt idx="1">
                  <c:v>FY-18</c:v>
                </c:pt>
              </c:strCache>
            </c:strRef>
          </c:cat>
          <c:val>
            <c:numRef>
              <c:f>'Group Operations'!$G$53:$H$53</c:f>
              <c:numCache>
                <c:formatCode>#,##0\ ;\(#,##0\)</c:formatCode>
                <c:ptCount val="2"/>
                <c:pt idx="0">
                  <c:v>8145.2</c:v>
                </c:pt>
                <c:pt idx="1">
                  <c:v>5919.0122661149999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7-F61D-4078-8E70-8FE9DC41A04E}"/>
            </c:ext>
          </c:extLst>
        </c:ser>
        <c:ser>
          <c:idx val="1"/>
          <c:order val="1"/>
          <c:tx>
            <c:strRef>
              <c:f>'Group Operations'!$F$54</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F61D-4078-8E70-8FE9DC41A04E}"/>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F61D-4078-8E70-8FE9DC41A04E}"/>
              </c:ext>
            </c:extLst>
          </c:dPt>
          <c:dPt>
            <c:idx val="2"/>
            <c:invertIfNegative val="0"/>
            <c:bubble3D val="0"/>
            <c:extLst>
              <c:ext xmlns:c16="http://schemas.microsoft.com/office/drawing/2014/chart" uri="{C3380CC4-5D6E-409C-BE32-E72D297353CC}">
                <c16:uniqueId val="{0000000B-F61D-4078-8E70-8FE9DC41A04E}"/>
              </c:ext>
            </c:extLst>
          </c:dPt>
          <c:dPt>
            <c:idx val="3"/>
            <c:invertIfNegative val="0"/>
            <c:bubble3D val="0"/>
            <c:extLst>
              <c:ext xmlns:c16="http://schemas.microsoft.com/office/drawing/2014/chart" uri="{C3380CC4-5D6E-409C-BE32-E72D297353CC}">
                <c16:uniqueId val="{0000000C-F61D-4078-8E70-8FE9DC41A04E}"/>
              </c:ext>
            </c:extLst>
          </c:dPt>
          <c:dPt>
            <c:idx val="4"/>
            <c:invertIfNegative val="0"/>
            <c:bubble3D val="0"/>
            <c:extLst>
              <c:ext xmlns:c16="http://schemas.microsoft.com/office/drawing/2014/chart" uri="{C3380CC4-5D6E-409C-BE32-E72D297353CC}">
                <c16:uniqueId val="{0000000D-F61D-4078-8E70-8FE9DC41A04E}"/>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Operations'!$G$52:$H$52</c:f>
              <c:strCache>
                <c:ptCount val="2"/>
                <c:pt idx="0">
                  <c:v>FY-17</c:v>
                </c:pt>
                <c:pt idx="1">
                  <c:v>FY-18</c:v>
                </c:pt>
              </c:strCache>
            </c:strRef>
          </c:cat>
          <c:val>
            <c:numRef>
              <c:f>'Group Operations'!$G$54:$H$54</c:f>
              <c:numCache>
                <c:formatCode>#,##0\ ;\(#,##0\)</c:formatCode>
                <c:ptCount val="2"/>
                <c:pt idx="0">
                  <c:v>3728.3</c:v>
                </c:pt>
                <c:pt idx="1">
                  <c:v>1968.7519808930001</c:v>
                </c:pt>
              </c:numCache>
            </c:numRef>
          </c:val>
          <c:extLst>
            <c:ext xmlns:c16="http://schemas.microsoft.com/office/drawing/2014/chart" uri="{C3380CC4-5D6E-409C-BE32-E72D297353CC}">
              <c16:uniqueId val="{0000000E-F61D-4078-8E70-8FE9DC41A04E}"/>
            </c:ext>
          </c:extLst>
        </c:ser>
        <c:dLbls>
          <c:showLegendKey val="0"/>
          <c:showVal val="0"/>
          <c:showCatName val="0"/>
          <c:showSerName val="0"/>
          <c:showPercent val="0"/>
          <c:showBubbleSize val="0"/>
        </c:dLbls>
        <c:gapWidth val="15"/>
        <c:overlap val="84"/>
        <c:axId val="337139456"/>
        <c:axId val="337140240"/>
      </c:barChart>
      <c:catAx>
        <c:axId val="33713945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37140240"/>
        <c:crosses val="autoZero"/>
        <c:auto val="1"/>
        <c:lblAlgn val="ctr"/>
        <c:lblOffset val="100"/>
        <c:noMultiLvlLbl val="0"/>
      </c:catAx>
      <c:valAx>
        <c:axId val="337140240"/>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37139456"/>
        <c:crosses val="autoZero"/>
        <c:crossBetween val="between"/>
      </c:valAx>
      <c:spPr>
        <a:noFill/>
        <a:ln w="9525">
          <a:noFill/>
        </a:ln>
      </c:spPr>
    </c:plotArea>
    <c:plotVisOnly val="1"/>
    <c:dispBlanksAs val="gap"/>
    <c:showDLblsOverMax val="1"/>
  </c:chart>
  <c:spPr>
    <a:noFill/>
    <a:ln w="9525">
      <a:noFill/>
      <a:round/>
    </a:ln>
  </c:spPr>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Operations'!$F$59</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0F19-4F63-BFD0-9B4309632C19}"/>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0F19-4F63-BFD0-9B4309632C19}"/>
              </c:ext>
            </c:extLst>
          </c:dPt>
          <c:dPt>
            <c:idx val="2"/>
            <c:invertIfNegative val="0"/>
            <c:bubble3D val="0"/>
            <c:extLst>
              <c:ext xmlns:c16="http://schemas.microsoft.com/office/drawing/2014/chart" uri="{C3380CC4-5D6E-409C-BE32-E72D297353CC}">
                <c16:uniqueId val="{00000003-0F19-4F63-BFD0-9B4309632C19}"/>
              </c:ext>
            </c:extLst>
          </c:dPt>
          <c:dPt>
            <c:idx val="3"/>
            <c:invertIfNegative val="0"/>
            <c:bubble3D val="0"/>
            <c:extLst>
              <c:ext xmlns:c16="http://schemas.microsoft.com/office/drawing/2014/chart" uri="{C3380CC4-5D6E-409C-BE32-E72D297353CC}">
                <c16:uniqueId val="{00000004-0F19-4F63-BFD0-9B4309632C19}"/>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0F19-4F63-BFD0-9B4309632C19}"/>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Operations'!$G$58:$H$58</c:f>
              <c:strCache>
                <c:ptCount val="2"/>
                <c:pt idx="0">
                  <c:v>FY-17</c:v>
                </c:pt>
                <c:pt idx="1">
                  <c:v>FY-18</c:v>
                </c:pt>
              </c:strCache>
            </c:strRef>
          </c:cat>
          <c:val>
            <c:numRef>
              <c:f>'Group Operations'!$G$59:$H$59</c:f>
              <c:numCache>
                <c:formatCode>#,##0\ ;\(#,##0\)</c:formatCode>
                <c:ptCount val="2"/>
                <c:pt idx="0">
                  <c:v>29926.1</c:v>
                </c:pt>
                <c:pt idx="1">
                  <c:v>23139.551059843299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7-0F19-4F63-BFD0-9B4309632C19}"/>
            </c:ext>
          </c:extLst>
        </c:ser>
        <c:ser>
          <c:idx val="1"/>
          <c:order val="1"/>
          <c:tx>
            <c:strRef>
              <c:f>'Group Operations'!$F$60</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0F19-4F63-BFD0-9B4309632C19}"/>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0F19-4F63-BFD0-9B4309632C19}"/>
              </c:ext>
            </c:extLst>
          </c:dPt>
          <c:dPt>
            <c:idx val="2"/>
            <c:invertIfNegative val="0"/>
            <c:bubble3D val="0"/>
            <c:extLst>
              <c:ext xmlns:c16="http://schemas.microsoft.com/office/drawing/2014/chart" uri="{C3380CC4-5D6E-409C-BE32-E72D297353CC}">
                <c16:uniqueId val="{0000000B-0F19-4F63-BFD0-9B4309632C19}"/>
              </c:ext>
            </c:extLst>
          </c:dPt>
          <c:dPt>
            <c:idx val="3"/>
            <c:invertIfNegative val="0"/>
            <c:bubble3D val="0"/>
            <c:extLst>
              <c:ext xmlns:c16="http://schemas.microsoft.com/office/drawing/2014/chart" uri="{C3380CC4-5D6E-409C-BE32-E72D297353CC}">
                <c16:uniqueId val="{0000000C-0F19-4F63-BFD0-9B4309632C19}"/>
              </c:ext>
            </c:extLst>
          </c:dPt>
          <c:dPt>
            <c:idx val="4"/>
            <c:invertIfNegative val="0"/>
            <c:bubble3D val="0"/>
            <c:extLst>
              <c:ext xmlns:c16="http://schemas.microsoft.com/office/drawing/2014/chart" uri="{C3380CC4-5D6E-409C-BE32-E72D297353CC}">
                <c16:uniqueId val="{0000000D-0F19-4F63-BFD0-9B4309632C19}"/>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Operations'!$G$58:$H$58</c:f>
              <c:strCache>
                <c:ptCount val="2"/>
                <c:pt idx="0">
                  <c:v>FY-17</c:v>
                </c:pt>
                <c:pt idx="1">
                  <c:v>FY-18</c:v>
                </c:pt>
              </c:strCache>
            </c:strRef>
          </c:cat>
          <c:val>
            <c:numRef>
              <c:f>'Group Operations'!$G$60:$H$60</c:f>
              <c:numCache>
                <c:formatCode>#,##0\ ;\(#,##0\)</c:formatCode>
                <c:ptCount val="2"/>
                <c:pt idx="0">
                  <c:v>13694</c:v>
                </c:pt>
                <c:pt idx="1">
                  <c:v>7679.2666223433998</c:v>
                </c:pt>
              </c:numCache>
            </c:numRef>
          </c:val>
          <c:extLst>
            <c:ext xmlns:c16="http://schemas.microsoft.com/office/drawing/2014/chart" uri="{C3380CC4-5D6E-409C-BE32-E72D297353CC}">
              <c16:uniqueId val="{0000000E-0F19-4F63-BFD0-9B4309632C19}"/>
            </c:ext>
          </c:extLst>
        </c:ser>
        <c:dLbls>
          <c:showLegendKey val="0"/>
          <c:showVal val="0"/>
          <c:showCatName val="0"/>
          <c:showSerName val="0"/>
          <c:showPercent val="0"/>
          <c:showBubbleSize val="0"/>
        </c:dLbls>
        <c:gapWidth val="15"/>
        <c:overlap val="85"/>
        <c:axId val="337142592"/>
        <c:axId val="337140632"/>
      </c:barChart>
      <c:lineChart>
        <c:grouping val="standard"/>
        <c:varyColors val="0"/>
        <c:ser>
          <c:idx val="2"/>
          <c:order val="2"/>
          <c:tx>
            <c:strRef>
              <c:f>'Group Operations'!$F$61</c:f>
              <c:strCache>
                <c:ptCount val="1"/>
                <c:pt idx="0">
                  <c:v>EBITDA Margin</c:v>
                </c:pt>
              </c:strCache>
            </c:strRef>
          </c:tx>
          <c:spPr>
            <a:ln w="28575" cmpd="sng">
              <a:solidFill>
                <a:schemeClr val="tx1"/>
              </a:solidFill>
            </a:ln>
          </c:spPr>
          <c:marker>
            <c:symbol val="none"/>
          </c:marker>
          <c:dLbls>
            <c:spPr>
              <a:noFill/>
              <a:ln w="9525">
                <a:noFill/>
              </a:ln>
            </c:spPr>
            <c:txPr>
              <a:bodyPr rot="0" vert="horz" wrap="none">
                <a:spAutoFit/>
              </a:bodyPr>
              <a:lstStyle/>
              <a:p>
                <a:pPr algn="ctr">
                  <a:defRPr lang="en-US" sz="1000" b="1" u="none" baseline="0"/>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ext>
            </c:extLst>
          </c:dLbls>
          <c:cat>
            <c:strRef>
              <c:f>'Group Operations'!$G$58:$H$58</c:f>
              <c:strCache>
                <c:ptCount val="2"/>
                <c:pt idx="0">
                  <c:v>FY-17</c:v>
                </c:pt>
                <c:pt idx="1">
                  <c:v>FY-18</c:v>
                </c:pt>
              </c:strCache>
            </c:strRef>
          </c:cat>
          <c:val>
            <c:numRef>
              <c:f>'Group Operations'!$G$61:$H$61</c:f>
              <c:numCache>
                <c:formatCode>0%</c:formatCode>
                <c:ptCount val="2"/>
                <c:pt idx="0">
                  <c:v>0.45759387290692699</c:v>
                </c:pt>
                <c:pt idx="1">
                  <c:v>0.33186757178146398</c:v>
                </c:pt>
              </c:numCache>
            </c:numRef>
          </c:val>
          <c:smooth val="0"/>
          <c:extLst>
            <c:ext xmlns:c16="http://schemas.microsoft.com/office/drawing/2014/chart" uri="{C3380CC4-5D6E-409C-BE32-E72D297353CC}">
              <c16:uniqueId val="{0000000F-0F19-4F63-BFD0-9B4309632C19}"/>
            </c:ext>
          </c:extLst>
        </c:ser>
        <c:dLbls>
          <c:showLegendKey val="0"/>
          <c:showVal val="0"/>
          <c:showCatName val="0"/>
          <c:showSerName val="0"/>
          <c:showPercent val="0"/>
          <c:showBubbleSize val="0"/>
        </c:dLbls>
        <c:marker val="1"/>
        <c:smooth val="0"/>
        <c:axId val="337141024"/>
        <c:axId val="337143376"/>
      </c:lineChart>
      <c:catAx>
        <c:axId val="33714259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37140632"/>
        <c:crosses val="autoZero"/>
        <c:auto val="1"/>
        <c:lblAlgn val="ctr"/>
        <c:lblOffset val="100"/>
        <c:noMultiLvlLbl val="0"/>
      </c:catAx>
      <c:valAx>
        <c:axId val="337140632"/>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37142592"/>
        <c:crosses val="autoZero"/>
        <c:crossBetween val="between"/>
      </c:valAx>
      <c:catAx>
        <c:axId val="337141024"/>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37143376"/>
        <c:crosses val="autoZero"/>
        <c:auto val="1"/>
        <c:lblAlgn val="ctr"/>
        <c:lblOffset val="100"/>
        <c:noMultiLvlLbl val="0"/>
      </c:catAx>
      <c:valAx>
        <c:axId val="337143376"/>
        <c:scaling>
          <c:orientation val="minMax"/>
          <c:max val="0.5"/>
          <c:min val="-2"/>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crossAx val="337141024"/>
        <c:crosses val="max"/>
        <c:crossBetween val="between"/>
      </c:valAx>
      <c:spPr>
        <a:noFill/>
        <a:ln w="9525">
          <a:noFill/>
        </a:ln>
      </c:spPr>
    </c:plotArea>
    <c:plotVisOnly val="1"/>
    <c:dispBlanksAs val="gap"/>
    <c:showDLblsOverMax val="1"/>
  </c:chart>
  <c:spPr>
    <a:noFill/>
    <a:ln w="9525">
      <a:noFill/>
      <a:round/>
    </a:ln>
  </c:sp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2425"/>
          <c:w val="0.83725000000000005"/>
          <c:h val="0.75549999999999995"/>
        </c:manualLayout>
      </c:layout>
      <c:barChart>
        <c:barDir val="col"/>
        <c:grouping val="clustered"/>
        <c:varyColors val="0"/>
        <c:ser>
          <c:idx val="0"/>
          <c:order val="0"/>
          <c:tx>
            <c:strRef>
              <c:f>'Group Results'!$F$26</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31C8-4293-9004-4D55EDE68910}"/>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31C8-4293-9004-4D55EDE68910}"/>
              </c:ext>
            </c:extLst>
          </c:dPt>
          <c:dPt>
            <c:idx val="2"/>
            <c:invertIfNegative val="0"/>
            <c:bubble3D val="0"/>
            <c:extLst>
              <c:ext xmlns:c16="http://schemas.microsoft.com/office/drawing/2014/chart" uri="{C3380CC4-5D6E-409C-BE32-E72D297353CC}">
                <c16:uniqueId val="{00000003-31C8-4293-9004-4D55EDE68910}"/>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5-31C8-4293-9004-4D55EDE68910}"/>
              </c:ext>
            </c:extLst>
          </c:dPt>
          <c:dLbls>
            <c:dLbl>
              <c:idx val="3"/>
              <c:layout>
                <c:manualLayout>
                  <c:x val="0"/>
                  <c:y val="0"/>
                </c:manualLayout>
              </c:layout>
              <c:spPr>
                <a:noFill/>
                <a:ln w="9525">
                  <a:noFill/>
                </a:ln>
              </c:spPr>
              <c:txPr>
                <a:bodyPr rot="0" vert="horz" wrap="none"/>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1C8-4293-9004-4D55EDE68910}"/>
                </c:ext>
              </c:extLst>
            </c:dLbl>
            <c:spPr>
              <a:noFill/>
              <a:ln w="9525">
                <a:noFill/>
              </a:ln>
            </c:spPr>
            <c:txPr>
              <a:bodyPr rot="0" vert="horz" wrap="none"/>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a:noFill/>
                    </a:ln>
                  </c:spPr>
                </c15:leaderLines>
              </c:ext>
            </c:extLst>
          </c:dLbls>
          <c:cat>
            <c:strRef>
              <c:f>'Group Results'!$G$25:$H$25</c:f>
              <c:strCache>
                <c:ptCount val="2"/>
                <c:pt idx="0">
                  <c:v>FY-2017</c:v>
                </c:pt>
                <c:pt idx="1">
                  <c:v>FY-2018</c:v>
                </c:pt>
              </c:strCache>
            </c:strRef>
          </c:cat>
          <c:val>
            <c:numRef>
              <c:f>'Group Results'!$G$26:$H$26</c:f>
              <c:numCache>
                <c:formatCode>#,##0\ ;\(#,##0\)</c:formatCode>
                <c:ptCount val="2"/>
                <c:pt idx="0">
                  <c:v>13640</c:v>
                </c:pt>
                <c:pt idx="1">
                  <c:v>12202.233288765001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5B1C-4005-8D64-2A0695836D7C}"/>
            </c:ext>
          </c:extLst>
        </c:ser>
        <c:dLbls>
          <c:showLegendKey val="0"/>
          <c:showVal val="0"/>
          <c:showCatName val="0"/>
          <c:showSerName val="0"/>
          <c:showPercent val="0"/>
          <c:showBubbleSize val="0"/>
        </c:dLbls>
        <c:gapWidth val="51"/>
        <c:axId val="291664160"/>
        <c:axId val="291663376"/>
      </c:barChart>
      <c:lineChart>
        <c:grouping val="standard"/>
        <c:varyColors val="0"/>
        <c:ser>
          <c:idx val="1"/>
          <c:order val="1"/>
          <c:tx>
            <c:strRef>
              <c:f>'Group Results'!$F$27</c:f>
              <c:strCache>
                <c:ptCount val="1"/>
                <c:pt idx="0">
                  <c:v>EBITDA Margin</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6-31C8-4293-9004-4D55EDE68910}"/>
              </c:ext>
            </c:extLst>
          </c:dPt>
          <c:dLbls>
            <c:dLbl>
              <c:idx val="1"/>
              <c:spPr>
                <a:noFill/>
                <a:ln w="9525">
                  <a:noFill/>
                </a:ln>
              </c:spPr>
              <c:txPr>
                <a:bodyPr rot="0" vert="horz"/>
                <a:lstStyle/>
                <a:p>
                  <a:pPr algn="ctr">
                    <a:defRPr lang="en-US" sz="10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7-31C8-4293-9004-4D55EDE68910}"/>
                </c:ext>
              </c:extLst>
            </c:dLbl>
            <c:dLbl>
              <c:idx val="3"/>
              <c:spPr>
                <a:noFill/>
                <a:ln w="9525">
                  <a:noFill/>
                </a:ln>
              </c:spPr>
              <c:txPr>
                <a:bodyPr rot="0" vert="horz"/>
                <a:lstStyle/>
                <a:p>
                  <a:pPr algn="ctr">
                    <a:defRPr lang="en-US" sz="10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8-31C8-4293-9004-4D55EDE68910}"/>
                </c:ext>
              </c:extLst>
            </c:dLbl>
            <c:spPr>
              <a:noFill/>
              <a:ln w="9525">
                <a:noFill/>
              </a:ln>
            </c:spPr>
            <c:txPr>
              <a:bodyPr rot="0" vert="horz"/>
              <a:lstStyle/>
              <a:p>
                <a:pPr algn="ctr">
                  <a:defRPr lang="en-US" sz="1000" b="0" u="none" baseline="0"/>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ext>
            </c:extLst>
          </c:dLbls>
          <c:cat>
            <c:strRef>
              <c:f>'Group Results'!$G$25:$H$25</c:f>
              <c:strCache>
                <c:ptCount val="2"/>
                <c:pt idx="0">
                  <c:v>FY-2017</c:v>
                </c:pt>
                <c:pt idx="1">
                  <c:v>FY-2018</c:v>
                </c:pt>
              </c:strCache>
            </c:strRef>
          </c:cat>
          <c:val>
            <c:numRef>
              <c:f>'Group Results'!$G$27:$H$27</c:f>
              <c:numCache>
                <c:formatCode>0%</c:formatCode>
                <c:ptCount val="2"/>
                <c:pt idx="0">
                  <c:v>0.41781663241019501</c:v>
                </c:pt>
                <c:pt idx="1">
                  <c:v>0.40773704509994202</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5B1C-4005-8D64-2A0695836D7C}"/>
            </c:ext>
          </c:extLst>
        </c:ser>
        <c:dLbls>
          <c:showLegendKey val="0"/>
          <c:showVal val="0"/>
          <c:showCatName val="0"/>
          <c:showSerName val="0"/>
          <c:showPercent val="0"/>
          <c:showBubbleSize val="0"/>
        </c:dLbls>
        <c:marker val="1"/>
        <c:smooth val="0"/>
        <c:axId val="291665728"/>
        <c:axId val="291662984"/>
      </c:lineChart>
      <c:catAx>
        <c:axId val="29166416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291663376"/>
        <c:crosses val="autoZero"/>
        <c:auto val="1"/>
        <c:lblAlgn val="ctr"/>
        <c:lblOffset val="100"/>
        <c:noMultiLvlLbl val="0"/>
      </c:catAx>
      <c:valAx>
        <c:axId val="291663376"/>
        <c:scaling>
          <c:orientation val="minMax"/>
          <c:min val="200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291664160"/>
        <c:crosses val="autoZero"/>
        <c:crossBetween val="between"/>
      </c:valAx>
      <c:catAx>
        <c:axId val="291665728"/>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291662984"/>
        <c:crosses val="autoZero"/>
        <c:auto val="1"/>
        <c:lblAlgn val="ctr"/>
        <c:lblOffset val="100"/>
        <c:noMultiLvlLbl val="0"/>
      </c:catAx>
      <c:valAx>
        <c:axId val="291662984"/>
        <c:scaling>
          <c:orientation val="minMax"/>
          <c:max val="0.6"/>
          <c:min val="0.3"/>
        </c:scaling>
        <c:delete val="0"/>
        <c:axPos val="r"/>
        <c:majorGridlines>
          <c:spPr>
            <a:ln w="9525">
              <a:noFill/>
            </a:ln>
          </c:spPr>
        </c:majorGridlines>
        <c:minorGridlines>
          <c:spPr>
            <a:ln w="9525">
              <a:noFill/>
            </a:ln>
          </c:spPr>
        </c:minorGridlines>
        <c:numFmt formatCode="0%" sourceLinked="1"/>
        <c:majorTickMark val="none"/>
        <c:minorTickMark val="none"/>
        <c:tickLblPos val="none"/>
        <c:spPr>
          <a:ln w="9525">
            <a:noFill/>
          </a:ln>
        </c:spPr>
        <c:txPr>
          <a:bodyPr rot="0" vert="horz"/>
          <a:lstStyle/>
          <a:p>
            <a:pPr>
              <a:defRPr lang="en-US" sz="1000" b="1" u="none" baseline="0"/>
            </a:pPr>
            <a:endParaRPr lang="en-US"/>
          </a:p>
        </c:txPr>
        <c:crossAx val="291665728"/>
        <c:crosses val="max"/>
        <c:crossBetween val="between"/>
      </c:valAx>
      <c:spPr>
        <a:noFill/>
        <a:ln w="9525">
          <a:noFill/>
        </a:ln>
      </c:spPr>
    </c:plotArea>
    <c:plotVisOnly val="1"/>
    <c:dispBlanksAs val="gap"/>
    <c:showDLblsOverMax val="1"/>
  </c:chart>
  <c:spPr>
    <a:noFill/>
    <a:ln w="9525">
      <a:noFill/>
      <a:miter lim="800000"/>
    </a:ln>
  </c:spPr>
  <c:userShapes r:id="rId1"/>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Operations'!$F$85</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C77B-438F-814C-F141F9E09814}"/>
              </c:ext>
            </c:extLst>
          </c:dPt>
          <c:dPt>
            <c:idx val="1"/>
            <c:invertIfNegative val="0"/>
            <c:bubble3D val="0"/>
            <c:extLst>
              <c:ext xmlns:c16="http://schemas.microsoft.com/office/drawing/2014/chart" uri="{C3380CC4-5D6E-409C-BE32-E72D297353CC}">
                <c16:uniqueId val="{00000001-C77B-438F-814C-F141F9E09814}"/>
              </c:ext>
            </c:extLst>
          </c:dPt>
          <c:dPt>
            <c:idx val="2"/>
            <c:invertIfNegative val="0"/>
            <c:bubble3D val="0"/>
            <c:extLst>
              <c:ext xmlns:c16="http://schemas.microsoft.com/office/drawing/2014/chart" uri="{C3380CC4-5D6E-409C-BE32-E72D297353CC}">
                <c16:uniqueId val="{00000002-C77B-438F-814C-F141F9E09814}"/>
              </c:ext>
            </c:extLst>
          </c:dPt>
          <c:dPt>
            <c:idx val="3"/>
            <c:invertIfNegative val="0"/>
            <c:bubble3D val="0"/>
            <c:extLst>
              <c:ext xmlns:c16="http://schemas.microsoft.com/office/drawing/2014/chart" uri="{C3380CC4-5D6E-409C-BE32-E72D297353CC}">
                <c16:uniqueId val="{00000003-C77B-438F-814C-F141F9E09814}"/>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C77B-438F-814C-F141F9E09814}"/>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Operations'!$G$84:$K$84</c:f>
              <c:strCache>
                <c:ptCount val="5"/>
                <c:pt idx="0">
                  <c:v>Q4-17</c:v>
                </c:pt>
                <c:pt idx="1">
                  <c:v>Q1-18</c:v>
                </c:pt>
                <c:pt idx="2">
                  <c:v>Q2-18</c:v>
                </c:pt>
                <c:pt idx="3">
                  <c:v>Q3-18</c:v>
                </c:pt>
                <c:pt idx="4">
                  <c:v>Q4-18</c:v>
                </c:pt>
              </c:strCache>
            </c:strRef>
          </c:cat>
          <c:val>
            <c:numRef>
              <c:f>'Group Operations'!$G$85:$K$85</c:f>
              <c:numCache>
                <c:formatCode>#,##0\ ;\(#,##0\)</c:formatCode>
                <c:ptCount val="5"/>
                <c:pt idx="0">
                  <c:v>1142.8922807439999</c:v>
                </c:pt>
                <c:pt idx="1">
                  <c:v>1075.469446928</c:v>
                </c:pt>
                <c:pt idx="2">
                  <c:v>1082.0007693760001</c:v>
                </c:pt>
                <c:pt idx="3">
                  <c:v>1157.5197914509999</c:v>
                </c:pt>
                <c:pt idx="4">
                  <c:v>1133.846297538</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6-C77B-438F-814C-F141F9E09814}"/>
            </c:ext>
          </c:extLst>
        </c:ser>
        <c:ser>
          <c:idx val="1"/>
          <c:order val="1"/>
          <c:tx>
            <c:strRef>
              <c:f>'Group Operations'!$F$86</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C77B-438F-814C-F141F9E09814}"/>
              </c:ext>
            </c:extLst>
          </c:dPt>
          <c:dPt>
            <c:idx val="1"/>
            <c:invertIfNegative val="0"/>
            <c:bubble3D val="0"/>
            <c:extLst>
              <c:ext xmlns:c16="http://schemas.microsoft.com/office/drawing/2014/chart" uri="{C3380CC4-5D6E-409C-BE32-E72D297353CC}">
                <c16:uniqueId val="{00000008-C77B-438F-814C-F141F9E09814}"/>
              </c:ext>
            </c:extLst>
          </c:dPt>
          <c:dPt>
            <c:idx val="2"/>
            <c:invertIfNegative val="0"/>
            <c:bubble3D val="0"/>
            <c:extLst>
              <c:ext xmlns:c16="http://schemas.microsoft.com/office/drawing/2014/chart" uri="{C3380CC4-5D6E-409C-BE32-E72D297353CC}">
                <c16:uniqueId val="{00000009-C77B-438F-814C-F141F9E09814}"/>
              </c:ext>
            </c:extLst>
          </c:dPt>
          <c:dPt>
            <c:idx val="3"/>
            <c:invertIfNegative val="0"/>
            <c:bubble3D val="0"/>
            <c:extLst>
              <c:ext xmlns:c16="http://schemas.microsoft.com/office/drawing/2014/chart" uri="{C3380CC4-5D6E-409C-BE32-E72D297353CC}">
                <c16:uniqueId val="{0000000A-C77B-438F-814C-F141F9E09814}"/>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C77B-438F-814C-F141F9E09814}"/>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Operations'!$G$84:$K$84</c:f>
              <c:strCache>
                <c:ptCount val="5"/>
                <c:pt idx="0">
                  <c:v>Q4-17</c:v>
                </c:pt>
                <c:pt idx="1">
                  <c:v>Q1-18</c:v>
                </c:pt>
                <c:pt idx="2">
                  <c:v>Q2-18</c:v>
                </c:pt>
                <c:pt idx="3">
                  <c:v>Q3-18</c:v>
                </c:pt>
                <c:pt idx="4">
                  <c:v>Q4-18</c:v>
                </c:pt>
              </c:strCache>
            </c:strRef>
          </c:cat>
          <c:val>
            <c:numRef>
              <c:f>'Group Operations'!$G$86:$K$86</c:f>
              <c:numCache>
                <c:formatCode>#,##0\ ;\(#,##0\)</c:formatCode>
                <c:ptCount val="5"/>
                <c:pt idx="0">
                  <c:v>487.89172723800101</c:v>
                </c:pt>
                <c:pt idx="1">
                  <c:v>538.09576256499997</c:v>
                </c:pt>
                <c:pt idx="2">
                  <c:v>528.60132856300004</c:v>
                </c:pt>
                <c:pt idx="3">
                  <c:v>553.93138445399995</c:v>
                </c:pt>
                <c:pt idx="4">
                  <c:v>472.41628570099999</c:v>
                </c:pt>
              </c:numCache>
            </c:numRef>
          </c:val>
          <c:extLst>
            <c:ext xmlns:c16="http://schemas.microsoft.com/office/drawing/2014/chart" uri="{C3380CC4-5D6E-409C-BE32-E72D297353CC}">
              <c16:uniqueId val="{0000000D-C77B-438F-814C-F141F9E09814}"/>
            </c:ext>
          </c:extLst>
        </c:ser>
        <c:dLbls>
          <c:showLegendKey val="0"/>
          <c:showVal val="0"/>
          <c:showCatName val="0"/>
          <c:showSerName val="0"/>
          <c:showPercent val="0"/>
          <c:showBubbleSize val="0"/>
        </c:dLbls>
        <c:gapWidth val="15"/>
        <c:overlap val="84"/>
        <c:axId val="347087704"/>
        <c:axId val="347090056"/>
      </c:barChart>
      <c:lineChart>
        <c:grouping val="standard"/>
        <c:varyColors val="0"/>
        <c:ser>
          <c:idx val="2"/>
          <c:order val="2"/>
          <c:tx>
            <c:strRef>
              <c:f>'Group Operations'!$F$87</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9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Operations'!$G$84:$K$84</c:f>
              <c:strCache>
                <c:ptCount val="5"/>
                <c:pt idx="0">
                  <c:v>Q4-17</c:v>
                </c:pt>
                <c:pt idx="1">
                  <c:v>Q1-18</c:v>
                </c:pt>
                <c:pt idx="2">
                  <c:v>Q2-18</c:v>
                </c:pt>
                <c:pt idx="3">
                  <c:v>Q3-18</c:v>
                </c:pt>
                <c:pt idx="4">
                  <c:v>Q4-18</c:v>
                </c:pt>
              </c:strCache>
            </c:strRef>
          </c:cat>
          <c:val>
            <c:numRef>
              <c:f>'Group Operations'!$G$87:$K$87</c:f>
              <c:numCache>
                <c:formatCode>0%</c:formatCode>
                <c:ptCount val="5"/>
                <c:pt idx="0">
                  <c:v>0.42689213625661498</c:v>
                </c:pt>
                <c:pt idx="1">
                  <c:v>0.50033570372643399</c:v>
                </c:pt>
                <c:pt idx="2">
                  <c:v>0.48854062171124801</c:v>
                </c:pt>
                <c:pt idx="3">
                  <c:v>0.478550249028246</c:v>
                </c:pt>
                <c:pt idx="4">
                  <c:v>0.41664931721944298</c:v>
                </c:pt>
              </c:numCache>
            </c:numRef>
          </c:val>
          <c:smooth val="0"/>
          <c:extLst>
            <c:ext xmlns:c16="http://schemas.microsoft.com/office/drawing/2014/chart" uri="{C3380CC4-5D6E-409C-BE32-E72D297353CC}">
              <c16:uniqueId val="{0000000E-C77B-438F-814C-F141F9E09814}"/>
            </c:ext>
          </c:extLst>
        </c:ser>
        <c:dLbls>
          <c:showLegendKey val="0"/>
          <c:showVal val="0"/>
          <c:showCatName val="0"/>
          <c:showSerName val="0"/>
          <c:showPercent val="0"/>
          <c:showBubbleSize val="0"/>
        </c:dLbls>
        <c:marker val="1"/>
        <c:smooth val="0"/>
        <c:axId val="347088096"/>
        <c:axId val="347088488"/>
      </c:lineChart>
      <c:catAx>
        <c:axId val="34708770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47090056"/>
        <c:crosses val="autoZero"/>
        <c:auto val="1"/>
        <c:lblAlgn val="ctr"/>
        <c:lblOffset val="100"/>
        <c:noMultiLvlLbl val="0"/>
      </c:catAx>
      <c:valAx>
        <c:axId val="347090056"/>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7087704"/>
        <c:crosses val="autoZero"/>
        <c:crossBetween val="between"/>
      </c:valAx>
      <c:catAx>
        <c:axId val="347088096"/>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47088488"/>
        <c:crosses val="autoZero"/>
        <c:auto val="1"/>
        <c:lblAlgn val="ctr"/>
        <c:lblOffset val="100"/>
        <c:noMultiLvlLbl val="0"/>
      </c:catAx>
      <c:valAx>
        <c:axId val="347088488"/>
        <c:scaling>
          <c:orientation val="minMax"/>
          <c:min val="-0.8"/>
        </c:scaling>
        <c:delete val="0"/>
        <c:axPos val="r"/>
        <c:majorGridlines>
          <c:spPr>
            <a:ln w="9525">
              <a:noFill/>
            </a:ln>
          </c:spPr>
        </c:majorGridlines>
        <c:minorGridlines>
          <c:spPr>
            <a:ln w="9525">
              <a:noFill/>
            </a:ln>
          </c:spPr>
        </c:minorGridlines>
        <c:numFmt formatCode="0%" sourceLinked="1"/>
        <c:majorTickMark val="out"/>
        <c:minorTickMark val="none"/>
        <c:tickLblPos val="none"/>
        <c:spPr>
          <a:solidFill>
            <a:schemeClr val="tx1"/>
          </a:solidFill>
          <a:ln w="9525" cap="flat" cmpd="sng">
            <a:solidFill>
              <a:schemeClr val="bg1"/>
            </a:solidFill>
          </a:ln>
        </c:spPr>
        <c:txPr>
          <a:bodyPr/>
          <a:lstStyle/>
          <a:p>
            <a:pPr>
              <a:defRPr lang="en-US" sz="1000" u="none" baseline="0">
                <a:solidFill>
                  <a:schemeClr val="bg1"/>
                </a:solidFill>
              </a:defRPr>
            </a:pPr>
            <a:endParaRPr lang="en-US"/>
          </a:p>
        </c:txPr>
        <c:crossAx val="347088096"/>
        <c:crosses val="max"/>
        <c:crossBetween val="between"/>
      </c:valAx>
      <c:spPr>
        <a:noFill/>
        <a:ln w="9525">
          <a:noFill/>
        </a:ln>
      </c:spPr>
    </c:plotArea>
    <c:legend>
      <c:legendPos val="t"/>
      <c:overlay val="0"/>
      <c:txPr>
        <a:bodyPr rot="0" vert="horz"/>
        <a:lstStyle/>
        <a:p>
          <a:pPr>
            <a:defRPr lang="en-US" sz="1000" b="1" u="none" baseline="0">
              <a:latin typeface="Calibri"/>
              <a:ea typeface="Calibri"/>
              <a:cs typeface="Calibri"/>
            </a:defRPr>
          </a:pPr>
          <a:endParaRPr lang="en-US"/>
        </a:p>
      </c:txPr>
    </c:legend>
    <c:plotVisOnly val="1"/>
    <c:dispBlanksAs val="gap"/>
    <c:showDLblsOverMax val="1"/>
  </c:chart>
  <c:spPr>
    <a:noFill/>
    <a:ln w="9525">
      <a:noFill/>
      <a:round/>
    </a:ln>
  </c:spPr>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Operations'!$F$93</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186D-4C50-A9C5-EFBDA3A8FEAC}"/>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186D-4C50-A9C5-EFBDA3A8FEAC}"/>
              </c:ext>
            </c:extLst>
          </c:dPt>
          <c:dPt>
            <c:idx val="2"/>
            <c:invertIfNegative val="0"/>
            <c:bubble3D val="0"/>
            <c:extLst>
              <c:ext xmlns:c16="http://schemas.microsoft.com/office/drawing/2014/chart" uri="{C3380CC4-5D6E-409C-BE32-E72D297353CC}">
                <c16:uniqueId val="{00000003-186D-4C50-A9C5-EFBDA3A8FEAC}"/>
              </c:ext>
            </c:extLst>
          </c:dPt>
          <c:dPt>
            <c:idx val="3"/>
            <c:invertIfNegative val="0"/>
            <c:bubble3D val="0"/>
            <c:extLst>
              <c:ext xmlns:c16="http://schemas.microsoft.com/office/drawing/2014/chart" uri="{C3380CC4-5D6E-409C-BE32-E72D297353CC}">
                <c16:uniqueId val="{00000004-186D-4C50-A9C5-EFBDA3A8FEAC}"/>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186D-4C50-A9C5-EFBDA3A8FEAC}"/>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Operations'!$G$92:$H$92</c:f>
              <c:strCache>
                <c:ptCount val="2"/>
                <c:pt idx="0">
                  <c:v>FY-17</c:v>
                </c:pt>
                <c:pt idx="1">
                  <c:v>FY-18</c:v>
                </c:pt>
              </c:strCache>
            </c:strRef>
          </c:cat>
          <c:val>
            <c:numRef>
              <c:f>'Group Operations'!$G$93:$H$93</c:f>
              <c:numCache>
                <c:formatCode>#,##0\ ;\(#,##0\)</c:formatCode>
                <c:ptCount val="2"/>
                <c:pt idx="0">
                  <c:v>4490</c:v>
                </c:pt>
                <c:pt idx="1">
                  <c:v>4448.8363052929999</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186D-4C50-A9C5-EFBDA3A8FEAC}"/>
            </c:ext>
          </c:extLst>
        </c:ser>
        <c:ser>
          <c:idx val="1"/>
          <c:order val="1"/>
          <c:tx>
            <c:strRef>
              <c:f>'Group Operations'!$F$94</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186D-4C50-A9C5-EFBDA3A8FEAC}"/>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186D-4C50-A9C5-EFBDA3A8FEAC}"/>
              </c:ext>
            </c:extLst>
          </c:dPt>
          <c:dPt>
            <c:idx val="2"/>
            <c:invertIfNegative val="0"/>
            <c:bubble3D val="0"/>
            <c:extLst>
              <c:ext xmlns:c16="http://schemas.microsoft.com/office/drawing/2014/chart" uri="{C3380CC4-5D6E-409C-BE32-E72D297353CC}">
                <c16:uniqueId val="{0000000B-186D-4C50-A9C5-EFBDA3A8FEAC}"/>
              </c:ext>
            </c:extLst>
          </c:dPt>
          <c:dPt>
            <c:idx val="3"/>
            <c:invertIfNegative val="0"/>
            <c:bubble3D val="0"/>
            <c:extLst>
              <c:ext xmlns:c16="http://schemas.microsoft.com/office/drawing/2014/chart" uri="{C3380CC4-5D6E-409C-BE32-E72D297353CC}">
                <c16:uniqueId val="{0000000C-186D-4C50-A9C5-EFBDA3A8FEAC}"/>
              </c:ext>
            </c:extLst>
          </c:dPt>
          <c:dPt>
            <c:idx val="4"/>
            <c:invertIfNegative val="0"/>
            <c:bubble3D val="0"/>
            <c:extLst>
              <c:ext xmlns:c16="http://schemas.microsoft.com/office/drawing/2014/chart" uri="{C3380CC4-5D6E-409C-BE32-E72D297353CC}">
                <c16:uniqueId val="{0000000D-186D-4C50-A9C5-EFBDA3A8FEAC}"/>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Operations'!$G$92:$H$92</c:f>
              <c:strCache>
                <c:ptCount val="2"/>
                <c:pt idx="0">
                  <c:v>FY-17</c:v>
                </c:pt>
                <c:pt idx="1">
                  <c:v>FY-18</c:v>
                </c:pt>
              </c:strCache>
            </c:strRef>
          </c:cat>
          <c:val>
            <c:numRef>
              <c:f>'Group Operations'!$G$94:$H$94</c:f>
              <c:numCache>
                <c:formatCode>#,##0\ ;\(#,##0\)</c:formatCode>
                <c:ptCount val="2"/>
                <c:pt idx="0">
                  <c:v>1982</c:v>
                </c:pt>
                <c:pt idx="1">
                  <c:v>2093.0447612829998</c:v>
                </c:pt>
              </c:numCache>
            </c:numRef>
          </c:val>
          <c:extLst>
            <c:ext xmlns:c16="http://schemas.microsoft.com/office/drawing/2014/chart" uri="{C3380CC4-5D6E-409C-BE32-E72D297353CC}">
              <c16:uniqueId val="{0000000E-186D-4C50-A9C5-EFBDA3A8FEAC}"/>
            </c:ext>
          </c:extLst>
        </c:ser>
        <c:dLbls>
          <c:showLegendKey val="0"/>
          <c:showVal val="0"/>
          <c:showCatName val="0"/>
          <c:showSerName val="0"/>
          <c:showPercent val="0"/>
          <c:showBubbleSize val="0"/>
        </c:dLbls>
        <c:gapWidth val="15"/>
        <c:overlap val="84"/>
        <c:axId val="347089664"/>
        <c:axId val="347089272"/>
      </c:barChart>
      <c:lineChart>
        <c:grouping val="standard"/>
        <c:varyColors val="0"/>
        <c:ser>
          <c:idx val="2"/>
          <c:order val="2"/>
          <c:tx>
            <c:strRef>
              <c:f>'Group Operations'!$F$95</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10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Operations'!$G$92:$H$92</c:f>
              <c:strCache>
                <c:ptCount val="2"/>
                <c:pt idx="0">
                  <c:v>FY-17</c:v>
                </c:pt>
                <c:pt idx="1">
                  <c:v>FY-18</c:v>
                </c:pt>
              </c:strCache>
            </c:strRef>
          </c:cat>
          <c:val>
            <c:numRef>
              <c:f>'Group Operations'!$G$95:$H$95</c:f>
              <c:numCache>
                <c:formatCode>0%</c:formatCode>
                <c:ptCount val="2"/>
                <c:pt idx="0">
                  <c:v>0.441425389755011</c:v>
                </c:pt>
                <c:pt idx="1">
                  <c:v>0.47047016739923703</c:v>
                </c:pt>
              </c:numCache>
            </c:numRef>
          </c:val>
          <c:smooth val="0"/>
          <c:extLst>
            <c:ext xmlns:c16="http://schemas.microsoft.com/office/drawing/2014/chart" uri="{C3380CC4-5D6E-409C-BE32-E72D297353CC}">
              <c16:uniqueId val="{0000000F-186D-4C50-A9C5-EFBDA3A8FEAC}"/>
            </c:ext>
          </c:extLst>
        </c:ser>
        <c:dLbls>
          <c:showLegendKey val="0"/>
          <c:showVal val="0"/>
          <c:showCatName val="0"/>
          <c:showSerName val="0"/>
          <c:showPercent val="0"/>
          <c:showBubbleSize val="0"/>
        </c:dLbls>
        <c:marker val="1"/>
        <c:smooth val="0"/>
        <c:axId val="347091624"/>
        <c:axId val="347092016"/>
      </c:lineChart>
      <c:catAx>
        <c:axId val="34708966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47089272"/>
        <c:crosses val="autoZero"/>
        <c:auto val="1"/>
        <c:lblAlgn val="ctr"/>
        <c:lblOffset val="100"/>
        <c:noMultiLvlLbl val="0"/>
      </c:catAx>
      <c:valAx>
        <c:axId val="347089272"/>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7089664"/>
        <c:crosses val="autoZero"/>
        <c:crossBetween val="between"/>
      </c:valAx>
      <c:catAx>
        <c:axId val="347091624"/>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47092016"/>
        <c:crosses val="autoZero"/>
        <c:auto val="1"/>
        <c:lblAlgn val="ctr"/>
        <c:lblOffset val="100"/>
        <c:noMultiLvlLbl val="0"/>
      </c:catAx>
      <c:valAx>
        <c:axId val="347092016"/>
        <c:scaling>
          <c:orientation val="minMax"/>
          <c:min val="-0.8"/>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347091624"/>
        <c:crosses val="max"/>
        <c:crossBetween val="between"/>
      </c:valAx>
      <c:spPr>
        <a:noFill/>
        <a:ln w="9525">
          <a:noFill/>
        </a:ln>
      </c:spPr>
    </c:plotArea>
    <c:plotVisOnly val="1"/>
    <c:dispBlanksAs val="gap"/>
    <c:showDLblsOverMax val="1"/>
  </c:chart>
  <c:spPr>
    <a:noFill/>
    <a:ln w="9525">
      <a:noFill/>
      <a:round/>
    </a:ln>
  </c:spPr>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Operations'!$F$114</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6BD0-4CFD-9C50-866BF3404847}"/>
              </c:ext>
            </c:extLst>
          </c:dPt>
          <c:dPt>
            <c:idx val="1"/>
            <c:invertIfNegative val="0"/>
            <c:bubble3D val="0"/>
            <c:extLst>
              <c:ext xmlns:c16="http://schemas.microsoft.com/office/drawing/2014/chart" uri="{C3380CC4-5D6E-409C-BE32-E72D297353CC}">
                <c16:uniqueId val="{00000001-6BD0-4CFD-9C50-866BF3404847}"/>
              </c:ext>
            </c:extLst>
          </c:dPt>
          <c:dPt>
            <c:idx val="2"/>
            <c:invertIfNegative val="0"/>
            <c:bubble3D val="0"/>
            <c:extLst>
              <c:ext xmlns:c16="http://schemas.microsoft.com/office/drawing/2014/chart" uri="{C3380CC4-5D6E-409C-BE32-E72D297353CC}">
                <c16:uniqueId val="{00000002-6BD0-4CFD-9C50-866BF3404847}"/>
              </c:ext>
            </c:extLst>
          </c:dPt>
          <c:dPt>
            <c:idx val="3"/>
            <c:invertIfNegative val="0"/>
            <c:bubble3D val="0"/>
            <c:extLst>
              <c:ext xmlns:c16="http://schemas.microsoft.com/office/drawing/2014/chart" uri="{C3380CC4-5D6E-409C-BE32-E72D297353CC}">
                <c16:uniqueId val="{00000003-6BD0-4CFD-9C50-866BF3404847}"/>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6BD0-4CFD-9C50-866BF3404847}"/>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Operations'!$G$113:$K$113</c:f>
              <c:strCache>
                <c:ptCount val="5"/>
                <c:pt idx="0">
                  <c:v>Q4-17</c:v>
                </c:pt>
                <c:pt idx="1">
                  <c:v>Q1-18</c:v>
                </c:pt>
                <c:pt idx="2">
                  <c:v>Q2-18</c:v>
                </c:pt>
                <c:pt idx="3">
                  <c:v>Q3-18</c:v>
                </c:pt>
                <c:pt idx="4">
                  <c:v>Q4-18</c:v>
                </c:pt>
              </c:strCache>
            </c:strRef>
          </c:cat>
          <c:val>
            <c:numRef>
              <c:f>'Group Operations'!$G$114:$K$114</c:f>
              <c:numCache>
                <c:formatCode>#,##0\ ;\(#,##0\)</c:formatCode>
                <c:ptCount val="5"/>
                <c:pt idx="0">
                  <c:v>675.31039999400002</c:v>
                </c:pt>
                <c:pt idx="1">
                  <c:v>643.47623280599998</c:v>
                </c:pt>
                <c:pt idx="2">
                  <c:v>672.84783555299998</c:v>
                </c:pt>
                <c:pt idx="3">
                  <c:v>690.11251096199999</c:v>
                </c:pt>
                <c:pt idx="4">
                  <c:v>678.68782418199999</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6-6BD0-4CFD-9C50-866BF3404847}"/>
            </c:ext>
          </c:extLst>
        </c:ser>
        <c:ser>
          <c:idx val="1"/>
          <c:order val="1"/>
          <c:tx>
            <c:strRef>
              <c:f>'Group Operations'!$F$115</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6BD0-4CFD-9C50-866BF3404847}"/>
              </c:ext>
            </c:extLst>
          </c:dPt>
          <c:dPt>
            <c:idx val="1"/>
            <c:invertIfNegative val="0"/>
            <c:bubble3D val="0"/>
            <c:extLst>
              <c:ext xmlns:c16="http://schemas.microsoft.com/office/drawing/2014/chart" uri="{C3380CC4-5D6E-409C-BE32-E72D297353CC}">
                <c16:uniqueId val="{00000008-6BD0-4CFD-9C50-866BF3404847}"/>
              </c:ext>
            </c:extLst>
          </c:dPt>
          <c:dPt>
            <c:idx val="2"/>
            <c:invertIfNegative val="0"/>
            <c:bubble3D val="0"/>
            <c:extLst>
              <c:ext xmlns:c16="http://schemas.microsoft.com/office/drawing/2014/chart" uri="{C3380CC4-5D6E-409C-BE32-E72D297353CC}">
                <c16:uniqueId val="{00000009-6BD0-4CFD-9C50-866BF3404847}"/>
              </c:ext>
            </c:extLst>
          </c:dPt>
          <c:dPt>
            <c:idx val="3"/>
            <c:invertIfNegative val="0"/>
            <c:bubble3D val="0"/>
            <c:extLst>
              <c:ext xmlns:c16="http://schemas.microsoft.com/office/drawing/2014/chart" uri="{C3380CC4-5D6E-409C-BE32-E72D297353CC}">
                <c16:uniqueId val="{0000000A-6BD0-4CFD-9C50-866BF3404847}"/>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6BD0-4CFD-9C50-866BF3404847}"/>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Operations'!$G$113:$K$113</c:f>
              <c:strCache>
                <c:ptCount val="5"/>
                <c:pt idx="0">
                  <c:v>Q4-17</c:v>
                </c:pt>
                <c:pt idx="1">
                  <c:v>Q1-18</c:v>
                </c:pt>
                <c:pt idx="2">
                  <c:v>Q2-18</c:v>
                </c:pt>
                <c:pt idx="3">
                  <c:v>Q3-18</c:v>
                </c:pt>
                <c:pt idx="4">
                  <c:v>Q4-18</c:v>
                </c:pt>
              </c:strCache>
            </c:strRef>
          </c:cat>
          <c:val>
            <c:numRef>
              <c:f>'Group Operations'!$G$115:$K$115</c:f>
              <c:numCache>
                <c:formatCode>#,##0\ ;\(#,##0\)</c:formatCode>
                <c:ptCount val="5"/>
                <c:pt idx="0">
                  <c:v>362.97973016399999</c:v>
                </c:pt>
                <c:pt idx="1">
                  <c:v>351.28060062700001</c:v>
                </c:pt>
                <c:pt idx="2">
                  <c:v>359.84308629999998</c:v>
                </c:pt>
                <c:pt idx="3">
                  <c:v>376.99745978599901</c:v>
                </c:pt>
                <c:pt idx="4">
                  <c:v>375.223494045</c:v>
                </c:pt>
              </c:numCache>
            </c:numRef>
          </c:val>
          <c:extLst>
            <c:ext xmlns:c16="http://schemas.microsoft.com/office/drawing/2014/chart" uri="{C3380CC4-5D6E-409C-BE32-E72D297353CC}">
              <c16:uniqueId val="{0000000D-6BD0-4CFD-9C50-866BF3404847}"/>
            </c:ext>
          </c:extLst>
        </c:ser>
        <c:dLbls>
          <c:showLegendKey val="0"/>
          <c:showVal val="0"/>
          <c:showCatName val="0"/>
          <c:showSerName val="0"/>
          <c:showPercent val="0"/>
          <c:showBubbleSize val="0"/>
        </c:dLbls>
        <c:gapWidth val="15"/>
        <c:overlap val="84"/>
        <c:axId val="287376456"/>
        <c:axId val="287371752"/>
      </c:barChart>
      <c:lineChart>
        <c:grouping val="standard"/>
        <c:varyColors val="0"/>
        <c:ser>
          <c:idx val="2"/>
          <c:order val="2"/>
          <c:tx>
            <c:strRef>
              <c:f>'Group Operations'!$F$116</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9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Operations'!$G$113:$K$113</c:f>
              <c:strCache>
                <c:ptCount val="5"/>
                <c:pt idx="0">
                  <c:v>Q4-17</c:v>
                </c:pt>
                <c:pt idx="1">
                  <c:v>Q1-18</c:v>
                </c:pt>
                <c:pt idx="2">
                  <c:v>Q2-18</c:v>
                </c:pt>
                <c:pt idx="3">
                  <c:v>Q3-18</c:v>
                </c:pt>
                <c:pt idx="4">
                  <c:v>Q4-18</c:v>
                </c:pt>
              </c:strCache>
            </c:strRef>
          </c:cat>
          <c:val>
            <c:numRef>
              <c:f>'Group Operations'!$G$116:$K$116</c:f>
              <c:numCache>
                <c:formatCode>0%</c:formatCode>
                <c:ptCount val="5"/>
                <c:pt idx="0">
                  <c:v>0.53750057775983495</c:v>
                </c:pt>
                <c:pt idx="1">
                  <c:v>0.54591076207302103</c:v>
                </c:pt>
                <c:pt idx="2">
                  <c:v>0.53480603977012497</c:v>
                </c:pt>
                <c:pt idx="3">
                  <c:v>0.54628405339366204</c:v>
                </c:pt>
                <c:pt idx="4">
                  <c:v>0.55286610526311497</c:v>
                </c:pt>
              </c:numCache>
            </c:numRef>
          </c:val>
          <c:smooth val="0"/>
          <c:extLst>
            <c:ext xmlns:c16="http://schemas.microsoft.com/office/drawing/2014/chart" uri="{C3380CC4-5D6E-409C-BE32-E72D297353CC}">
              <c16:uniqueId val="{0000000E-6BD0-4CFD-9C50-866BF3404847}"/>
            </c:ext>
          </c:extLst>
        </c:ser>
        <c:dLbls>
          <c:showLegendKey val="0"/>
          <c:showVal val="0"/>
          <c:showCatName val="0"/>
          <c:showSerName val="0"/>
          <c:showPercent val="0"/>
          <c:showBubbleSize val="0"/>
        </c:dLbls>
        <c:marker val="1"/>
        <c:smooth val="0"/>
        <c:axId val="287369400"/>
        <c:axId val="287372144"/>
      </c:lineChart>
      <c:catAx>
        <c:axId val="28737645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287371752"/>
        <c:crosses val="autoZero"/>
        <c:auto val="1"/>
        <c:lblAlgn val="ctr"/>
        <c:lblOffset val="100"/>
        <c:noMultiLvlLbl val="0"/>
      </c:catAx>
      <c:valAx>
        <c:axId val="287371752"/>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287376456"/>
        <c:crosses val="autoZero"/>
        <c:crossBetween val="between"/>
      </c:valAx>
      <c:catAx>
        <c:axId val="287369400"/>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287372144"/>
        <c:crosses val="autoZero"/>
        <c:auto val="1"/>
        <c:lblAlgn val="ctr"/>
        <c:lblOffset val="100"/>
        <c:noMultiLvlLbl val="0"/>
      </c:catAx>
      <c:valAx>
        <c:axId val="287372144"/>
        <c:scaling>
          <c:orientation val="minMax"/>
          <c:max val="0.6"/>
          <c:min val="-0.5"/>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287369400"/>
        <c:crosses val="max"/>
        <c:crossBetween val="between"/>
      </c:valAx>
      <c:spPr>
        <a:noFill/>
        <a:ln w="9525">
          <a:noFill/>
        </a:ln>
      </c:spPr>
    </c:plotArea>
    <c:legend>
      <c:legendPos val="t"/>
      <c:overlay val="0"/>
      <c:txPr>
        <a:bodyPr rot="0" vert="horz"/>
        <a:lstStyle/>
        <a:p>
          <a:pPr>
            <a:defRPr lang="en-US" sz="1000" b="1" u="none" baseline="0">
              <a:latin typeface="Calibri"/>
              <a:ea typeface="Calibri"/>
              <a:cs typeface="Calibri"/>
            </a:defRPr>
          </a:pPr>
          <a:endParaRPr lang="en-US"/>
        </a:p>
      </c:txPr>
    </c:legend>
    <c:plotVisOnly val="1"/>
    <c:dispBlanksAs val="gap"/>
    <c:showDLblsOverMax val="1"/>
  </c:chart>
  <c:spPr>
    <a:noFill/>
    <a:ln w="9525">
      <a:noFill/>
      <a:round/>
    </a:ln>
  </c:spPr>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Operations'!$F$122</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0D19-4232-89DC-7AA8D4AC2A08}"/>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0D19-4232-89DC-7AA8D4AC2A08}"/>
              </c:ext>
            </c:extLst>
          </c:dPt>
          <c:dPt>
            <c:idx val="2"/>
            <c:invertIfNegative val="0"/>
            <c:bubble3D val="0"/>
            <c:extLst>
              <c:ext xmlns:c16="http://schemas.microsoft.com/office/drawing/2014/chart" uri="{C3380CC4-5D6E-409C-BE32-E72D297353CC}">
                <c16:uniqueId val="{00000003-0D19-4232-89DC-7AA8D4AC2A08}"/>
              </c:ext>
            </c:extLst>
          </c:dPt>
          <c:dPt>
            <c:idx val="3"/>
            <c:invertIfNegative val="0"/>
            <c:bubble3D val="0"/>
            <c:extLst>
              <c:ext xmlns:c16="http://schemas.microsoft.com/office/drawing/2014/chart" uri="{C3380CC4-5D6E-409C-BE32-E72D297353CC}">
                <c16:uniqueId val="{00000004-0D19-4232-89DC-7AA8D4AC2A08}"/>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0D19-4232-89DC-7AA8D4AC2A08}"/>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Operations'!$G$121:$H$121</c:f>
              <c:strCache>
                <c:ptCount val="2"/>
                <c:pt idx="0">
                  <c:v>FY-17</c:v>
                </c:pt>
                <c:pt idx="1">
                  <c:v>FY-18</c:v>
                </c:pt>
              </c:strCache>
            </c:strRef>
          </c:cat>
          <c:val>
            <c:numRef>
              <c:f>'Group Operations'!$G$122:$H$122</c:f>
              <c:numCache>
                <c:formatCode>#,##0\ ;\(#,##0\)</c:formatCode>
                <c:ptCount val="2"/>
                <c:pt idx="0">
                  <c:v>2670</c:v>
                </c:pt>
                <c:pt idx="1">
                  <c:v>2685.1244035029999</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0D19-4232-89DC-7AA8D4AC2A08}"/>
            </c:ext>
          </c:extLst>
        </c:ser>
        <c:ser>
          <c:idx val="1"/>
          <c:order val="1"/>
          <c:tx>
            <c:strRef>
              <c:f>'Group Operations'!$F$123</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0D19-4232-89DC-7AA8D4AC2A08}"/>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0D19-4232-89DC-7AA8D4AC2A08}"/>
              </c:ext>
            </c:extLst>
          </c:dPt>
          <c:dPt>
            <c:idx val="2"/>
            <c:invertIfNegative val="0"/>
            <c:bubble3D val="0"/>
            <c:extLst>
              <c:ext xmlns:c16="http://schemas.microsoft.com/office/drawing/2014/chart" uri="{C3380CC4-5D6E-409C-BE32-E72D297353CC}">
                <c16:uniqueId val="{0000000B-0D19-4232-89DC-7AA8D4AC2A08}"/>
              </c:ext>
            </c:extLst>
          </c:dPt>
          <c:dPt>
            <c:idx val="3"/>
            <c:invertIfNegative val="0"/>
            <c:bubble3D val="0"/>
            <c:extLst>
              <c:ext xmlns:c16="http://schemas.microsoft.com/office/drawing/2014/chart" uri="{C3380CC4-5D6E-409C-BE32-E72D297353CC}">
                <c16:uniqueId val="{0000000C-0D19-4232-89DC-7AA8D4AC2A08}"/>
              </c:ext>
            </c:extLst>
          </c:dPt>
          <c:dPt>
            <c:idx val="4"/>
            <c:invertIfNegative val="0"/>
            <c:bubble3D val="0"/>
            <c:extLst>
              <c:ext xmlns:c16="http://schemas.microsoft.com/office/drawing/2014/chart" uri="{C3380CC4-5D6E-409C-BE32-E72D297353CC}">
                <c16:uniqueId val="{0000000D-0D19-4232-89DC-7AA8D4AC2A08}"/>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Operations'!$G$121:$H$121</c:f>
              <c:strCache>
                <c:ptCount val="2"/>
                <c:pt idx="0">
                  <c:v>FY-17</c:v>
                </c:pt>
                <c:pt idx="1">
                  <c:v>FY-18</c:v>
                </c:pt>
              </c:strCache>
            </c:strRef>
          </c:cat>
          <c:val>
            <c:numRef>
              <c:f>'Group Operations'!$G$123:$H$123</c:f>
              <c:numCache>
                <c:formatCode>#,##0\ ;\(#,##0\)</c:formatCode>
                <c:ptCount val="2"/>
                <c:pt idx="0">
                  <c:v>1429</c:v>
                </c:pt>
                <c:pt idx="1">
                  <c:v>1463.344640758</c:v>
                </c:pt>
              </c:numCache>
            </c:numRef>
          </c:val>
          <c:extLst>
            <c:ext xmlns:c16="http://schemas.microsoft.com/office/drawing/2014/chart" uri="{C3380CC4-5D6E-409C-BE32-E72D297353CC}">
              <c16:uniqueId val="{0000000E-0D19-4232-89DC-7AA8D4AC2A08}"/>
            </c:ext>
          </c:extLst>
        </c:ser>
        <c:dLbls>
          <c:showLegendKey val="0"/>
          <c:showVal val="0"/>
          <c:showCatName val="0"/>
          <c:showSerName val="0"/>
          <c:showPercent val="0"/>
          <c:showBubbleSize val="0"/>
        </c:dLbls>
        <c:gapWidth val="15"/>
        <c:overlap val="84"/>
        <c:axId val="287369008"/>
        <c:axId val="287370184"/>
      </c:barChart>
      <c:lineChart>
        <c:grouping val="standard"/>
        <c:varyColors val="0"/>
        <c:ser>
          <c:idx val="2"/>
          <c:order val="2"/>
          <c:tx>
            <c:strRef>
              <c:f>'Group Operations'!$F$124</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10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Operations'!$G$121:$H$121</c:f>
              <c:strCache>
                <c:ptCount val="2"/>
                <c:pt idx="0">
                  <c:v>FY-17</c:v>
                </c:pt>
                <c:pt idx="1">
                  <c:v>FY-18</c:v>
                </c:pt>
              </c:strCache>
            </c:strRef>
          </c:cat>
          <c:val>
            <c:numRef>
              <c:f>'Group Operations'!$G$124:$H$124</c:f>
              <c:numCache>
                <c:formatCode>0%</c:formatCode>
                <c:ptCount val="2"/>
                <c:pt idx="0">
                  <c:v>0.53520599250936296</c:v>
                </c:pt>
                <c:pt idx="1">
                  <c:v>0.54498206446186503</c:v>
                </c:pt>
              </c:numCache>
            </c:numRef>
          </c:val>
          <c:smooth val="0"/>
          <c:extLst>
            <c:ext xmlns:c16="http://schemas.microsoft.com/office/drawing/2014/chart" uri="{C3380CC4-5D6E-409C-BE32-E72D297353CC}">
              <c16:uniqueId val="{0000000F-0D19-4232-89DC-7AA8D4AC2A08}"/>
            </c:ext>
          </c:extLst>
        </c:ser>
        <c:dLbls>
          <c:showLegendKey val="0"/>
          <c:showVal val="0"/>
          <c:showCatName val="0"/>
          <c:showSerName val="0"/>
          <c:showPercent val="0"/>
          <c:showBubbleSize val="0"/>
        </c:dLbls>
        <c:marker val="1"/>
        <c:smooth val="0"/>
        <c:axId val="287374496"/>
        <c:axId val="287370576"/>
      </c:lineChart>
      <c:catAx>
        <c:axId val="287369008"/>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287370184"/>
        <c:crosses val="autoZero"/>
        <c:auto val="1"/>
        <c:lblAlgn val="ctr"/>
        <c:lblOffset val="100"/>
        <c:noMultiLvlLbl val="0"/>
      </c:catAx>
      <c:valAx>
        <c:axId val="287370184"/>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287369008"/>
        <c:crosses val="autoZero"/>
        <c:crossBetween val="between"/>
      </c:valAx>
      <c:catAx>
        <c:axId val="287374496"/>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287370576"/>
        <c:crosses val="autoZero"/>
        <c:auto val="1"/>
        <c:lblAlgn val="ctr"/>
        <c:lblOffset val="100"/>
        <c:noMultiLvlLbl val="0"/>
      </c:catAx>
      <c:valAx>
        <c:axId val="287370576"/>
        <c:scaling>
          <c:orientation val="minMax"/>
          <c:max val="0.6"/>
          <c:min val="-0.8"/>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287374496"/>
        <c:crosses val="max"/>
        <c:crossBetween val="between"/>
      </c:valAx>
      <c:spPr>
        <a:noFill/>
        <a:ln w="9525">
          <a:noFill/>
        </a:ln>
      </c:spPr>
    </c:plotArea>
    <c:plotVisOnly val="1"/>
    <c:dispBlanksAs val="gap"/>
    <c:showDLblsOverMax val="1"/>
  </c:chart>
  <c:spPr>
    <a:noFill/>
    <a:ln w="9525">
      <a:noFill/>
      <a:round/>
    </a:ln>
  </c:spPr>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Operations'!$F$142</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AEA8-4456-B897-70E3D17E78AA}"/>
              </c:ext>
            </c:extLst>
          </c:dPt>
          <c:dPt>
            <c:idx val="1"/>
            <c:invertIfNegative val="0"/>
            <c:bubble3D val="0"/>
            <c:extLst>
              <c:ext xmlns:c16="http://schemas.microsoft.com/office/drawing/2014/chart" uri="{C3380CC4-5D6E-409C-BE32-E72D297353CC}">
                <c16:uniqueId val="{00000001-AEA8-4456-B897-70E3D17E78AA}"/>
              </c:ext>
            </c:extLst>
          </c:dPt>
          <c:dPt>
            <c:idx val="2"/>
            <c:invertIfNegative val="0"/>
            <c:bubble3D val="0"/>
            <c:extLst>
              <c:ext xmlns:c16="http://schemas.microsoft.com/office/drawing/2014/chart" uri="{C3380CC4-5D6E-409C-BE32-E72D297353CC}">
                <c16:uniqueId val="{00000002-AEA8-4456-B897-70E3D17E78AA}"/>
              </c:ext>
            </c:extLst>
          </c:dPt>
          <c:dPt>
            <c:idx val="3"/>
            <c:invertIfNegative val="0"/>
            <c:bubble3D val="0"/>
            <c:extLst>
              <c:ext xmlns:c16="http://schemas.microsoft.com/office/drawing/2014/chart" uri="{C3380CC4-5D6E-409C-BE32-E72D297353CC}">
                <c16:uniqueId val="{00000003-AEA8-4456-B897-70E3D17E78AA}"/>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AEA8-4456-B897-70E3D17E78AA}"/>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Operations'!$G$141:$K$141</c:f>
              <c:strCache>
                <c:ptCount val="5"/>
                <c:pt idx="0">
                  <c:v>Q4-17</c:v>
                </c:pt>
                <c:pt idx="1">
                  <c:v>Q1-18</c:v>
                </c:pt>
                <c:pt idx="2">
                  <c:v>Q2-18</c:v>
                </c:pt>
                <c:pt idx="3">
                  <c:v>Q3-18</c:v>
                </c:pt>
                <c:pt idx="4">
                  <c:v>Q4-18</c:v>
                </c:pt>
              </c:strCache>
            </c:strRef>
          </c:cat>
          <c:val>
            <c:numRef>
              <c:f>'Group Operations'!$G$142:$K$142</c:f>
              <c:numCache>
                <c:formatCode>#,##0\ ;\(#,##0\)</c:formatCode>
                <c:ptCount val="5"/>
                <c:pt idx="0">
                  <c:v>748.45532521099994</c:v>
                </c:pt>
                <c:pt idx="1">
                  <c:v>794.523780343</c:v>
                </c:pt>
                <c:pt idx="2">
                  <c:v>750.40369497600102</c:v>
                </c:pt>
                <c:pt idx="3">
                  <c:v>650.14671355799805</c:v>
                </c:pt>
                <c:pt idx="4">
                  <c:v>709.70634267700098</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6-AEA8-4456-B897-70E3D17E78AA}"/>
            </c:ext>
          </c:extLst>
        </c:ser>
        <c:ser>
          <c:idx val="1"/>
          <c:order val="1"/>
          <c:tx>
            <c:strRef>
              <c:f>'Group Operations'!$F$143</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AEA8-4456-B897-70E3D17E78AA}"/>
              </c:ext>
            </c:extLst>
          </c:dPt>
          <c:dPt>
            <c:idx val="1"/>
            <c:invertIfNegative val="0"/>
            <c:bubble3D val="0"/>
            <c:extLst>
              <c:ext xmlns:c16="http://schemas.microsoft.com/office/drawing/2014/chart" uri="{C3380CC4-5D6E-409C-BE32-E72D297353CC}">
                <c16:uniqueId val="{00000008-AEA8-4456-B897-70E3D17E78AA}"/>
              </c:ext>
            </c:extLst>
          </c:dPt>
          <c:dPt>
            <c:idx val="2"/>
            <c:invertIfNegative val="0"/>
            <c:bubble3D val="0"/>
            <c:extLst>
              <c:ext xmlns:c16="http://schemas.microsoft.com/office/drawing/2014/chart" uri="{C3380CC4-5D6E-409C-BE32-E72D297353CC}">
                <c16:uniqueId val="{00000009-AEA8-4456-B897-70E3D17E78AA}"/>
              </c:ext>
            </c:extLst>
          </c:dPt>
          <c:dPt>
            <c:idx val="3"/>
            <c:invertIfNegative val="0"/>
            <c:bubble3D val="0"/>
            <c:extLst>
              <c:ext xmlns:c16="http://schemas.microsoft.com/office/drawing/2014/chart" uri="{C3380CC4-5D6E-409C-BE32-E72D297353CC}">
                <c16:uniqueId val="{0000000A-AEA8-4456-B897-70E3D17E78AA}"/>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AEA8-4456-B897-70E3D17E78AA}"/>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Operations'!$G$141:$K$141</c:f>
              <c:strCache>
                <c:ptCount val="5"/>
                <c:pt idx="0">
                  <c:v>Q4-17</c:v>
                </c:pt>
                <c:pt idx="1">
                  <c:v>Q1-18</c:v>
                </c:pt>
                <c:pt idx="2">
                  <c:v>Q2-18</c:v>
                </c:pt>
                <c:pt idx="3">
                  <c:v>Q3-18</c:v>
                </c:pt>
                <c:pt idx="4">
                  <c:v>Q4-18</c:v>
                </c:pt>
              </c:strCache>
            </c:strRef>
          </c:cat>
          <c:val>
            <c:numRef>
              <c:f>'Group Operations'!$G$143:$K$143</c:f>
              <c:numCache>
                <c:formatCode>#,##0\ ;\(#,##0\)</c:formatCode>
                <c:ptCount val="5"/>
                <c:pt idx="0">
                  <c:v>177.829530538</c:v>
                </c:pt>
                <c:pt idx="1">
                  <c:v>143.62306996500001</c:v>
                </c:pt>
                <c:pt idx="2">
                  <c:v>150.24823711499999</c:v>
                </c:pt>
                <c:pt idx="3">
                  <c:v>150.59712411499899</c:v>
                </c:pt>
                <c:pt idx="4">
                  <c:v>217.417266506001</c:v>
                </c:pt>
              </c:numCache>
            </c:numRef>
          </c:val>
          <c:extLst>
            <c:ext xmlns:c16="http://schemas.microsoft.com/office/drawing/2014/chart" uri="{C3380CC4-5D6E-409C-BE32-E72D297353CC}">
              <c16:uniqueId val="{0000000D-AEA8-4456-B897-70E3D17E78AA}"/>
            </c:ext>
          </c:extLst>
        </c:ser>
        <c:ser>
          <c:idx val="2"/>
          <c:order val="2"/>
          <c:tx>
            <c:strRef>
              <c:f>'Group Operations'!$F$144</c:f>
              <c:strCache>
                <c:ptCount val="1"/>
                <c:pt idx="0">
                  <c:v>EBITDA Margin</c:v>
                </c:pt>
              </c:strCache>
            </c:strRef>
          </c:tx>
          <c:invertIfNegative val="0"/>
          <c:cat>
            <c:strRef>
              <c:f>'Group Operations'!$G$141:$K$141</c:f>
              <c:strCache>
                <c:ptCount val="5"/>
                <c:pt idx="0">
                  <c:v>Q4-17</c:v>
                </c:pt>
                <c:pt idx="1">
                  <c:v>Q1-18</c:v>
                </c:pt>
                <c:pt idx="2">
                  <c:v>Q2-18</c:v>
                </c:pt>
                <c:pt idx="3">
                  <c:v>Q3-18</c:v>
                </c:pt>
                <c:pt idx="4">
                  <c:v>Q4-18</c:v>
                </c:pt>
              </c:strCache>
            </c:strRef>
          </c:cat>
          <c:val>
            <c:numRef>
              <c:f>'Group Operations'!$G$144:$K$144</c:f>
              <c:numCache>
                <c:formatCode>0%</c:formatCode>
                <c:ptCount val="5"/>
                <c:pt idx="0">
                  <c:v>0.23759538418390899</c:v>
                </c:pt>
                <c:pt idx="1">
                  <c:v>0.18076623194713901</c:v>
                </c:pt>
                <c:pt idx="2">
                  <c:v>0.200223210681026</c:v>
                </c:pt>
                <c:pt idx="3">
                  <c:v>0.231635600049164</c:v>
                </c:pt>
                <c:pt idx="4">
                  <c:v>0.30634820831092902</c:v>
                </c:pt>
              </c:numCache>
            </c:numRef>
          </c:val>
          <c:extLst>
            <c:ext xmlns:c16="http://schemas.microsoft.com/office/drawing/2014/chart" uri="{C3380CC4-5D6E-409C-BE32-E72D297353CC}">
              <c16:uniqueId val="{0000000E-AEA8-4456-B897-70E3D17E78AA}"/>
            </c:ext>
          </c:extLst>
        </c:ser>
        <c:dLbls>
          <c:showLegendKey val="0"/>
          <c:showVal val="0"/>
          <c:showCatName val="0"/>
          <c:showSerName val="0"/>
          <c:showPercent val="0"/>
          <c:showBubbleSize val="0"/>
        </c:dLbls>
        <c:gapWidth val="15"/>
        <c:overlap val="84"/>
        <c:axId val="287374104"/>
        <c:axId val="287369792"/>
      </c:barChart>
      <c:catAx>
        <c:axId val="28737410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287369792"/>
        <c:crosses val="autoZero"/>
        <c:auto val="1"/>
        <c:lblAlgn val="ctr"/>
        <c:lblOffset val="100"/>
        <c:noMultiLvlLbl val="0"/>
      </c:catAx>
      <c:valAx>
        <c:axId val="287369792"/>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287374104"/>
        <c:crosses val="autoZero"/>
        <c:crossBetween val="between"/>
      </c:valAx>
      <c:spPr>
        <a:noFill/>
        <a:ln w="9525">
          <a:noFill/>
        </a:ln>
      </c:spPr>
    </c:plotArea>
    <c:plotVisOnly val="1"/>
    <c:dispBlanksAs val="gap"/>
    <c:showDLblsOverMax val="1"/>
  </c:chart>
  <c:spPr>
    <a:noFill/>
    <a:ln w="9525">
      <a:noFill/>
      <a:round/>
    </a:ln>
  </c:spPr>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Operations'!$F$155</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BC06-4753-8086-E3033CABE98E}"/>
              </c:ext>
            </c:extLst>
          </c:dPt>
          <c:dPt>
            <c:idx val="1"/>
            <c:invertIfNegative val="0"/>
            <c:bubble3D val="0"/>
            <c:extLst>
              <c:ext xmlns:c16="http://schemas.microsoft.com/office/drawing/2014/chart" uri="{C3380CC4-5D6E-409C-BE32-E72D297353CC}">
                <c16:uniqueId val="{00000001-BC06-4753-8086-E3033CABE98E}"/>
              </c:ext>
            </c:extLst>
          </c:dPt>
          <c:dPt>
            <c:idx val="2"/>
            <c:invertIfNegative val="0"/>
            <c:bubble3D val="0"/>
            <c:extLst>
              <c:ext xmlns:c16="http://schemas.microsoft.com/office/drawing/2014/chart" uri="{C3380CC4-5D6E-409C-BE32-E72D297353CC}">
                <c16:uniqueId val="{00000002-BC06-4753-8086-E3033CABE98E}"/>
              </c:ext>
            </c:extLst>
          </c:dPt>
          <c:dPt>
            <c:idx val="3"/>
            <c:invertIfNegative val="0"/>
            <c:bubble3D val="0"/>
            <c:extLst>
              <c:ext xmlns:c16="http://schemas.microsoft.com/office/drawing/2014/chart" uri="{C3380CC4-5D6E-409C-BE32-E72D297353CC}">
                <c16:uniqueId val="{00000003-BC06-4753-8086-E3033CABE98E}"/>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BC06-4753-8086-E3033CABE98E}"/>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Operations'!$G$154:$K$154</c:f>
              <c:strCache>
                <c:ptCount val="5"/>
                <c:pt idx="0">
                  <c:v>Q4-17</c:v>
                </c:pt>
                <c:pt idx="1">
                  <c:v>Q1-18</c:v>
                </c:pt>
                <c:pt idx="2">
                  <c:v>Q2-18</c:v>
                </c:pt>
                <c:pt idx="3">
                  <c:v>Q3-18</c:v>
                </c:pt>
                <c:pt idx="4">
                  <c:v>Q4-18</c:v>
                </c:pt>
              </c:strCache>
            </c:strRef>
          </c:cat>
          <c:val>
            <c:numRef>
              <c:f>'Group Operations'!$G$155:$K$155</c:f>
              <c:numCache>
                <c:formatCode>#,##0\ ;\(#,##0\)</c:formatCode>
                <c:ptCount val="5"/>
                <c:pt idx="0">
                  <c:v>62.320451079999998</c:v>
                </c:pt>
                <c:pt idx="1">
                  <c:v>65.510577190000006</c:v>
                </c:pt>
                <c:pt idx="2">
                  <c:v>62.124714320000002</c:v>
                </c:pt>
                <c:pt idx="3">
                  <c:v>54.078604630000001</c:v>
                </c:pt>
                <c:pt idx="4">
                  <c:v>59.219395650000003</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6-BC06-4753-8086-E3033CABE98E}"/>
            </c:ext>
          </c:extLst>
        </c:ser>
        <c:ser>
          <c:idx val="1"/>
          <c:order val="1"/>
          <c:tx>
            <c:strRef>
              <c:f>'Group Operations'!$F$156</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BC06-4753-8086-E3033CABE98E}"/>
              </c:ext>
            </c:extLst>
          </c:dPt>
          <c:dPt>
            <c:idx val="1"/>
            <c:invertIfNegative val="0"/>
            <c:bubble3D val="0"/>
            <c:extLst>
              <c:ext xmlns:c16="http://schemas.microsoft.com/office/drawing/2014/chart" uri="{C3380CC4-5D6E-409C-BE32-E72D297353CC}">
                <c16:uniqueId val="{00000008-BC06-4753-8086-E3033CABE98E}"/>
              </c:ext>
            </c:extLst>
          </c:dPt>
          <c:dPt>
            <c:idx val="2"/>
            <c:invertIfNegative val="0"/>
            <c:bubble3D val="0"/>
            <c:extLst>
              <c:ext xmlns:c16="http://schemas.microsoft.com/office/drawing/2014/chart" uri="{C3380CC4-5D6E-409C-BE32-E72D297353CC}">
                <c16:uniqueId val="{00000009-BC06-4753-8086-E3033CABE98E}"/>
              </c:ext>
            </c:extLst>
          </c:dPt>
          <c:dPt>
            <c:idx val="3"/>
            <c:invertIfNegative val="0"/>
            <c:bubble3D val="0"/>
            <c:extLst>
              <c:ext xmlns:c16="http://schemas.microsoft.com/office/drawing/2014/chart" uri="{C3380CC4-5D6E-409C-BE32-E72D297353CC}">
                <c16:uniqueId val="{0000000A-BC06-4753-8086-E3033CABE98E}"/>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BC06-4753-8086-E3033CABE98E}"/>
              </c:ext>
            </c:extLst>
          </c:dPt>
          <c:dLbls>
            <c:dLbl>
              <c:idx val="0"/>
              <c:tx>
                <c:rich>
                  <a:bodyPr/>
                  <a:lstStyle/>
                  <a:p>
                    <a:r>
                      <a:rPr lang="en-US" smtClean="0"/>
                      <a:t>15</a:t>
                    </a:r>
                    <a:endParaRPr lang="en-US" dirty="0"/>
                  </a:p>
                </c:rich>
              </c:tx>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C06-4753-8086-E3033CABE98E}"/>
                </c:ext>
              </c:extLst>
            </c:dLbl>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Operations'!$G$154:$K$154</c:f>
              <c:strCache>
                <c:ptCount val="5"/>
                <c:pt idx="0">
                  <c:v>Q4-17</c:v>
                </c:pt>
                <c:pt idx="1">
                  <c:v>Q1-18</c:v>
                </c:pt>
                <c:pt idx="2">
                  <c:v>Q2-18</c:v>
                </c:pt>
                <c:pt idx="3">
                  <c:v>Q3-18</c:v>
                </c:pt>
                <c:pt idx="4">
                  <c:v>Q4-18</c:v>
                </c:pt>
              </c:strCache>
            </c:strRef>
          </c:cat>
          <c:val>
            <c:numRef>
              <c:f>'Group Operations'!$G$156:$K$156</c:f>
              <c:numCache>
                <c:formatCode>#,##0\ ;\(#,##0\)</c:formatCode>
                <c:ptCount val="5"/>
                <c:pt idx="0">
                  <c:v>14.442105</c:v>
                </c:pt>
                <c:pt idx="1">
                  <c:v>11.83998982</c:v>
                </c:pt>
                <c:pt idx="2">
                  <c:v>12.441384749999999</c:v>
                </c:pt>
                <c:pt idx="3">
                  <c:v>12.52724016</c:v>
                </c:pt>
                <c:pt idx="4">
                  <c:v>18.14387125</c:v>
                </c:pt>
              </c:numCache>
            </c:numRef>
          </c:val>
          <c:extLst>
            <c:ext xmlns:c16="http://schemas.microsoft.com/office/drawing/2014/chart" uri="{C3380CC4-5D6E-409C-BE32-E72D297353CC}">
              <c16:uniqueId val="{0000000D-BC06-4753-8086-E3033CABE98E}"/>
            </c:ext>
          </c:extLst>
        </c:ser>
        <c:dLbls>
          <c:showLegendKey val="0"/>
          <c:showVal val="0"/>
          <c:showCatName val="0"/>
          <c:showSerName val="0"/>
          <c:showPercent val="0"/>
          <c:showBubbleSize val="0"/>
        </c:dLbls>
        <c:gapWidth val="15"/>
        <c:overlap val="84"/>
        <c:axId val="287376064"/>
        <c:axId val="287370968"/>
      </c:barChart>
      <c:lineChart>
        <c:grouping val="standard"/>
        <c:varyColors val="0"/>
        <c:ser>
          <c:idx val="2"/>
          <c:order val="2"/>
          <c:tx>
            <c:strRef>
              <c:f>'Group Operations'!$F$157</c:f>
              <c:strCache>
                <c:ptCount val="1"/>
                <c:pt idx="0">
                  <c:v>EBITDA Margin</c:v>
                </c:pt>
              </c:strCache>
            </c:strRef>
          </c:tx>
          <c:spPr>
            <a:ln w="28575" cmpd="sng">
              <a:solidFill>
                <a:schemeClr val="tx1"/>
              </a:solidFill>
            </a:ln>
          </c:spPr>
          <c:marker>
            <c:symbol val="none"/>
          </c:marker>
          <c:dLbls>
            <c:dLbl>
              <c:idx val="0"/>
              <c:tx>
                <c:rich>
                  <a:bodyPr/>
                  <a:lstStyle/>
                  <a:p>
                    <a:r>
                      <a:rPr lang="en-US" smtClean="0"/>
                      <a:t>24%</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F9D-480E-95C3-DE207495E1F9}"/>
                </c:ext>
              </c:extLst>
            </c:dLbl>
            <c:spPr>
              <a:noFill/>
              <a:ln w="9525">
                <a:noFill/>
              </a:ln>
            </c:spPr>
            <c:txPr>
              <a:bodyPr rot="0" vert="horz">
                <a:spAutoFit/>
              </a:bodyPr>
              <a:lstStyle/>
              <a:p>
                <a:pPr algn="ctr">
                  <a:defRPr lang="en-US" sz="9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Operations'!$G$154:$K$154</c:f>
              <c:strCache>
                <c:ptCount val="5"/>
                <c:pt idx="0">
                  <c:v>Q4-17</c:v>
                </c:pt>
                <c:pt idx="1">
                  <c:v>Q1-18</c:v>
                </c:pt>
                <c:pt idx="2">
                  <c:v>Q2-18</c:v>
                </c:pt>
                <c:pt idx="3">
                  <c:v>Q3-18</c:v>
                </c:pt>
                <c:pt idx="4">
                  <c:v>Q4-18</c:v>
                </c:pt>
              </c:strCache>
            </c:strRef>
          </c:cat>
          <c:val>
            <c:numRef>
              <c:f>'Group Operations'!$G$157:$K$157</c:f>
              <c:numCache>
                <c:formatCode>0%</c:formatCode>
                <c:ptCount val="5"/>
                <c:pt idx="0">
                  <c:v>0.23173941699268</c:v>
                </c:pt>
                <c:pt idx="1">
                  <c:v>0.18073401773976899</c:v>
                </c:pt>
                <c:pt idx="2">
                  <c:v>0.20026465934177701</c:v>
                </c:pt>
                <c:pt idx="3">
                  <c:v>0.23164873142918599</c:v>
                </c:pt>
                <c:pt idx="4">
                  <c:v>0.30638393132605402</c:v>
                </c:pt>
              </c:numCache>
            </c:numRef>
          </c:val>
          <c:smooth val="0"/>
          <c:extLst>
            <c:ext xmlns:c16="http://schemas.microsoft.com/office/drawing/2014/chart" uri="{C3380CC4-5D6E-409C-BE32-E72D297353CC}">
              <c16:uniqueId val="{0000000E-BC06-4753-8086-E3033CABE98E}"/>
            </c:ext>
          </c:extLst>
        </c:ser>
        <c:dLbls>
          <c:showLegendKey val="0"/>
          <c:showVal val="0"/>
          <c:showCatName val="0"/>
          <c:showSerName val="0"/>
          <c:showPercent val="0"/>
          <c:showBubbleSize val="0"/>
        </c:dLbls>
        <c:marker val="1"/>
        <c:smooth val="0"/>
        <c:axId val="287375280"/>
        <c:axId val="287375672"/>
      </c:lineChart>
      <c:catAx>
        <c:axId val="28737606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287370968"/>
        <c:crosses val="autoZero"/>
        <c:auto val="1"/>
        <c:lblAlgn val="ctr"/>
        <c:lblOffset val="100"/>
        <c:noMultiLvlLbl val="0"/>
      </c:catAx>
      <c:valAx>
        <c:axId val="28737096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287376064"/>
        <c:crosses val="autoZero"/>
        <c:crossBetween val="between"/>
      </c:valAx>
      <c:catAx>
        <c:axId val="287375280"/>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287375672"/>
        <c:crosses val="autoZero"/>
        <c:auto val="1"/>
        <c:lblAlgn val="ctr"/>
        <c:lblOffset val="100"/>
        <c:noMultiLvlLbl val="0"/>
      </c:catAx>
      <c:valAx>
        <c:axId val="287375672"/>
        <c:scaling>
          <c:orientation val="minMax"/>
          <c:min val="-9"/>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287375280"/>
        <c:crosses val="max"/>
        <c:crossBetween val="between"/>
      </c:valAx>
      <c:spPr>
        <a:noFill/>
        <a:ln w="9525">
          <a:noFill/>
        </a:ln>
      </c:spPr>
    </c:plotArea>
    <c:legend>
      <c:legendPos val="t"/>
      <c:overlay val="0"/>
      <c:txPr>
        <a:bodyPr rot="0" vert="horz"/>
        <a:lstStyle/>
        <a:p>
          <a:pPr>
            <a:defRPr lang="en-US" sz="1000" b="1" u="none" baseline="0">
              <a:latin typeface="Calibri"/>
              <a:ea typeface="Calibri"/>
              <a:cs typeface="Calibri"/>
            </a:defRPr>
          </a:pPr>
          <a:endParaRPr lang="en-US"/>
        </a:p>
      </c:txPr>
    </c:legend>
    <c:plotVisOnly val="1"/>
    <c:dispBlanksAs val="gap"/>
    <c:showDLblsOverMax val="1"/>
  </c:chart>
  <c:spPr>
    <a:noFill/>
    <a:ln w="9525">
      <a:noFill/>
      <a:round/>
    </a:ln>
  </c:spPr>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Operations'!$F$163</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9CA6-4786-A945-8D6C1087BDA5}"/>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9CA6-4786-A945-8D6C1087BDA5}"/>
              </c:ext>
            </c:extLst>
          </c:dPt>
          <c:dPt>
            <c:idx val="2"/>
            <c:invertIfNegative val="0"/>
            <c:bubble3D val="0"/>
            <c:extLst>
              <c:ext xmlns:c16="http://schemas.microsoft.com/office/drawing/2014/chart" uri="{C3380CC4-5D6E-409C-BE32-E72D297353CC}">
                <c16:uniqueId val="{00000003-9CA6-4786-A945-8D6C1087BDA5}"/>
              </c:ext>
            </c:extLst>
          </c:dPt>
          <c:dPt>
            <c:idx val="3"/>
            <c:invertIfNegative val="0"/>
            <c:bubble3D val="0"/>
            <c:extLst>
              <c:ext xmlns:c16="http://schemas.microsoft.com/office/drawing/2014/chart" uri="{C3380CC4-5D6E-409C-BE32-E72D297353CC}">
                <c16:uniqueId val="{00000004-9CA6-4786-A945-8D6C1087BDA5}"/>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9CA6-4786-A945-8D6C1087BDA5}"/>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Operations'!$G$162:$H$162</c:f>
              <c:strCache>
                <c:ptCount val="2"/>
                <c:pt idx="0">
                  <c:v>FY-17</c:v>
                </c:pt>
                <c:pt idx="1">
                  <c:v>FY-18</c:v>
                </c:pt>
              </c:strCache>
            </c:strRef>
          </c:cat>
          <c:val>
            <c:numRef>
              <c:f>'Group Operations'!$G$163:$H$163</c:f>
              <c:numCache>
                <c:formatCode>#,##0\ ;\(#,##0\)</c:formatCode>
                <c:ptCount val="2"/>
                <c:pt idx="0">
                  <c:v>2675</c:v>
                </c:pt>
                <c:pt idx="1">
                  <c:v>2904.7805315539999</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9CA6-4786-A945-8D6C1087BDA5}"/>
            </c:ext>
          </c:extLst>
        </c:ser>
        <c:ser>
          <c:idx val="1"/>
          <c:order val="1"/>
          <c:tx>
            <c:strRef>
              <c:f>'Group Operations'!$F$164</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9CA6-4786-A945-8D6C1087BDA5}"/>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9CA6-4786-A945-8D6C1087BDA5}"/>
              </c:ext>
            </c:extLst>
          </c:dPt>
          <c:dPt>
            <c:idx val="2"/>
            <c:invertIfNegative val="0"/>
            <c:bubble3D val="0"/>
            <c:extLst>
              <c:ext xmlns:c16="http://schemas.microsoft.com/office/drawing/2014/chart" uri="{C3380CC4-5D6E-409C-BE32-E72D297353CC}">
                <c16:uniqueId val="{0000000B-9CA6-4786-A945-8D6C1087BDA5}"/>
              </c:ext>
            </c:extLst>
          </c:dPt>
          <c:dPt>
            <c:idx val="3"/>
            <c:invertIfNegative val="0"/>
            <c:bubble3D val="0"/>
            <c:extLst>
              <c:ext xmlns:c16="http://schemas.microsoft.com/office/drawing/2014/chart" uri="{C3380CC4-5D6E-409C-BE32-E72D297353CC}">
                <c16:uniqueId val="{0000000C-9CA6-4786-A945-8D6C1087BDA5}"/>
              </c:ext>
            </c:extLst>
          </c:dPt>
          <c:dPt>
            <c:idx val="4"/>
            <c:invertIfNegative val="0"/>
            <c:bubble3D val="0"/>
            <c:extLst>
              <c:ext xmlns:c16="http://schemas.microsoft.com/office/drawing/2014/chart" uri="{C3380CC4-5D6E-409C-BE32-E72D297353CC}">
                <c16:uniqueId val="{0000000D-9CA6-4786-A945-8D6C1087BDA5}"/>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Operations'!$G$162:$H$162</c:f>
              <c:strCache>
                <c:ptCount val="2"/>
                <c:pt idx="0">
                  <c:v>FY-17</c:v>
                </c:pt>
                <c:pt idx="1">
                  <c:v>FY-18</c:v>
                </c:pt>
              </c:strCache>
            </c:strRef>
          </c:cat>
          <c:val>
            <c:numRef>
              <c:f>'Group Operations'!$G$164:$H$164</c:f>
              <c:numCache>
                <c:formatCode>#,##0\ ;\(#,##0\)</c:formatCode>
                <c:ptCount val="2"/>
                <c:pt idx="0">
                  <c:v>652</c:v>
                </c:pt>
                <c:pt idx="1">
                  <c:v>661.88569770100003</c:v>
                </c:pt>
              </c:numCache>
            </c:numRef>
          </c:val>
          <c:extLst>
            <c:ext xmlns:c16="http://schemas.microsoft.com/office/drawing/2014/chart" uri="{C3380CC4-5D6E-409C-BE32-E72D297353CC}">
              <c16:uniqueId val="{0000000E-9CA6-4786-A945-8D6C1087BDA5}"/>
            </c:ext>
          </c:extLst>
        </c:ser>
        <c:dLbls>
          <c:showLegendKey val="0"/>
          <c:showVal val="0"/>
          <c:showCatName val="0"/>
          <c:showSerName val="0"/>
          <c:showPercent val="0"/>
          <c:showBubbleSize val="0"/>
        </c:dLbls>
        <c:gapWidth val="15"/>
        <c:overlap val="84"/>
        <c:axId val="349164208"/>
        <c:axId val="349162640"/>
      </c:barChart>
      <c:catAx>
        <c:axId val="349164208"/>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49162640"/>
        <c:crosses val="autoZero"/>
        <c:auto val="1"/>
        <c:lblAlgn val="ctr"/>
        <c:lblOffset val="100"/>
        <c:noMultiLvlLbl val="0"/>
      </c:catAx>
      <c:valAx>
        <c:axId val="349162640"/>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9164208"/>
        <c:crosses val="autoZero"/>
        <c:crossBetween val="between"/>
      </c:valAx>
      <c:spPr>
        <a:noFill/>
        <a:ln w="9525">
          <a:noFill/>
        </a:ln>
      </c:spPr>
    </c:plotArea>
    <c:plotVisOnly val="1"/>
    <c:dispBlanksAs val="gap"/>
    <c:showDLblsOverMax val="1"/>
  </c:chart>
  <c:spPr>
    <a:noFill/>
    <a:ln w="9525">
      <a:noFill/>
      <a:round/>
    </a:ln>
  </c:spPr>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Operations'!$F$169</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12B4-456B-97FE-679A68971917}"/>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12B4-456B-97FE-679A68971917}"/>
              </c:ext>
            </c:extLst>
          </c:dPt>
          <c:dPt>
            <c:idx val="2"/>
            <c:invertIfNegative val="0"/>
            <c:bubble3D val="0"/>
            <c:extLst>
              <c:ext xmlns:c16="http://schemas.microsoft.com/office/drawing/2014/chart" uri="{C3380CC4-5D6E-409C-BE32-E72D297353CC}">
                <c16:uniqueId val="{00000003-12B4-456B-97FE-679A68971917}"/>
              </c:ext>
            </c:extLst>
          </c:dPt>
          <c:dPt>
            <c:idx val="3"/>
            <c:invertIfNegative val="0"/>
            <c:bubble3D val="0"/>
            <c:extLst>
              <c:ext xmlns:c16="http://schemas.microsoft.com/office/drawing/2014/chart" uri="{C3380CC4-5D6E-409C-BE32-E72D297353CC}">
                <c16:uniqueId val="{00000004-12B4-456B-97FE-679A68971917}"/>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12B4-456B-97FE-679A68971917}"/>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Operations'!$G$168:$H$168</c:f>
              <c:strCache>
                <c:ptCount val="2"/>
                <c:pt idx="0">
                  <c:v>FY-17</c:v>
                </c:pt>
                <c:pt idx="1">
                  <c:v>FY-18</c:v>
                </c:pt>
              </c:strCache>
            </c:strRef>
          </c:cat>
          <c:val>
            <c:numRef>
              <c:f>'Group Operations'!$G$169:$H$169</c:f>
              <c:numCache>
                <c:formatCode>#,##0\ ;\(#,##0\)</c:formatCode>
                <c:ptCount val="2"/>
                <c:pt idx="0">
                  <c:v>223</c:v>
                </c:pt>
                <c:pt idx="1">
                  <c:v>240.93329179</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12B4-456B-97FE-679A68971917}"/>
            </c:ext>
          </c:extLst>
        </c:ser>
        <c:ser>
          <c:idx val="1"/>
          <c:order val="1"/>
          <c:tx>
            <c:strRef>
              <c:f>'Group Operations'!$F$170</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12B4-456B-97FE-679A68971917}"/>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12B4-456B-97FE-679A68971917}"/>
              </c:ext>
            </c:extLst>
          </c:dPt>
          <c:dPt>
            <c:idx val="2"/>
            <c:invertIfNegative val="0"/>
            <c:bubble3D val="0"/>
            <c:extLst>
              <c:ext xmlns:c16="http://schemas.microsoft.com/office/drawing/2014/chart" uri="{C3380CC4-5D6E-409C-BE32-E72D297353CC}">
                <c16:uniqueId val="{0000000B-12B4-456B-97FE-679A68971917}"/>
              </c:ext>
            </c:extLst>
          </c:dPt>
          <c:dPt>
            <c:idx val="3"/>
            <c:invertIfNegative val="0"/>
            <c:bubble3D val="0"/>
            <c:extLst>
              <c:ext xmlns:c16="http://schemas.microsoft.com/office/drawing/2014/chart" uri="{C3380CC4-5D6E-409C-BE32-E72D297353CC}">
                <c16:uniqueId val="{0000000C-12B4-456B-97FE-679A68971917}"/>
              </c:ext>
            </c:extLst>
          </c:dPt>
          <c:dPt>
            <c:idx val="4"/>
            <c:invertIfNegative val="0"/>
            <c:bubble3D val="0"/>
            <c:extLst>
              <c:ext xmlns:c16="http://schemas.microsoft.com/office/drawing/2014/chart" uri="{C3380CC4-5D6E-409C-BE32-E72D297353CC}">
                <c16:uniqueId val="{0000000D-12B4-456B-97FE-679A68971917}"/>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Operations'!$G$168:$H$168</c:f>
              <c:strCache>
                <c:ptCount val="2"/>
                <c:pt idx="0">
                  <c:v>FY-17</c:v>
                </c:pt>
                <c:pt idx="1">
                  <c:v>FY-18</c:v>
                </c:pt>
              </c:strCache>
            </c:strRef>
          </c:cat>
          <c:val>
            <c:numRef>
              <c:f>'Group Operations'!$G$170:$H$170</c:f>
              <c:numCache>
                <c:formatCode>#,##0\ ;\(#,##0\)</c:formatCode>
                <c:ptCount val="2"/>
                <c:pt idx="0">
                  <c:v>54</c:v>
                </c:pt>
                <c:pt idx="1">
                  <c:v>54.952485979999999</c:v>
                </c:pt>
              </c:numCache>
            </c:numRef>
          </c:val>
          <c:extLst>
            <c:ext xmlns:c16="http://schemas.microsoft.com/office/drawing/2014/chart" uri="{C3380CC4-5D6E-409C-BE32-E72D297353CC}">
              <c16:uniqueId val="{0000000E-12B4-456B-97FE-679A68971917}"/>
            </c:ext>
          </c:extLst>
        </c:ser>
        <c:dLbls>
          <c:showLegendKey val="0"/>
          <c:showVal val="0"/>
          <c:showCatName val="0"/>
          <c:showSerName val="0"/>
          <c:showPercent val="0"/>
          <c:showBubbleSize val="0"/>
        </c:dLbls>
        <c:gapWidth val="15"/>
        <c:overlap val="85"/>
        <c:axId val="349164992"/>
        <c:axId val="349163816"/>
      </c:barChart>
      <c:lineChart>
        <c:grouping val="standard"/>
        <c:varyColors val="0"/>
        <c:ser>
          <c:idx val="2"/>
          <c:order val="2"/>
          <c:tx>
            <c:strRef>
              <c:f>'Group Operations'!$F$171</c:f>
              <c:strCache>
                <c:ptCount val="1"/>
                <c:pt idx="0">
                  <c:v>EBITDA Margin</c:v>
                </c:pt>
              </c:strCache>
            </c:strRef>
          </c:tx>
          <c:spPr>
            <a:ln w="28575" cmpd="sng">
              <a:solidFill>
                <a:schemeClr val="tx1"/>
              </a:solidFill>
            </a:ln>
          </c:spPr>
          <c:marker>
            <c:symbol val="none"/>
          </c:marker>
          <c:dLbls>
            <c:spPr>
              <a:noFill/>
              <a:ln w="9525">
                <a:noFill/>
              </a:ln>
            </c:spPr>
            <c:txPr>
              <a:bodyPr rot="0" vert="horz" wrap="none">
                <a:spAutoFit/>
              </a:bodyPr>
              <a:lstStyle/>
              <a:p>
                <a:pPr algn="ctr">
                  <a:defRPr lang="en-US" sz="10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ext>
            </c:extLst>
          </c:dLbls>
          <c:cat>
            <c:strRef>
              <c:f>'Group Operations'!$G$168:$H$168</c:f>
              <c:strCache>
                <c:ptCount val="2"/>
                <c:pt idx="0">
                  <c:v>FY-17</c:v>
                </c:pt>
                <c:pt idx="1">
                  <c:v>FY-18</c:v>
                </c:pt>
              </c:strCache>
            </c:strRef>
          </c:cat>
          <c:val>
            <c:numRef>
              <c:f>'Group Operations'!$G$171:$H$171</c:f>
              <c:numCache>
                <c:formatCode>0%</c:formatCode>
                <c:ptCount val="2"/>
                <c:pt idx="0">
                  <c:v>0.24215246636771301</c:v>
                </c:pt>
                <c:pt idx="1">
                  <c:v>0.22808174649395099</c:v>
                </c:pt>
              </c:numCache>
            </c:numRef>
          </c:val>
          <c:smooth val="0"/>
          <c:extLst>
            <c:ext xmlns:c16="http://schemas.microsoft.com/office/drawing/2014/chart" uri="{C3380CC4-5D6E-409C-BE32-E72D297353CC}">
              <c16:uniqueId val="{0000000F-12B4-456B-97FE-679A68971917}"/>
            </c:ext>
          </c:extLst>
        </c:ser>
        <c:dLbls>
          <c:showLegendKey val="0"/>
          <c:showVal val="0"/>
          <c:showCatName val="0"/>
          <c:showSerName val="0"/>
          <c:showPercent val="0"/>
          <c:showBubbleSize val="0"/>
        </c:dLbls>
        <c:marker val="1"/>
        <c:smooth val="0"/>
        <c:axId val="349165384"/>
        <c:axId val="349166560"/>
      </c:lineChart>
      <c:catAx>
        <c:axId val="34916499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49163816"/>
        <c:crosses val="autoZero"/>
        <c:auto val="1"/>
        <c:lblAlgn val="ctr"/>
        <c:lblOffset val="100"/>
        <c:noMultiLvlLbl val="0"/>
      </c:catAx>
      <c:valAx>
        <c:axId val="349163816"/>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9164992"/>
        <c:crosses val="autoZero"/>
        <c:crossBetween val="between"/>
      </c:valAx>
      <c:catAx>
        <c:axId val="349165384"/>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49166560"/>
        <c:crosses val="autoZero"/>
        <c:auto val="1"/>
        <c:lblAlgn val="ctr"/>
        <c:lblOffset val="100"/>
        <c:noMultiLvlLbl val="0"/>
      </c:catAx>
      <c:valAx>
        <c:axId val="349166560"/>
        <c:scaling>
          <c:orientation val="minMax"/>
          <c:max val="0.25"/>
          <c:min val="-0.4"/>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crossAx val="349165384"/>
        <c:crosses val="max"/>
        <c:crossBetween val="between"/>
      </c:valAx>
      <c:spPr>
        <a:noFill/>
        <a:ln w="9525">
          <a:noFill/>
        </a:ln>
      </c:spPr>
    </c:plotArea>
    <c:plotVisOnly val="1"/>
    <c:dispBlanksAs val="gap"/>
    <c:showDLblsOverMax val="1"/>
  </c:chart>
  <c:spPr>
    <a:noFill/>
    <a:ln w="9525">
      <a:noFill/>
      <a:round/>
    </a:ln>
  </c:spPr>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Operations'!$F$198</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1750-4970-9FA8-95FD82A78D6F}"/>
              </c:ext>
            </c:extLst>
          </c:dPt>
          <c:dPt>
            <c:idx val="1"/>
            <c:invertIfNegative val="0"/>
            <c:bubble3D val="0"/>
            <c:extLst>
              <c:ext xmlns:c16="http://schemas.microsoft.com/office/drawing/2014/chart" uri="{C3380CC4-5D6E-409C-BE32-E72D297353CC}">
                <c16:uniqueId val="{00000001-1750-4970-9FA8-95FD82A78D6F}"/>
              </c:ext>
            </c:extLst>
          </c:dPt>
          <c:dPt>
            <c:idx val="2"/>
            <c:invertIfNegative val="0"/>
            <c:bubble3D val="0"/>
            <c:extLst>
              <c:ext xmlns:c16="http://schemas.microsoft.com/office/drawing/2014/chart" uri="{C3380CC4-5D6E-409C-BE32-E72D297353CC}">
                <c16:uniqueId val="{00000002-1750-4970-9FA8-95FD82A78D6F}"/>
              </c:ext>
            </c:extLst>
          </c:dPt>
          <c:dPt>
            <c:idx val="3"/>
            <c:invertIfNegative val="0"/>
            <c:bubble3D val="0"/>
            <c:extLst>
              <c:ext xmlns:c16="http://schemas.microsoft.com/office/drawing/2014/chart" uri="{C3380CC4-5D6E-409C-BE32-E72D297353CC}">
                <c16:uniqueId val="{00000003-1750-4970-9FA8-95FD82A78D6F}"/>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1750-4970-9FA8-95FD82A78D6F}"/>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Operations'!$G$197:$K$197</c:f>
              <c:strCache>
                <c:ptCount val="5"/>
                <c:pt idx="0">
                  <c:v>Q4-17</c:v>
                </c:pt>
                <c:pt idx="1">
                  <c:v>Q1-18</c:v>
                </c:pt>
                <c:pt idx="2">
                  <c:v>Q2-18</c:v>
                </c:pt>
                <c:pt idx="3">
                  <c:v>Q3-18</c:v>
                </c:pt>
                <c:pt idx="4">
                  <c:v>Q4-18</c:v>
                </c:pt>
              </c:strCache>
            </c:strRef>
          </c:cat>
          <c:val>
            <c:numRef>
              <c:f>'Group Operations'!$G$198:$K$198</c:f>
              <c:numCache>
                <c:formatCode>#,##0\ ;\(#,##0\)</c:formatCode>
                <c:ptCount val="5"/>
                <c:pt idx="0">
                  <c:v>791.783961199999</c:v>
                </c:pt>
                <c:pt idx="1">
                  <c:v>733.21838309600003</c:v>
                </c:pt>
                <c:pt idx="2">
                  <c:v>667.77247295899997</c:v>
                </c:pt>
                <c:pt idx="3">
                  <c:v>695.49774783199996</c:v>
                </c:pt>
                <c:pt idx="4">
                  <c:v>663.43775359100096</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6-1750-4970-9FA8-95FD82A78D6F}"/>
            </c:ext>
          </c:extLst>
        </c:ser>
        <c:ser>
          <c:idx val="1"/>
          <c:order val="1"/>
          <c:tx>
            <c:strRef>
              <c:f>'Group Operations'!$F$199</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1750-4970-9FA8-95FD82A78D6F}"/>
              </c:ext>
            </c:extLst>
          </c:dPt>
          <c:dPt>
            <c:idx val="1"/>
            <c:invertIfNegative val="0"/>
            <c:bubble3D val="0"/>
            <c:extLst>
              <c:ext xmlns:c16="http://schemas.microsoft.com/office/drawing/2014/chart" uri="{C3380CC4-5D6E-409C-BE32-E72D297353CC}">
                <c16:uniqueId val="{00000008-1750-4970-9FA8-95FD82A78D6F}"/>
              </c:ext>
            </c:extLst>
          </c:dPt>
          <c:dPt>
            <c:idx val="2"/>
            <c:invertIfNegative val="0"/>
            <c:bubble3D val="0"/>
            <c:extLst>
              <c:ext xmlns:c16="http://schemas.microsoft.com/office/drawing/2014/chart" uri="{C3380CC4-5D6E-409C-BE32-E72D297353CC}">
                <c16:uniqueId val="{00000009-1750-4970-9FA8-95FD82A78D6F}"/>
              </c:ext>
            </c:extLst>
          </c:dPt>
          <c:dPt>
            <c:idx val="3"/>
            <c:invertIfNegative val="0"/>
            <c:bubble3D val="0"/>
            <c:extLst>
              <c:ext xmlns:c16="http://schemas.microsoft.com/office/drawing/2014/chart" uri="{C3380CC4-5D6E-409C-BE32-E72D297353CC}">
                <c16:uniqueId val="{0000000A-1750-4970-9FA8-95FD82A78D6F}"/>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1750-4970-9FA8-95FD82A78D6F}"/>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Operations'!$G$197:$K$197</c:f>
              <c:strCache>
                <c:ptCount val="5"/>
                <c:pt idx="0">
                  <c:v>Q4-17</c:v>
                </c:pt>
                <c:pt idx="1">
                  <c:v>Q1-18</c:v>
                </c:pt>
                <c:pt idx="2">
                  <c:v>Q2-18</c:v>
                </c:pt>
                <c:pt idx="3">
                  <c:v>Q3-18</c:v>
                </c:pt>
                <c:pt idx="4">
                  <c:v>Q4-18</c:v>
                </c:pt>
              </c:strCache>
            </c:strRef>
          </c:cat>
          <c:val>
            <c:numRef>
              <c:f>'Group Operations'!$G$199:$K$199</c:f>
              <c:numCache>
                <c:formatCode>#,##0\ ;\(#,##0\)</c:formatCode>
                <c:ptCount val="5"/>
                <c:pt idx="0">
                  <c:v>308.78636866599902</c:v>
                </c:pt>
                <c:pt idx="1">
                  <c:v>306.29276089199999</c:v>
                </c:pt>
                <c:pt idx="2">
                  <c:v>250.26950613100001</c:v>
                </c:pt>
                <c:pt idx="3">
                  <c:v>244.863341717</c:v>
                </c:pt>
                <c:pt idx="4">
                  <c:v>227.64834851400099</c:v>
                </c:pt>
              </c:numCache>
            </c:numRef>
          </c:val>
          <c:extLst>
            <c:ext xmlns:c16="http://schemas.microsoft.com/office/drawing/2014/chart" uri="{C3380CC4-5D6E-409C-BE32-E72D297353CC}">
              <c16:uniqueId val="{0000000D-1750-4970-9FA8-95FD82A78D6F}"/>
            </c:ext>
          </c:extLst>
        </c:ser>
        <c:ser>
          <c:idx val="2"/>
          <c:order val="2"/>
          <c:tx>
            <c:strRef>
              <c:f>'Group Operations'!$F$200</c:f>
              <c:strCache>
                <c:ptCount val="1"/>
                <c:pt idx="0">
                  <c:v>EBITDA Margin</c:v>
                </c:pt>
              </c:strCache>
            </c:strRef>
          </c:tx>
          <c:invertIfNegative val="0"/>
          <c:cat>
            <c:strRef>
              <c:f>'Group Operations'!$G$197:$K$197</c:f>
              <c:strCache>
                <c:ptCount val="5"/>
                <c:pt idx="0">
                  <c:v>Q4-17</c:v>
                </c:pt>
                <c:pt idx="1">
                  <c:v>Q1-18</c:v>
                </c:pt>
                <c:pt idx="2">
                  <c:v>Q2-18</c:v>
                </c:pt>
                <c:pt idx="3">
                  <c:v>Q3-18</c:v>
                </c:pt>
                <c:pt idx="4">
                  <c:v>Q4-18</c:v>
                </c:pt>
              </c:strCache>
            </c:strRef>
          </c:cat>
          <c:val>
            <c:numRef>
              <c:f>'Group Operations'!$G$200:$K$200</c:f>
              <c:numCache>
                <c:formatCode>0%</c:formatCode>
                <c:ptCount val="5"/>
                <c:pt idx="0">
                  <c:v>0.38998815813093002</c:v>
                </c:pt>
                <c:pt idx="1">
                  <c:v>0.41773742714780898</c:v>
                </c:pt>
                <c:pt idx="2">
                  <c:v>0.37478260375426797</c:v>
                </c:pt>
                <c:pt idx="3">
                  <c:v>0.35206920867865599</c:v>
                </c:pt>
                <c:pt idx="4">
                  <c:v>0.343134449738208</c:v>
                </c:pt>
              </c:numCache>
            </c:numRef>
          </c:val>
          <c:extLst>
            <c:ext xmlns:c16="http://schemas.microsoft.com/office/drawing/2014/chart" uri="{C3380CC4-5D6E-409C-BE32-E72D297353CC}">
              <c16:uniqueId val="{0000000E-1750-4970-9FA8-95FD82A78D6F}"/>
            </c:ext>
          </c:extLst>
        </c:ser>
        <c:dLbls>
          <c:showLegendKey val="0"/>
          <c:showVal val="0"/>
          <c:showCatName val="0"/>
          <c:showSerName val="0"/>
          <c:showPercent val="0"/>
          <c:showBubbleSize val="0"/>
        </c:dLbls>
        <c:gapWidth val="15"/>
        <c:overlap val="84"/>
        <c:axId val="278202912"/>
        <c:axId val="278201736"/>
      </c:barChart>
      <c:catAx>
        <c:axId val="27820291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278201736"/>
        <c:crosses val="autoZero"/>
        <c:auto val="1"/>
        <c:lblAlgn val="ctr"/>
        <c:lblOffset val="100"/>
        <c:noMultiLvlLbl val="0"/>
      </c:catAx>
      <c:valAx>
        <c:axId val="278201736"/>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278202912"/>
        <c:crosses val="autoZero"/>
        <c:crossBetween val="between"/>
      </c:valAx>
      <c:spPr>
        <a:noFill/>
        <a:ln w="9525">
          <a:noFill/>
        </a:ln>
      </c:spPr>
    </c:plotArea>
    <c:plotVisOnly val="1"/>
    <c:dispBlanksAs val="gap"/>
    <c:showDLblsOverMax val="1"/>
  </c:chart>
  <c:spPr>
    <a:noFill/>
    <a:ln w="9525">
      <a:noFill/>
      <a:round/>
    </a:ln>
  </c:spPr>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Operations'!$F$210</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1469-4F55-A9BA-8AEF53F217CB}"/>
              </c:ext>
            </c:extLst>
          </c:dPt>
          <c:dPt>
            <c:idx val="1"/>
            <c:invertIfNegative val="0"/>
            <c:bubble3D val="0"/>
            <c:extLst>
              <c:ext xmlns:c16="http://schemas.microsoft.com/office/drawing/2014/chart" uri="{C3380CC4-5D6E-409C-BE32-E72D297353CC}">
                <c16:uniqueId val="{00000001-1469-4F55-A9BA-8AEF53F217CB}"/>
              </c:ext>
            </c:extLst>
          </c:dPt>
          <c:dPt>
            <c:idx val="2"/>
            <c:invertIfNegative val="0"/>
            <c:bubble3D val="0"/>
            <c:extLst>
              <c:ext xmlns:c16="http://schemas.microsoft.com/office/drawing/2014/chart" uri="{C3380CC4-5D6E-409C-BE32-E72D297353CC}">
                <c16:uniqueId val="{00000002-1469-4F55-A9BA-8AEF53F217CB}"/>
              </c:ext>
            </c:extLst>
          </c:dPt>
          <c:dPt>
            <c:idx val="3"/>
            <c:invertIfNegative val="0"/>
            <c:bubble3D val="0"/>
            <c:extLst>
              <c:ext xmlns:c16="http://schemas.microsoft.com/office/drawing/2014/chart" uri="{C3380CC4-5D6E-409C-BE32-E72D297353CC}">
                <c16:uniqueId val="{00000003-1469-4F55-A9BA-8AEF53F217CB}"/>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1469-4F55-A9BA-8AEF53F217CB}"/>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Operations'!$G$209:$K$209</c:f>
              <c:strCache>
                <c:ptCount val="5"/>
                <c:pt idx="0">
                  <c:v>Q4-17</c:v>
                </c:pt>
                <c:pt idx="1">
                  <c:v>Q1-18</c:v>
                </c:pt>
                <c:pt idx="2">
                  <c:v>Q2-18</c:v>
                </c:pt>
                <c:pt idx="3">
                  <c:v>Q3-18</c:v>
                </c:pt>
                <c:pt idx="4">
                  <c:v>Q4-18</c:v>
                </c:pt>
              </c:strCache>
            </c:strRef>
          </c:cat>
          <c:val>
            <c:numRef>
              <c:f>'Group Operations'!$G$210:$K$210</c:f>
              <c:numCache>
                <c:formatCode>_(* #,##0.0_);_(* \(#,##0.0\);_(* "-"??_);_(@_)</c:formatCode>
                <c:ptCount val="5"/>
                <c:pt idx="0">
                  <c:v>24.951172128</c:v>
                </c:pt>
                <c:pt idx="1">
                  <c:v>22.961331461469999</c:v>
                </c:pt>
                <c:pt idx="2">
                  <c:v>21.214704385739999</c:v>
                </c:pt>
                <c:pt idx="3">
                  <c:v>22.540397791810001</c:v>
                </c:pt>
                <c:pt idx="4">
                  <c:v>21.605842179210001</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6-1469-4F55-A9BA-8AEF53F217CB}"/>
            </c:ext>
          </c:extLst>
        </c:ser>
        <c:ser>
          <c:idx val="1"/>
          <c:order val="1"/>
          <c:tx>
            <c:strRef>
              <c:f>'Group Operations'!$F$211</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1469-4F55-A9BA-8AEF53F217CB}"/>
              </c:ext>
            </c:extLst>
          </c:dPt>
          <c:dPt>
            <c:idx val="1"/>
            <c:invertIfNegative val="0"/>
            <c:bubble3D val="0"/>
            <c:extLst>
              <c:ext xmlns:c16="http://schemas.microsoft.com/office/drawing/2014/chart" uri="{C3380CC4-5D6E-409C-BE32-E72D297353CC}">
                <c16:uniqueId val="{00000008-1469-4F55-A9BA-8AEF53F217CB}"/>
              </c:ext>
            </c:extLst>
          </c:dPt>
          <c:dPt>
            <c:idx val="2"/>
            <c:invertIfNegative val="0"/>
            <c:bubble3D val="0"/>
            <c:extLst>
              <c:ext xmlns:c16="http://schemas.microsoft.com/office/drawing/2014/chart" uri="{C3380CC4-5D6E-409C-BE32-E72D297353CC}">
                <c16:uniqueId val="{00000009-1469-4F55-A9BA-8AEF53F217CB}"/>
              </c:ext>
            </c:extLst>
          </c:dPt>
          <c:dPt>
            <c:idx val="3"/>
            <c:invertIfNegative val="0"/>
            <c:bubble3D val="0"/>
            <c:extLst>
              <c:ext xmlns:c16="http://schemas.microsoft.com/office/drawing/2014/chart" uri="{C3380CC4-5D6E-409C-BE32-E72D297353CC}">
                <c16:uniqueId val="{0000000A-1469-4F55-A9BA-8AEF53F217CB}"/>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1469-4F55-A9BA-8AEF53F217CB}"/>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Operations'!$G$209:$K$209</c:f>
              <c:strCache>
                <c:ptCount val="5"/>
                <c:pt idx="0">
                  <c:v>Q4-17</c:v>
                </c:pt>
                <c:pt idx="1">
                  <c:v>Q1-18</c:v>
                </c:pt>
                <c:pt idx="2">
                  <c:v>Q2-18</c:v>
                </c:pt>
                <c:pt idx="3">
                  <c:v>Q3-18</c:v>
                </c:pt>
                <c:pt idx="4">
                  <c:v>Q4-18</c:v>
                </c:pt>
              </c:strCache>
            </c:strRef>
          </c:cat>
          <c:val>
            <c:numRef>
              <c:f>'Group Operations'!$G$211:$K$211</c:f>
              <c:numCache>
                <c:formatCode>_(* #,##0.0_);_(* \(#,##0.0\);_(* "-"??_);_(@_)</c:formatCode>
                <c:ptCount val="5"/>
                <c:pt idx="0">
                  <c:v>9.7157800749999996</c:v>
                </c:pt>
                <c:pt idx="1">
                  <c:v>9.5922687510699998</c:v>
                </c:pt>
                <c:pt idx="2">
                  <c:v>7.9452076555900097</c:v>
                </c:pt>
                <c:pt idx="3">
                  <c:v>7.9354864975300101</c:v>
                </c:pt>
                <c:pt idx="4">
                  <c:v>7.4137326896599598</c:v>
                </c:pt>
              </c:numCache>
            </c:numRef>
          </c:val>
          <c:extLst>
            <c:ext xmlns:c16="http://schemas.microsoft.com/office/drawing/2014/chart" uri="{C3380CC4-5D6E-409C-BE32-E72D297353CC}">
              <c16:uniqueId val="{0000000D-1469-4F55-A9BA-8AEF53F217CB}"/>
            </c:ext>
          </c:extLst>
        </c:ser>
        <c:dLbls>
          <c:showLegendKey val="0"/>
          <c:showVal val="0"/>
          <c:showCatName val="0"/>
          <c:showSerName val="0"/>
          <c:showPercent val="0"/>
          <c:showBubbleSize val="0"/>
        </c:dLbls>
        <c:gapWidth val="15"/>
        <c:overlap val="84"/>
        <c:axId val="277525648"/>
        <c:axId val="278435120"/>
      </c:barChart>
      <c:lineChart>
        <c:grouping val="standard"/>
        <c:varyColors val="0"/>
        <c:ser>
          <c:idx val="2"/>
          <c:order val="2"/>
          <c:tx>
            <c:strRef>
              <c:f>'Group Operations'!$F$212</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9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Operations'!$G$209:$K$209</c:f>
              <c:strCache>
                <c:ptCount val="5"/>
                <c:pt idx="0">
                  <c:v>Q4-17</c:v>
                </c:pt>
                <c:pt idx="1">
                  <c:v>Q1-18</c:v>
                </c:pt>
                <c:pt idx="2">
                  <c:v>Q2-18</c:v>
                </c:pt>
                <c:pt idx="3">
                  <c:v>Q3-18</c:v>
                </c:pt>
                <c:pt idx="4">
                  <c:v>Q4-18</c:v>
                </c:pt>
              </c:strCache>
            </c:strRef>
          </c:cat>
          <c:val>
            <c:numRef>
              <c:f>'Group Operations'!$G$212:$K$212</c:f>
              <c:numCache>
                <c:formatCode>0%</c:formatCode>
                <c:ptCount val="5"/>
                <c:pt idx="0">
                  <c:v>0.38939172978158498</c:v>
                </c:pt>
                <c:pt idx="1">
                  <c:v>0.417757514069522</c:v>
                </c:pt>
                <c:pt idx="2">
                  <c:v>0.37451418182053797</c:v>
                </c:pt>
                <c:pt idx="3">
                  <c:v>0.35205618688829698</c:v>
                </c:pt>
                <c:pt idx="4">
                  <c:v>0.34313555695568998</c:v>
                </c:pt>
              </c:numCache>
            </c:numRef>
          </c:val>
          <c:smooth val="0"/>
          <c:extLst>
            <c:ext xmlns:c16="http://schemas.microsoft.com/office/drawing/2014/chart" uri="{C3380CC4-5D6E-409C-BE32-E72D297353CC}">
              <c16:uniqueId val="{0000000E-1469-4F55-A9BA-8AEF53F217CB}"/>
            </c:ext>
          </c:extLst>
        </c:ser>
        <c:dLbls>
          <c:showLegendKey val="0"/>
          <c:showVal val="0"/>
          <c:showCatName val="0"/>
          <c:showSerName val="0"/>
          <c:showPercent val="0"/>
          <c:showBubbleSize val="0"/>
        </c:dLbls>
        <c:marker val="1"/>
        <c:smooth val="0"/>
        <c:axId val="329273344"/>
        <c:axId val="329279616"/>
      </c:lineChart>
      <c:catAx>
        <c:axId val="277525648"/>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278435120"/>
        <c:crosses val="autoZero"/>
        <c:auto val="1"/>
        <c:lblAlgn val="ctr"/>
        <c:lblOffset val="100"/>
        <c:noMultiLvlLbl val="0"/>
      </c:catAx>
      <c:valAx>
        <c:axId val="278435120"/>
        <c:scaling>
          <c:orientation val="minMax"/>
          <c:min val="0"/>
        </c:scaling>
        <c:delete val="0"/>
        <c:axPos val="l"/>
        <c:majorGridlines>
          <c:spPr>
            <a:ln w="9525">
              <a:noFill/>
            </a:ln>
          </c:spPr>
        </c:majorGridlines>
        <c:minorGridlines>
          <c:spPr>
            <a:ln w="9525">
              <a:noFill/>
            </a:ln>
          </c:spPr>
        </c:minorGridlines>
        <c:numFmt formatCode="_(* #,##0.0_);_(* \(#,##0.0\);_(* &quot;-&quot;??_);_(@_)" sourceLinked="1"/>
        <c:majorTickMark val="out"/>
        <c:minorTickMark val="none"/>
        <c:tickLblPos val="none"/>
        <c:spPr>
          <a:ln w="9525">
            <a:noFill/>
          </a:ln>
        </c:spPr>
        <c:crossAx val="277525648"/>
        <c:crosses val="autoZero"/>
        <c:crossBetween val="between"/>
      </c:valAx>
      <c:catAx>
        <c:axId val="329273344"/>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29279616"/>
        <c:crosses val="autoZero"/>
        <c:auto val="1"/>
        <c:lblAlgn val="ctr"/>
        <c:lblOffset val="100"/>
        <c:noMultiLvlLbl val="0"/>
      </c:catAx>
      <c:valAx>
        <c:axId val="329279616"/>
        <c:scaling>
          <c:orientation val="minMax"/>
          <c:min val="-9"/>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329273344"/>
        <c:crosses val="max"/>
        <c:crossBetween val="between"/>
      </c:valAx>
      <c:spPr>
        <a:noFill/>
        <a:ln w="9525">
          <a:noFill/>
        </a:ln>
      </c:spPr>
    </c:plotArea>
    <c:legend>
      <c:legendPos val="t"/>
      <c:overlay val="0"/>
      <c:txPr>
        <a:bodyPr/>
        <a:lstStyle/>
        <a:p>
          <a:pPr>
            <a:defRPr sz="800" b="0"/>
          </a:pPr>
          <a:endParaRPr lang="en-US"/>
        </a:p>
      </c:txPr>
    </c:legend>
    <c:plotVisOnly val="1"/>
    <c:dispBlanksAs val="gap"/>
    <c:showDLblsOverMax val="1"/>
  </c:chart>
  <c:spPr>
    <a:noFill/>
    <a:ln w="9525">
      <a:noFill/>
      <a:round/>
    </a:ln>
  </c:sp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2425"/>
          <c:w val="0.94976752262756137"/>
          <c:h val="0.73534199929420863"/>
        </c:manualLayout>
      </c:layout>
      <c:barChart>
        <c:barDir val="col"/>
        <c:grouping val="clustered"/>
        <c:varyColors val="0"/>
        <c:ser>
          <c:idx val="0"/>
          <c:order val="0"/>
          <c:tx>
            <c:strRef>
              <c:f>'Group Results'!$F$26</c:f>
              <c:strCache>
                <c:ptCount val="1"/>
                <c:pt idx="0">
                  <c:v>EBITDA</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1-4457-4287-B4AA-247810070065}"/>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3-4457-4287-B4AA-247810070065}"/>
              </c:ext>
            </c:extLst>
          </c:dPt>
          <c:dLbls>
            <c:dLbl>
              <c:idx val="1"/>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457-4287-B4AA-247810070065}"/>
                </c:ext>
              </c:extLst>
            </c:dLbl>
            <c:spPr>
              <a:noFill/>
              <a:ln w="9525">
                <a:noFill/>
              </a:ln>
            </c:spPr>
            <c:txPr>
              <a:bodyPr rot="0" vert="horz" wrap="none"/>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a:noFill/>
                    </a:ln>
                  </c:spPr>
                </c15:leaderLines>
              </c:ext>
            </c:extLst>
          </c:dLbls>
          <c:cat>
            <c:strRef>
              <c:f>'Group Results'!$I$25:$J$25</c:f>
              <c:strCache>
                <c:ptCount val="2"/>
                <c:pt idx="0">
                  <c:v>Q4-2017</c:v>
                </c:pt>
                <c:pt idx="1">
                  <c:v>Q4-2018</c:v>
                </c:pt>
              </c:strCache>
            </c:strRef>
          </c:cat>
          <c:val>
            <c:numRef>
              <c:f>'Group Results'!$I$26:$J$26</c:f>
              <c:numCache>
                <c:formatCode>#,##0\ ;\(#,##0\)</c:formatCode>
                <c:ptCount val="2"/>
                <c:pt idx="0">
                  <c:v>3181.2262774659898</c:v>
                </c:pt>
                <c:pt idx="1">
                  <c:v>2865.3809170309901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5B1C-4005-8D64-2A0695836D7C}"/>
            </c:ext>
          </c:extLst>
        </c:ser>
        <c:dLbls>
          <c:showLegendKey val="0"/>
          <c:showVal val="0"/>
          <c:showCatName val="0"/>
          <c:showSerName val="0"/>
          <c:showPercent val="0"/>
          <c:showBubbleSize val="0"/>
        </c:dLbls>
        <c:gapWidth val="51"/>
        <c:axId val="291663768"/>
        <c:axId val="332049912"/>
      </c:barChart>
      <c:lineChart>
        <c:grouping val="standard"/>
        <c:varyColors val="0"/>
        <c:ser>
          <c:idx val="1"/>
          <c:order val="1"/>
          <c:tx>
            <c:strRef>
              <c:f>'Group Results'!$F$27</c:f>
              <c:strCache>
                <c:ptCount val="1"/>
                <c:pt idx="0">
                  <c:v>EBITDA Margin</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4-4457-4287-B4AA-247810070065}"/>
              </c:ext>
            </c:extLst>
          </c:dPt>
          <c:dLbls>
            <c:dLbl>
              <c:idx val="0"/>
              <c:tx>
                <c:rich>
                  <a:bodyPr/>
                  <a:lstStyle/>
                  <a:p>
                    <a:r>
                      <a:rPr lang="en-US" dirty="0" smtClean="0"/>
                      <a:t>39%</a:t>
                    </a:r>
                    <a:endParaRPr lang="en-US" dirty="0"/>
                  </a:p>
                </c:rich>
              </c:tx>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457-4287-B4AA-247810070065}"/>
                </c:ext>
              </c:extLst>
            </c:dLbl>
            <c:dLbl>
              <c:idx val="1"/>
              <c:tx>
                <c:rich>
                  <a:bodyPr rot="0" vert="horz"/>
                  <a:lstStyle/>
                  <a:p>
                    <a:pPr algn="ctr">
                      <a:defRPr lang="en-US" sz="1000" b="0" u="none" baseline="0">
                        <a:solidFill>
                          <a:schemeClr val="bg1"/>
                        </a:solidFill>
                      </a:defRPr>
                    </a:pPr>
                    <a:r>
                      <a:rPr lang="en-US" dirty="0" smtClean="0"/>
                      <a:t>40%</a:t>
                    </a:r>
                    <a:endParaRPr lang="en-US" dirty="0"/>
                  </a:p>
                </c:rich>
              </c:tx>
              <c:spPr>
                <a:noFill/>
                <a:ln w="9525">
                  <a:noFill/>
                </a:ln>
              </c:spPr>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457-4287-B4AA-247810070065}"/>
                </c:ext>
              </c:extLst>
            </c:dLbl>
            <c:spPr>
              <a:noFill/>
              <a:ln w="9525">
                <a:noFill/>
              </a:ln>
            </c:spPr>
            <c:txPr>
              <a:bodyPr rot="0" vert="horz"/>
              <a:lstStyle/>
              <a:p>
                <a:pPr algn="ctr">
                  <a:defRPr lang="en-US" sz="1000" b="0" u="none" baseline="0"/>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ext>
            </c:extLst>
          </c:dLbls>
          <c:cat>
            <c:strRef>
              <c:f>'Group Results'!$I$25:$J$25</c:f>
              <c:strCache>
                <c:ptCount val="2"/>
                <c:pt idx="0">
                  <c:v>Q4-2017</c:v>
                </c:pt>
                <c:pt idx="1">
                  <c:v>Q4-2018</c:v>
                </c:pt>
              </c:strCache>
            </c:strRef>
          </c:cat>
          <c:val>
            <c:numRef>
              <c:f>'Group Results'!$I$27:$J$27</c:f>
              <c:numCache>
                <c:formatCode>0%</c:formatCode>
                <c:ptCount val="2"/>
                <c:pt idx="0">
                  <c:v>0.38938328879835599</c:v>
                </c:pt>
                <c:pt idx="1">
                  <c:v>0.38744864508253002</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A-5B1C-4005-8D64-2A0695836D7C}"/>
            </c:ext>
          </c:extLst>
        </c:ser>
        <c:dLbls>
          <c:showLegendKey val="0"/>
          <c:showVal val="0"/>
          <c:showCatName val="0"/>
          <c:showSerName val="0"/>
          <c:showPercent val="0"/>
          <c:showBubbleSize val="0"/>
        </c:dLbls>
        <c:marker val="1"/>
        <c:smooth val="0"/>
        <c:axId val="332046776"/>
        <c:axId val="332049520"/>
      </c:lineChart>
      <c:catAx>
        <c:axId val="291663768"/>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32049912"/>
        <c:crosses val="autoZero"/>
        <c:auto val="1"/>
        <c:lblAlgn val="ctr"/>
        <c:lblOffset val="100"/>
        <c:noMultiLvlLbl val="0"/>
      </c:catAx>
      <c:valAx>
        <c:axId val="332049912"/>
        <c:scaling>
          <c:orientation val="minMax"/>
          <c:min val="200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291663768"/>
        <c:crosses val="autoZero"/>
        <c:crossBetween val="between"/>
      </c:valAx>
      <c:catAx>
        <c:axId val="332046776"/>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32049520"/>
        <c:crosses val="autoZero"/>
        <c:auto val="1"/>
        <c:lblAlgn val="ctr"/>
        <c:lblOffset val="100"/>
        <c:noMultiLvlLbl val="0"/>
      </c:catAx>
      <c:valAx>
        <c:axId val="332049520"/>
        <c:scaling>
          <c:orientation val="minMax"/>
          <c:max val="0.6"/>
          <c:min val="0.3"/>
        </c:scaling>
        <c:delete val="0"/>
        <c:axPos val="r"/>
        <c:majorGridlines>
          <c:spPr>
            <a:ln w="9525">
              <a:noFill/>
            </a:ln>
          </c:spPr>
        </c:majorGridlines>
        <c:minorGridlines>
          <c:spPr>
            <a:ln w="9525">
              <a:noFill/>
            </a:ln>
          </c:spPr>
        </c:minorGridlines>
        <c:numFmt formatCode="0%" sourceLinked="1"/>
        <c:majorTickMark val="none"/>
        <c:minorTickMark val="none"/>
        <c:tickLblPos val="none"/>
        <c:spPr>
          <a:ln w="9525">
            <a:noFill/>
          </a:ln>
        </c:spPr>
        <c:txPr>
          <a:bodyPr rot="0" vert="horz"/>
          <a:lstStyle/>
          <a:p>
            <a:pPr>
              <a:defRPr lang="en-US" sz="1000" b="1" u="none" baseline="0"/>
            </a:pPr>
            <a:endParaRPr lang="en-US"/>
          </a:p>
        </c:txPr>
        <c:crossAx val="332046776"/>
        <c:crosses val="max"/>
        <c:crossBetween val="between"/>
      </c:valAx>
      <c:spPr>
        <a:noFill/>
        <a:ln w="9525">
          <a:noFill/>
        </a:ln>
      </c:spPr>
    </c:plotArea>
    <c:plotVisOnly val="1"/>
    <c:dispBlanksAs val="gap"/>
    <c:showDLblsOverMax val="1"/>
  </c:chart>
  <c:spPr>
    <a:noFill/>
    <a:ln w="9525">
      <a:noFill/>
      <a:miter lim="800000"/>
    </a:ln>
  </c:spPr>
  <c:userShapes r:id="rId1"/>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Operations'!$F$219</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0344-45E0-A2F6-6AF267BD2DC0}"/>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0344-45E0-A2F6-6AF267BD2DC0}"/>
              </c:ext>
            </c:extLst>
          </c:dPt>
          <c:dPt>
            <c:idx val="2"/>
            <c:invertIfNegative val="0"/>
            <c:bubble3D val="0"/>
            <c:extLst>
              <c:ext xmlns:c16="http://schemas.microsoft.com/office/drawing/2014/chart" uri="{C3380CC4-5D6E-409C-BE32-E72D297353CC}">
                <c16:uniqueId val="{00000003-0344-45E0-A2F6-6AF267BD2DC0}"/>
              </c:ext>
            </c:extLst>
          </c:dPt>
          <c:dPt>
            <c:idx val="3"/>
            <c:invertIfNegative val="0"/>
            <c:bubble3D val="0"/>
            <c:extLst>
              <c:ext xmlns:c16="http://schemas.microsoft.com/office/drawing/2014/chart" uri="{C3380CC4-5D6E-409C-BE32-E72D297353CC}">
                <c16:uniqueId val="{00000004-0344-45E0-A2F6-6AF267BD2DC0}"/>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0344-45E0-A2F6-6AF267BD2DC0}"/>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Operations'!$G$218:$H$218</c:f>
              <c:strCache>
                <c:ptCount val="2"/>
                <c:pt idx="0">
                  <c:v>FY-17</c:v>
                </c:pt>
                <c:pt idx="1">
                  <c:v>FY-18</c:v>
                </c:pt>
              </c:strCache>
            </c:strRef>
          </c:cat>
          <c:val>
            <c:numRef>
              <c:f>'Group Operations'!$G$219:$H$219</c:f>
              <c:numCache>
                <c:formatCode>#,##0\ ;\(#,##0\)</c:formatCode>
                <c:ptCount val="2"/>
                <c:pt idx="0">
                  <c:v>3422</c:v>
                </c:pt>
                <c:pt idx="1">
                  <c:v>2759.9263574779998</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0344-45E0-A2F6-6AF267BD2DC0}"/>
            </c:ext>
          </c:extLst>
        </c:ser>
        <c:ser>
          <c:idx val="1"/>
          <c:order val="1"/>
          <c:tx>
            <c:strRef>
              <c:f>'Group Operations'!$F$220</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0344-45E0-A2F6-6AF267BD2DC0}"/>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0344-45E0-A2F6-6AF267BD2DC0}"/>
              </c:ext>
            </c:extLst>
          </c:dPt>
          <c:dPt>
            <c:idx val="2"/>
            <c:invertIfNegative val="0"/>
            <c:bubble3D val="0"/>
            <c:extLst>
              <c:ext xmlns:c16="http://schemas.microsoft.com/office/drawing/2014/chart" uri="{C3380CC4-5D6E-409C-BE32-E72D297353CC}">
                <c16:uniqueId val="{0000000B-0344-45E0-A2F6-6AF267BD2DC0}"/>
              </c:ext>
            </c:extLst>
          </c:dPt>
          <c:dPt>
            <c:idx val="3"/>
            <c:invertIfNegative val="0"/>
            <c:bubble3D val="0"/>
            <c:extLst>
              <c:ext xmlns:c16="http://schemas.microsoft.com/office/drawing/2014/chart" uri="{C3380CC4-5D6E-409C-BE32-E72D297353CC}">
                <c16:uniqueId val="{0000000C-0344-45E0-A2F6-6AF267BD2DC0}"/>
              </c:ext>
            </c:extLst>
          </c:dPt>
          <c:dPt>
            <c:idx val="4"/>
            <c:invertIfNegative val="0"/>
            <c:bubble3D val="0"/>
            <c:extLst>
              <c:ext xmlns:c16="http://schemas.microsoft.com/office/drawing/2014/chart" uri="{C3380CC4-5D6E-409C-BE32-E72D297353CC}">
                <c16:uniqueId val="{0000000D-0344-45E0-A2F6-6AF267BD2DC0}"/>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Operations'!$G$218:$H$218</c:f>
              <c:strCache>
                <c:ptCount val="2"/>
                <c:pt idx="0">
                  <c:v>FY-17</c:v>
                </c:pt>
                <c:pt idx="1">
                  <c:v>FY-18</c:v>
                </c:pt>
              </c:strCache>
            </c:strRef>
          </c:cat>
          <c:val>
            <c:numRef>
              <c:f>'Group Operations'!$G$220:$H$220</c:f>
              <c:numCache>
                <c:formatCode>#,##0\ ;\(#,##0\)</c:formatCode>
                <c:ptCount val="2"/>
                <c:pt idx="0">
                  <c:v>1506</c:v>
                </c:pt>
                <c:pt idx="1">
                  <c:v>1029.0739572540001</c:v>
                </c:pt>
              </c:numCache>
            </c:numRef>
          </c:val>
          <c:extLst>
            <c:ext xmlns:c16="http://schemas.microsoft.com/office/drawing/2014/chart" uri="{C3380CC4-5D6E-409C-BE32-E72D297353CC}">
              <c16:uniqueId val="{0000000E-0344-45E0-A2F6-6AF267BD2DC0}"/>
            </c:ext>
          </c:extLst>
        </c:ser>
        <c:dLbls>
          <c:showLegendKey val="0"/>
          <c:showVal val="0"/>
          <c:showCatName val="0"/>
          <c:showSerName val="0"/>
          <c:showPercent val="0"/>
          <c:showBubbleSize val="0"/>
        </c:dLbls>
        <c:gapWidth val="15"/>
        <c:overlap val="84"/>
        <c:axId val="329280400"/>
        <c:axId val="329280008"/>
      </c:barChart>
      <c:catAx>
        <c:axId val="32928040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29280008"/>
        <c:crosses val="autoZero"/>
        <c:auto val="1"/>
        <c:lblAlgn val="ctr"/>
        <c:lblOffset val="100"/>
        <c:noMultiLvlLbl val="0"/>
      </c:catAx>
      <c:valAx>
        <c:axId val="329280008"/>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29280400"/>
        <c:crosses val="autoZero"/>
        <c:crossBetween val="between"/>
      </c:valAx>
      <c:spPr>
        <a:noFill/>
        <a:ln w="9525">
          <a:noFill/>
        </a:ln>
      </c:spPr>
    </c:plotArea>
    <c:plotVisOnly val="1"/>
    <c:dispBlanksAs val="gap"/>
    <c:showDLblsOverMax val="1"/>
  </c:chart>
  <c:spPr>
    <a:noFill/>
    <a:ln w="9525">
      <a:noFill/>
      <a:round/>
    </a:ln>
  </c:spPr>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Operations'!$F$225</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40CB-465E-A18C-470EDB43CD9E}"/>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40CB-465E-A18C-470EDB43CD9E}"/>
              </c:ext>
            </c:extLst>
          </c:dPt>
          <c:dPt>
            <c:idx val="2"/>
            <c:invertIfNegative val="0"/>
            <c:bubble3D val="0"/>
            <c:extLst>
              <c:ext xmlns:c16="http://schemas.microsoft.com/office/drawing/2014/chart" uri="{C3380CC4-5D6E-409C-BE32-E72D297353CC}">
                <c16:uniqueId val="{00000003-40CB-465E-A18C-470EDB43CD9E}"/>
              </c:ext>
            </c:extLst>
          </c:dPt>
          <c:dPt>
            <c:idx val="3"/>
            <c:invertIfNegative val="0"/>
            <c:bubble3D val="0"/>
            <c:extLst>
              <c:ext xmlns:c16="http://schemas.microsoft.com/office/drawing/2014/chart" uri="{C3380CC4-5D6E-409C-BE32-E72D297353CC}">
                <c16:uniqueId val="{00000004-40CB-465E-A18C-470EDB43CD9E}"/>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40CB-465E-A18C-470EDB43CD9E}"/>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Operations'!$G$224:$H$224</c:f>
              <c:strCache>
                <c:ptCount val="2"/>
                <c:pt idx="0">
                  <c:v>FY-17</c:v>
                </c:pt>
                <c:pt idx="1">
                  <c:v>FY-18</c:v>
                </c:pt>
              </c:strCache>
            </c:strRef>
          </c:cat>
          <c:val>
            <c:numRef>
              <c:f>'Group Operations'!$G$225:$H$225</c:f>
              <c:numCache>
                <c:formatCode>#,##0.0_);\(#,##0.0\)</c:formatCode>
                <c:ptCount val="2"/>
                <c:pt idx="0">
                  <c:v>104.16</c:v>
                </c:pt>
                <c:pt idx="1">
                  <c:v>88.322275818229997</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40CB-465E-A18C-470EDB43CD9E}"/>
            </c:ext>
          </c:extLst>
        </c:ser>
        <c:ser>
          <c:idx val="1"/>
          <c:order val="1"/>
          <c:tx>
            <c:strRef>
              <c:f>'Group Operations'!$F$226</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40CB-465E-A18C-470EDB43CD9E}"/>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40CB-465E-A18C-470EDB43CD9E}"/>
              </c:ext>
            </c:extLst>
          </c:dPt>
          <c:dPt>
            <c:idx val="2"/>
            <c:invertIfNegative val="0"/>
            <c:bubble3D val="0"/>
            <c:extLst>
              <c:ext xmlns:c16="http://schemas.microsoft.com/office/drawing/2014/chart" uri="{C3380CC4-5D6E-409C-BE32-E72D297353CC}">
                <c16:uniqueId val="{0000000B-40CB-465E-A18C-470EDB43CD9E}"/>
              </c:ext>
            </c:extLst>
          </c:dPt>
          <c:dPt>
            <c:idx val="3"/>
            <c:invertIfNegative val="0"/>
            <c:bubble3D val="0"/>
            <c:extLst>
              <c:ext xmlns:c16="http://schemas.microsoft.com/office/drawing/2014/chart" uri="{C3380CC4-5D6E-409C-BE32-E72D297353CC}">
                <c16:uniqueId val="{0000000C-40CB-465E-A18C-470EDB43CD9E}"/>
              </c:ext>
            </c:extLst>
          </c:dPt>
          <c:dPt>
            <c:idx val="4"/>
            <c:invertIfNegative val="0"/>
            <c:bubble3D val="0"/>
            <c:extLst>
              <c:ext xmlns:c16="http://schemas.microsoft.com/office/drawing/2014/chart" uri="{C3380CC4-5D6E-409C-BE32-E72D297353CC}">
                <c16:uniqueId val="{0000000D-40CB-465E-A18C-470EDB43CD9E}"/>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Operations'!$G$224:$H$224</c:f>
              <c:strCache>
                <c:ptCount val="2"/>
                <c:pt idx="0">
                  <c:v>FY-17</c:v>
                </c:pt>
                <c:pt idx="1">
                  <c:v>FY-18</c:v>
                </c:pt>
              </c:strCache>
            </c:strRef>
          </c:cat>
          <c:val>
            <c:numRef>
              <c:f>'Group Operations'!$G$226:$H$226</c:f>
              <c:numCache>
                <c:formatCode>#,##0.0_);\(#,##0.0\)</c:formatCode>
                <c:ptCount val="2"/>
                <c:pt idx="0">
                  <c:v>45.777000000000001</c:v>
                </c:pt>
                <c:pt idx="1">
                  <c:v>32.88669559385</c:v>
                </c:pt>
              </c:numCache>
            </c:numRef>
          </c:val>
          <c:extLst>
            <c:ext xmlns:c16="http://schemas.microsoft.com/office/drawing/2014/chart" uri="{C3380CC4-5D6E-409C-BE32-E72D297353CC}">
              <c16:uniqueId val="{0000000E-40CB-465E-A18C-470EDB43CD9E}"/>
            </c:ext>
          </c:extLst>
        </c:ser>
        <c:dLbls>
          <c:showLegendKey val="0"/>
          <c:showVal val="0"/>
          <c:showCatName val="0"/>
          <c:showSerName val="0"/>
          <c:showPercent val="0"/>
          <c:showBubbleSize val="0"/>
        </c:dLbls>
        <c:gapWidth val="15"/>
        <c:overlap val="85"/>
        <c:axId val="329273736"/>
        <c:axId val="329274128"/>
      </c:barChart>
      <c:lineChart>
        <c:grouping val="standard"/>
        <c:varyColors val="0"/>
        <c:ser>
          <c:idx val="2"/>
          <c:order val="2"/>
          <c:tx>
            <c:strRef>
              <c:f>'Group Operations'!$F$227</c:f>
              <c:strCache>
                <c:ptCount val="1"/>
                <c:pt idx="0">
                  <c:v>EBITDA Margin</c:v>
                </c:pt>
              </c:strCache>
            </c:strRef>
          </c:tx>
          <c:spPr>
            <a:ln w="28575" cmpd="sng">
              <a:solidFill>
                <a:schemeClr val="tx1"/>
              </a:solidFill>
            </a:ln>
          </c:spPr>
          <c:marker>
            <c:symbol val="none"/>
          </c:marker>
          <c:dLbls>
            <c:spPr>
              <a:noFill/>
              <a:ln w="9525">
                <a:noFill/>
              </a:ln>
            </c:spPr>
            <c:txPr>
              <a:bodyPr rot="0" vert="horz" wrap="none">
                <a:spAutoFit/>
              </a:bodyPr>
              <a:lstStyle/>
              <a:p>
                <a:pPr algn="ctr">
                  <a:defRPr lang="en-US" sz="10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ext>
            </c:extLst>
          </c:dLbls>
          <c:cat>
            <c:strRef>
              <c:f>'Group Operations'!$G$224:$H$224</c:f>
              <c:strCache>
                <c:ptCount val="2"/>
                <c:pt idx="0">
                  <c:v>FY-17</c:v>
                </c:pt>
                <c:pt idx="1">
                  <c:v>FY-18</c:v>
                </c:pt>
              </c:strCache>
            </c:strRef>
          </c:cat>
          <c:val>
            <c:numRef>
              <c:f>'Group Operations'!$G$227:$H$227</c:f>
              <c:numCache>
                <c:formatCode>0%</c:formatCode>
                <c:ptCount val="2"/>
                <c:pt idx="0">
                  <c:v>0.43948732718894001</c:v>
                </c:pt>
                <c:pt idx="1">
                  <c:v>0.37234882467851999</c:v>
                </c:pt>
              </c:numCache>
            </c:numRef>
          </c:val>
          <c:smooth val="0"/>
          <c:extLst>
            <c:ext xmlns:c16="http://schemas.microsoft.com/office/drawing/2014/chart" uri="{C3380CC4-5D6E-409C-BE32-E72D297353CC}">
              <c16:uniqueId val="{0000000F-40CB-465E-A18C-470EDB43CD9E}"/>
            </c:ext>
          </c:extLst>
        </c:ser>
        <c:dLbls>
          <c:showLegendKey val="0"/>
          <c:showVal val="0"/>
          <c:showCatName val="0"/>
          <c:showSerName val="0"/>
          <c:showPercent val="0"/>
          <c:showBubbleSize val="0"/>
        </c:dLbls>
        <c:marker val="1"/>
        <c:smooth val="0"/>
        <c:axId val="329274912"/>
        <c:axId val="329275304"/>
      </c:lineChart>
      <c:catAx>
        <c:axId val="32927373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29274128"/>
        <c:crosses val="autoZero"/>
        <c:auto val="1"/>
        <c:lblAlgn val="ctr"/>
        <c:lblOffset val="100"/>
        <c:noMultiLvlLbl val="0"/>
      </c:catAx>
      <c:valAx>
        <c:axId val="329274128"/>
        <c:scaling>
          <c:orientation val="minMax"/>
        </c:scaling>
        <c:delete val="0"/>
        <c:axPos val="l"/>
        <c:majorGridlines>
          <c:spPr>
            <a:ln w="9525">
              <a:noFill/>
            </a:ln>
          </c:spPr>
        </c:majorGridlines>
        <c:minorGridlines>
          <c:spPr>
            <a:ln w="9525">
              <a:noFill/>
            </a:ln>
          </c:spPr>
        </c:minorGridlines>
        <c:numFmt formatCode="#,##0.0_);\(#,##0.0\)" sourceLinked="1"/>
        <c:majorTickMark val="out"/>
        <c:minorTickMark val="none"/>
        <c:tickLblPos val="none"/>
        <c:spPr>
          <a:ln w="9525">
            <a:noFill/>
          </a:ln>
        </c:spPr>
        <c:crossAx val="329273736"/>
        <c:crosses val="autoZero"/>
        <c:crossBetween val="between"/>
      </c:valAx>
      <c:catAx>
        <c:axId val="329274912"/>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29275304"/>
        <c:crosses val="autoZero"/>
        <c:auto val="1"/>
        <c:lblAlgn val="ctr"/>
        <c:lblOffset val="100"/>
        <c:noMultiLvlLbl val="0"/>
      </c:catAx>
      <c:valAx>
        <c:axId val="329275304"/>
        <c:scaling>
          <c:orientation val="minMax"/>
          <c:max val="0.5"/>
          <c:min val="-0.1"/>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crossAx val="329274912"/>
        <c:crosses val="max"/>
        <c:crossBetween val="between"/>
      </c:valAx>
      <c:spPr>
        <a:noFill/>
        <a:ln w="9525">
          <a:noFill/>
        </a:ln>
      </c:spPr>
    </c:plotArea>
    <c:plotVisOnly val="1"/>
    <c:dispBlanksAs val="gap"/>
    <c:showDLblsOverMax val="1"/>
  </c:chart>
  <c:spPr>
    <a:noFill/>
    <a:ln w="9525">
      <a:noFill/>
      <a:round/>
    </a:ln>
  </c:spPr>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Operations'!$F$250</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587D-425A-BE86-A392356D598B}"/>
              </c:ext>
            </c:extLst>
          </c:dPt>
          <c:dPt>
            <c:idx val="1"/>
            <c:invertIfNegative val="0"/>
            <c:bubble3D val="0"/>
            <c:extLst>
              <c:ext xmlns:c16="http://schemas.microsoft.com/office/drawing/2014/chart" uri="{C3380CC4-5D6E-409C-BE32-E72D297353CC}">
                <c16:uniqueId val="{00000001-587D-425A-BE86-A392356D598B}"/>
              </c:ext>
            </c:extLst>
          </c:dPt>
          <c:dPt>
            <c:idx val="2"/>
            <c:invertIfNegative val="0"/>
            <c:bubble3D val="0"/>
            <c:extLst>
              <c:ext xmlns:c16="http://schemas.microsoft.com/office/drawing/2014/chart" uri="{C3380CC4-5D6E-409C-BE32-E72D297353CC}">
                <c16:uniqueId val="{00000002-587D-425A-BE86-A392356D598B}"/>
              </c:ext>
            </c:extLst>
          </c:dPt>
          <c:dPt>
            <c:idx val="3"/>
            <c:invertIfNegative val="0"/>
            <c:bubble3D val="0"/>
            <c:extLst>
              <c:ext xmlns:c16="http://schemas.microsoft.com/office/drawing/2014/chart" uri="{C3380CC4-5D6E-409C-BE32-E72D297353CC}">
                <c16:uniqueId val="{00000003-587D-425A-BE86-A392356D598B}"/>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587D-425A-BE86-A392356D598B}"/>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Operations'!$G$249:$K$249</c:f>
              <c:strCache>
                <c:ptCount val="5"/>
                <c:pt idx="0">
                  <c:v>Q4-17</c:v>
                </c:pt>
                <c:pt idx="1">
                  <c:v>Q1-18</c:v>
                </c:pt>
                <c:pt idx="2">
                  <c:v>Q2-18</c:v>
                </c:pt>
                <c:pt idx="3">
                  <c:v>Q3-18</c:v>
                </c:pt>
                <c:pt idx="4">
                  <c:v>Q4-18</c:v>
                </c:pt>
              </c:strCache>
            </c:strRef>
          </c:cat>
          <c:val>
            <c:numRef>
              <c:f>'Group Operations'!$G$250:$K$250</c:f>
              <c:numCache>
                <c:formatCode>#,##0\ ;\(#,##0\)</c:formatCode>
                <c:ptCount val="5"/>
                <c:pt idx="0">
                  <c:v>376.74244233100001</c:v>
                </c:pt>
                <c:pt idx="1">
                  <c:v>386.88817770499998</c:v>
                </c:pt>
                <c:pt idx="2">
                  <c:v>384.56803637500002</c:v>
                </c:pt>
                <c:pt idx="3">
                  <c:v>380.43996906500001</c:v>
                </c:pt>
                <c:pt idx="4">
                  <c:v>374.35464175700002</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6-587D-425A-BE86-A392356D598B}"/>
            </c:ext>
          </c:extLst>
        </c:ser>
        <c:ser>
          <c:idx val="1"/>
          <c:order val="1"/>
          <c:tx>
            <c:strRef>
              <c:f>'Group Operations'!$F$251</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587D-425A-BE86-A392356D598B}"/>
              </c:ext>
            </c:extLst>
          </c:dPt>
          <c:dPt>
            <c:idx val="1"/>
            <c:invertIfNegative val="0"/>
            <c:bubble3D val="0"/>
            <c:extLst>
              <c:ext xmlns:c16="http://schemas.microsoft.com/office/drawing/2014/chart" uri="{C3380CC4-5D6E-409C-BE32-E72D297353CC}">
                <c16:uniqueId val="{00000008-587D-425A-BE86-A392356D598B}"/>
              </c:ext>
            </c:extLst>
          </c:dPt>
          <c:dPt>
            <c:idx val="2"/>
            <c:invertIfNegative val="0"/>
            <c:bubble3D val="0"/>
            <c:extLst>
              <c:ext xmlns:c16="http://schemas.microsoft.com/office/drawing/2014/chart" uri="{C3380CC4-5D6E-409C-BE32-E72D297353CC}">
                <c16:uniqueId val="{00000009-587D-425A-BE86-A392356D598B}"/>
              </c:ext>
            </c:extLst>
          </c:dPt>
          <c:dPt>
            <c:idx val="3"/>
            <c:invertIfNegative val="0"/>
            <c:bubble3D val="0"/>
            <c:extLst>
              <c:ext xmlns:c16="http://schemas.microsoft.com/office/drawing/2014/chart" uri="{C3380CC4-5D6E-409C-BE32-E72D297353CC}">
                <c16:uniqueId val="{0000000A-587D-425A-BE86-A392356D598B}"/>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587D-425A-BE86-A392356D598B}"/>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Operations'!$G$249:$K$249</c:f>
              <c:strCache>
                <c:ptCount val="5"/>
                <c:pt idx="0">
                  <c:v>Q4-17</c:v>
                </c:pt>
                <c:pt idx="1">
                  <c:v>Q1-18</c:v>
                </c:pt>
                <c:pt idx="2">
                  <c:v>Q2-18</c:v>
                </c:pt>
                <c:pt idx="3">
                  <c:v>Q3-18</c:v>
                </c:pt>
                <c:pt idx="4">
                  <c:v>Q4-18</c:v>
                </c:pt>
              </c:strCache>
            </c:strRef>
          </c:cat>
          <c:val>
            <c:numRef>
              <c:f>'Group Operations'!$G$251:$K$251</c:f>
              <c:numCache>
                <c:formatCode>#,##0\ ;\(#,##0\)</c:formatCode>
                <c:ptCount val="5"/>
                <c:pt idx="0">
                  <c:v>150.655245691</c:v>
                </c:pt>
                <c:pt idx="1">
                  <c:v>144.162953598</c:v>
                </c:pt>
                <c:pt idx="2">
                  <c:v>148.96228586000001</c:v>
                </c:pt>
                <c:pt idx="3">
                  <c:v>183.43820696500001</c:v>
                </c:pt>
                <c:pt idx="4">
                  <c:v>117.986765498</c:v>
                </c:pt>
              </c:numCache>
            </c:numRef>
          </c:val>
          <c:extLst>
            <c:ext xmlns:c16="http://schemas.microsoft.com/office/drawing/2014/chart" uri="{C3380CC4-5D6E-409C-BE32-E72D297353CC}">
              <c16:uniqueId val="{0000000D-587D-425A-BE86-A392356D598B}"/>
            </c:ext>
          </c:extLst>
        </c:ser>
        <c:ser>
          <c:idx val="2"/>
          <c:order val="2"/>
          <c:tx>
            <c:strRef>
              <c:f>'Group Operations'!$F$252</c:f>
              <c:strCache>
                <c:ptCount val="1"/>
                <c:pt idx="0">
                  <c:v>EBITDA Margin</c:v>
                </c:pt>
              </c:strCache>
            </c:strRef>
          </c:tx>
          <c:invertIfNegative val="0"/>
          <c:cat>
            <c:strRef>
              <c:f>'Group Operations'!$G$249:$K$249</c:f>
              <c:strCache>
                <c:ptCount val="5"/>
                <c:pt idx="0">
                  <c:v>Q4-17</c:v>
                </c:pt>
                <c:pt idx="1">
                  <c:v>Q1-18</c:v>
                </c:pt>
                <c:pt idx="2">
                  <c:v>Q2-18</c:v>
                </c:pt>
                <c:pt idx="3">
                  <c:v>Q3-18</c:v>
                </c:pt>
                <c:pt idx="4">
                  <c:v>Q4-18</c:v>
                </c:pt>
              </c:strCache>
            </c:strRef>
          </c:cat>
          <c:val>
            <c:numRef>
              <c:f>'Group Operations'!$G$252:$K$252</c:f>
              <c:numCache>
                <c:formatCode>0%</c:formatCode>
                <c:ptCount val="5"/>
                <c:pt idx="0">
                  <c:v>0.39988923137743199</c:v>
                </c:pt>
                <c:pt idx="1">
                  <c:v>0.37262175973731498</c:v>
                </c:pt>
                <c:pt idx="2">
                  <c:v>0.38734962807658802</c:v>
                </c:pt>
                <c:pt idx="3">
                  <c:v>0.48217385627444098</c:v>
                </c:pt>
                <c:pt idx="4">
                  <c:v>0.31517377464384999</c:v>
                </c:pt>
              </c:numCache>
            </c:numRef>
          </c:val>
          <c:extLst>
            <c:ext xmlns:c16="http://schemas.microsoft.com/office/drawing/2014/chart" uri="{C3380CC4-5D6E-409C-BE32-E72D297353CC}">
              <c16:uniqueId val="{0000000E-587D-425A-BE86-A392356D598B}"/>
            </c:ext>
          </c:extLst>
        </c:ser>
        <c:dLbls>
          <c:showLegendKey val="0"/>
          <c:showVal val="0"/>
          <c:showCatName val="0"/>
          <c:showSerName val="0"/>
          <c:showPercent val="0"/>
          <c:showBubbleSize val="0"/>
        </c:dLbls>
        <c:gapWidth val="15"/>
        <c:overlap val="84"/>
        <c:axId val="348425672"/>
        <c:axId val="348421752"/>
      </c:barChart>
      <c:catAx>
        <c:axId val="34842567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48421752"/>
        <c:crosses val="autoZero"/>
        <c:auto val="1"/>
        <c:lblAlgn val="ctr"/>
        <c:lblOffset val="100"/>
        <c:noMultiLvlLbl val="0"/>
      </c:catAx>
      <c:valAx>
        <c:axId val="348421752"/>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8425672"/>
        <c:crosses val="autoZero"/>
        <c:crossBetween val="between"/>
      </c:valAx>
      <c:spPr>
        <a:noFill/>
        <a:ln w="9525">
          <a:noFill/>
        </a:ln>
      </c:spPr>
    </c:plotArea>
    <c:plotVisOnly val="1"/>
    <c:dispBlanksAs val="gap"/>
    <c:showDLblsOverMax val="1"/>
  </c:chart>
  <c:spPr>
    <a:noFill/>
    <a:ln w="9525">
      <a:noFill/>
      <a:round/>
    </a:ln>
  </c:spPr>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Operations'!$F$264</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7F91-48C8-8581-48B15E169CEF}"/>
              </c:ext>
            </c:extLst>
          </c:dPt>
          <c:dPt>
            <c:idx val="1"/>
            <c:invertIfNegative val="0"/>
            <c:bubble3D val="0"/>
            <c:extLst>
              <c:ext xmlns:c16="http://schemas.microsoft.com/office/drawing/2014/chart" uri="{C3380CC4-5D6E-409C-BE32-E72D297353CC}">
                <c16:uniqueId val="{00000001-7F91-48C8-8581-48B15E169CEF}"/>
              </c:ext>
            </c:extLst>
          </c:dPt>
          <c:dPt>
            <c:idx val="2"/>
            <c:invertIfNegative val="0"/>
            <c:bubble3D val="0"/>
            <c:extLst>
              <c:ext xmlns:c16="http://schemas.microsoft.com/office/drawing/2014/chart" uri="{C3380CC4-5D6E-409C-BE32-E72D297353CC}">
                <c16:uniqueId val="{00000002-7F91-48C8-8581-48B15E169CEF}"/>
              </c:ext>
            </c:extLst>
          </c:dPt>
          <c:dPt>
            <c:idx val="3"/>
            <c:invertIfNegative val="0"/>
            <c:bubble3D val="0"/>
            <c:extLst>
              <c:ext xmlns:c16="http://schemas.microsoft.com/office/drawing/2014/chart" uri="{C3380CC4-5D6E-409C-BE32-E72D297353CC}">
                <c16:uniqueId val="{00000003-7F91-48C8-8581-48B15E169CEF}"/>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7F91-48C8-8581-48B15E169CEF}"/>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Operations'!$G$263:$K$263</c:f>
              <c:strCache>
                <c:ptCount val="5"/>
                <c:pt idx="0">
                  <c:v>Q4-17</c:v>
                </c:pt>
                <c:pt idx="1">
                  <c:v>Q1-18</c:v>
                </c:pt>
                <c:pt idx="2">
                  <c:v>Q2-18</c:v>
                </c:pt>
                <c:pt idx="3">
                  <c:v>Q3-18</c:v>
                </c:pt>
                <c:pt idx="4">
                  <c:v>Q4-18</c:v>
                </c:pt>
              </c:strCache>
            </c:strRef>
          </c:cat>
          <c:val>
            <c:numRef>
              <c:f>'Group Operations'!$G$264:$K$264</c:f>
              <c:numCache>
                <c:formatCode>#,##0\ ;\(#,##0\)</c:formatCode>
                <c:ptCount val="5"/>
                <c:pt idx="0">
                  <c:v>259.08475199999998</c:v>
                </c:pt>
                <c:pt idx="1">
                  <c:v>258.18034733000002</c:v>
                </c:pt>
                <c:pt idx="2">
                  <c:v>264.81722274999998</c:v>
                </c:pt>
                <c:pt idx="3">
                  <c:v>283.89178932999999</c:v>
                </c:pt>
                <c:pt idx="4">
                  <c:v>303.97939081999999</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6-7F91-48C8-8581-48B15E169CEF}"/>
            </c:ext>
          </c:extLst>
        </c:ser>
        <c:ser>
          <c:idx val="1"/>
          <c:order val="1"/>
          <c:tx>
            <c:strRef>
              <c:f>'Group Operations'!$F$265</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7F91-48C8-8581-48B15E169CEF}"/>
              </c:ext>
            </c:extLst>
          </c:dPt>
          <c:dPt>
            <c:idx val="1"/>
            <c:invertIfNegative val="0"/>
            <c:bubble3D val="0"/>
            <c:extLst>
              <c:ext xmlns:c16="http://schemas.microsoft.com/office/drawing/2014/chart" uri="{C3380CC4-5D6E-409C-BE32-E72D297353CC}">
                <c16:uniqueId val="{00000008-7F91-48C8-8581-48B15E169CEF}"/>
              </c:ext>
            </c:extLst>
          </c:dPt>
          <c:dPt>
            <c:idx val="2"/>
            <c:invertIfNegative val="0"/>
            <c:bubble3D val="0"/>
            <c:extLst>
              <c:ext xmlns:c16="http://schemas.microsoft.com/office/drawing/2014/chart" uri="{C3380CC4-5D6E-409C-BE32-E72D297353CC}">
                <c16:uniqueId val="{00000009-7F91-48C8-8581-48B15E169CEF}"/>
              </c:ext>
            </c:extLst>
          </c:dPt>
          <c:dPt>
            <c:idx val="3"/>
            <c:invertIfNegative val="0"/>
            <c:bubble3D val="0"/>
            <c:extLst>
              <c:ext xmlns:c16="http://schemas.microsoft.com/office/drawing/2014/chart" uri="{C3380CC4-5D6E-409C-BE32-E72D297353CC}">
                <c16:uniqueId val="{0000000A-7F91-48C8-8581-48B15E169CEF}"/>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7F91-48C8-8581-48B15E169CEF}"/>
              </c:ext>
            </c:extLst>
          </c:dPt>
          <c:dLbls>
            <c:spPr>
              <a:noFill/>
              <a:ln w="9525">
                <a:noFill/>
              </a:ln>
            </c:spPr>
            <c:txPr>
              <a:bodyPr rot="0" vert="horz">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Operations'!$G$263:$K$263</c:f>
              <c:strCache>
                <c:ptCount val="5"/>
                <c:pt idx="0">
                  <c:v>Q4-17</c:v>
                </c:pt>
                <c:pt idx="1">
                  <c:v>Q1-18</c:v>
                </c:pt>
                <c:pt idx="2">
                  <c:v>Q2-18</c:v>
                </c:pt>
                <c:pt idx="3">
                  <c:v>Q3-18</c:v>
                </c:pt>
                <c:pt idx="4">
                  <c:v>Q4-18</c:v>
                </c:pt>
              </c:strCache>
            </c:strRef>
          </c:cat>
          <c:val>
            <c:numRef>
              <c:f>'Group Operations'!$G$265:$K$265</c:f>
              <c:numCache>
                <c:formatCode>#,##0\ ;\(#,##0\)</c:formatCode>
                <c:ptCount val="5"/>
                <c:pt idx="0">
                  <c:v>104.159521</c:v>
                </c:pt>
                <c:pt idx="1">
                  <c:v>96.242697629999995</c:v>
                </c:pt>
                <c:pt idx="2">
                  <c:v>102.45189302999999</c:v>
                </c:pt>
                <c:pt idx="3">
                  <c:v>136.87856287</c:v>
                </c:pt>
                <c:pt idx="4">
                  <c:v>95.060531779999806</c:v>
                </c:pt>
              </c:numCache>
            </c:numRef>
          </c:val>
          <c:extLst>
            <c:ext xmlns:c16="http://schemas.microsoft.com/office/drawing/2014/chart" uri="{C3380CC4-5D6E-409C-BE32-E72D297353CC}">
              <c16:uniqueId val="{0000000D-7F91-48C8-8581-48B15E169CEF}"/>
            </c:ext>
          </c:extLst>
        </c:ser>
        <c:dLbls>
          <c:showLegendKey val="0"/>
          <c:showVal val="0"/>
          <c:showCatName val="0"/>
          <c:showSerName val="0"/>
          <c:showPercent val="0"/>
          <c:showBubbleSize val="0"/>
        </c:dLbls>
        <c:gapWidth val="15"/>
        <c:overlap val="84"/>
        <c:axId val="348423320"/>
        <c:axId val="348424888"/>
      </c:barChart>
      <c:lineChart>
        <c:grouping val="standard"/>
        <c:varyColors val="0"/>
        <c:ser>
          <c:idx val="2"/>
          <c:order val="2"/>
          <c:tx>
            <c:strRef>
              <c:f>'Group Operations'!$F$266</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9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Operations'!$G$263:$K$263</c:f>
              <c:strCache>
                <c:ptCount val="5"/>
                <c:pt idx="0">
                  <c:v>Q4-17</c:v>
                </c:pt>
                <c:pt idx="1">
                  <c:v>Q1-18</c:v>
                </c:pt>
                <c:pt idx="2">
                  <c:v>Q2-18</c:v>
                </c:pt>
                <c:pt idx="3">
                  <c:v>Q3-18</c:v>
                </c:pt>
                <c:pt idx="4">
                  <c:v>Q4-18</c:v>
                </c:pt>
              </c:strCache>
            </c:strRef>
          </c:cat>
          <c:val>
            <c:numRef>
              <c:f>'Group Operations'!$G$266:$K$266</c:f>
              <c:numCache>
                <c:formatCode>0%</c:formatCode>
                <c:ptCount val="5"/>
                <c:pt idx="0">
                  <c:v>0.40202875775568597</c:v>
                </c:pt>
                <c:pt idx="1">
                  <c:v>0.37277313562129799</c:v>
                </c:pt>
                <c:pt idx="2">
                  <c:v>0.38687775653745698</c:v>
                </c:pt>
                <c:pt idx="3">
                  <c:v>0.48215048132614402</c:v>
                </c:pt>
                <c:pt idx="4">
                  <c:v>0.31272031805698802</c:v>
                </c:pt>
              </c:numCache>
            </c:numRef>
          </c:val>
          <c:smooth val="0"/>
          <c:extLst>
            <c:ext xmlns:c16="http://schemas.microsoft.com/office/drawing/2014/chart" uri="{C3380CC4-5D6E-409C-BE32-E72D297353CC}">
              <c16:uniqueId val="{0000000E-7F91-48C8-8581-48B15E169CEF}"/>
            </c:ext>
          </c:extLst>
        </c:ser>
        <c:dLbls>
          <c:showLegendKey val="0"/>
          <c:showVal val="0"/>
          <c:showCatName val="0"/>
          <c:showSerName val="0"/>
          <c:showPercent val="0"/>
          <c:showBubbleSize val="0"/>
        </c:dLbls>
        <c:marker val="1"/>
        <c:smooth val="0"/>
        <c:axId val="348424104"/>
        <c:axId val="348415088"/>
      </c:lineChart>
      <c:catAx>
        <c:axId val="34842332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0" i="0" u="none" cap="all" baseline="0">
                <a:solidFill>
                  <a:srgbClr val="000000"/>
                </a:solidFill>
              </a:defRPr>
            </a:pPr>
            <a:endParaRPr lang="en-US"/>
          </a:p>
        </c:txPr>
        <c:crossAx val="348424888"/>
        <c:crosses val="autoZero"/>
        <c:auto val="1"/>
        <c:lblAlgn val="ctr"/>
        <c:lblOffset val="100"/>
        <c:noMultiLvlLbl val="0"/>
      </c:catAx>
      <c:valAx>
        <c:axId val="34842488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8423320"/>
        <c:crosses val="autoZero"/>
        <c:crossBetween val="between"/>
      </c:valAx>
      <c:catAx>
        <c:axId val="348424104"/>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48415088"/>
        <c:crosses val="autoZero"/>
        <c:auto val="1"/>
        <c:lblAlgn val="ctr"/>
        <c:lblOffset val="100"/>
        <c:noMultiLvlLbl val="0"/>
      </c:catAx>
      <c:valAx>
        <c:axId val="348415088"/>
        <c:scaling>
          <c:orientation val="minMax"/>
          <c:min val="-9"/>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348424104"/>
        <c:crosses val="max"/>
        <c:crossBetween val="between"/>
      </c:valAx>
      <c:spPr>
        <a:noFill/>
        <a:ln w="9525">
          <a:noFill/>
        </a:ln>
      </c:spPr>
    </c:plotArea>
    <c:legend>
      <c:legendPos val="t"/>
      <c:overlay val="0"/>
      <c:txPr>
        <a:bodyPr rot="0" vert="horz"/>
        <a:lstStyle/>
        <a:p>
          <a:pPr>
            <a:defRPr lang="en-US" sz="1000" b="1" u="none" baseline="0">
              <a:latin typeface="Calibri"/>
              <a:ea typeface="Calibri"/>
              <a:cs typeface="Calibri"/>
            </a:defRPr>
          </a:pPr>
          <a:endParaRPr lang="en-US"/>
        </a:p>
      </c:txPr>
    </c:legend>
    <c:plotVisOnly val="1"/>
    <c:dispBlanksAs val="gap"/>
    <c:showDLblsOverMax val="1"/>
  </c:chart>
  <c:spPr>
    <a:noFill/>
    <a:ln w="9525">
      <a:noFill/>
      <a:round/>
    </a:ln>
  </c:spPr>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888042473412411E-2"/>
          <c:y val="0.21140449470380665"/>
          <c:w val="0.86450000000000005"/>
          <c:h val="0.63800000000000001"/>
        </c:manualLayout>
      </c:layout>
      <c:barChart>
        <c:barDir val="col"/>
        <c:grouping val="clustered"/>
        <c:varyColors val="0"/>
        <c:ser>
          <c:idx val="0"/>
          <c:order val="0"/>
          <c:tx>
            <c:strRef>
              <c:f>'Group Operations'!$F$273</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3748-4128-BE15-885371209AAB}"/>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3748-4128-BE15-885371209AAB}"/>
              </c:ext>
            </c:extLst>
          </c:dPt>
          <c:dPt>
            <c:idx val="2"/>
            <c:invertIfNegative val="0"/>
            <c:bubble3D val="0"/>
            <c:extLst>
              <c:ext xmlns:c16="http://schemas.microsoft.com/office/drawing/2014/chart" uri="{C3380CC4-5D6E-409C-BE32-E72D297353CC}">
                <c16:uniqueId val="{00000003-3748-4128-BE15-885371209AAB}"/>
              </c:ext>
            </c:extLst>
          </c:dPt>
          <c:dPt>
            <c:idx val="3"/>
            <c:invertIfNegative val="0"/>
            <c:bubble3D val="0"/>
            <c:extLst>
              <c:ext xmlns:c16="http://schemas.microsoft.com/office/drawing/2014/chart" uri="{C3380CC4-5D6E-409C-BE32-E72D297353CC}">
                <c16:uniqueId val="{00000004-3748-4128-BE15-885371209AAB}"/>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3748-4128-BE15-885371209AAB}"/>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Operations'!$G$272:$H$272</c:f>
              <c:strCache>
                <c:ptCount val="2"/>
                <c:pt idx="0">
                  <c:v>FY-17</c:v>
                </c:pt>
                <c:pt idx="1">
                  <c:v>FY-18</c:v>
                </c:pt>
              </c:strCache>
            </c:strRef>
          </c:cat>
          <c:val>
            <c:numRef>
              <c:f>'Group Operations'!$G$273:$H$273</c:f>
              <c:numCache>
                <c:formatCode>#,##0\ ;\(#,##0\)</c:formatCode>
                <c:ptCount val="2"/>
                <c:pt idx="0">
                  <c:v>1530</c:v>
                </c:pt>
                <c:pt idx="1">
                  <c:v>1526.250824902</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3748-4128-BE15-885371209AAB}"/>
            </c:ext>
          </c:extLst>
        </c:ser>
        <c:ser>
          <c:idx val="1"/>
          <c:order val="1"/>
          <c:tx>
            <c:strRef>
              <c:f>'Group Operations'!$F$274</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3748-4128-BE15-885371209AAB}"/>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3748-4128-BE15-885371209AAB}"/>
              </c:ext>
            </c:extLst>
          </c:dPt>
          <c:dPt>
            <c:idx val="2"/>
            <c:invertIfNegative val="0"/>
            <c:bubble3D val="0"/>
            <c:extLst>
              <c:ext xmlns:c16="http://schemas.microsoft.com/office/drawing/2014/chart" uri="{C3380CC4-5D6E-409C-BE32-E72D297353CC}">
                <c16:uniqueId val="{0000000B-3748-4128-BE15-885371209AAB}"/>
              </c:ext>
            </c:extLst>
          </c:dPt>
          <c:dPt>
            <c:idx val="3"/>
            <c:invertIfNegative val="0"/>
            <c:bubble3D val="0"/>
            <c:extLst>
              <c:ext xmlns:c16="http://schemas.microsoft.com/office/drawing/2014/chart" uri="{C3380CC4-5D6E-409C-BE32-E72D297353CC}">
                <c16:uniqueId val="{0000000C-3748-4128-BE15-885371209AAB}"/>
              </c:ext>
            </c:extLst>
          </c:dPt>
          <c:dPt>
            <c:idx val="4"/>
            <c:invertIfNegative val="0"/>
            <c:bubble3D val="0"/>
            <c:extLst>
              <c:ext xmlns:c16="http://schemas.microsoft.com/office/drawing/2014/chart" uri="{C3380CC4-5D6E-409C-BE32-E72D297353CC}">
                <c16:uniqueId val="{0000000D-3748-4128-BE15-885371209AAB}"/>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Operations'!$G$272:$H$272</c:f>
              <c:strCache>
                <c:ptCount val="2"/>
                <c:pt idx="0">
                  <c:v>FY-17</c:v>
                </c:pt>
                <c:pt idx="1">
                  <c:v>FY-18</c:v>
                </c:pt>
              </c:strCache>
            </c:strRef>
          </c:cat>
          <c:val>
            <c:numRef>
              <c:f>'Group Operations'!$G$274:$H$274</c:f>
              <c:numCache>
                <c:formatCode>#,##0\ ;\(#,##0\)</c:formatCode>
                <c:ptCount val="2"/>
                <c:pt idx="0">
                  <c:v>606</c:v>
                </c:pt>
                <c:pt idx="1">
                  <c:v>594.55021192100003</c:v>
                </c:pt>
              </c:numCache>
            </c:numRef>
          </c:val>
          <c:extLst>
            <c:ext xmlns:c16="http://schemas.microsoft.com/office/drawing/2014/chart" uri="{C3380CC4-5D6E-409C-BE32-E72D297353CC}">
              <c16:uniqueId val="{0000000E-3748-4128-BE15-885371209AAB}"/>
            </c:ext>
          </c:extLst>
        </c:ser>
        <c:dLbls>
          <c:showLegendKey val="0"/>
          <c:showVal val="0"/>
          <c:showCatName val="0"/>
          <c:showSerName val="0"/>
          <c:showPercent val="0"/>
          <c:showBubbleSize val="0"/>
        </c:dLbls>
        <c:gapWidth val="15"/>
        <c:overlap val="84"/>
        <c:axId val="348415480"/>
        <c:axId val="348413520"/>
      </c:barChart>
      <c:catAx>
        <c:axId val="34841548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48413520"/>
        <c:crosses val="autoZero"/>
        <c:auto val="1"/>
        <c:lblAlgn val="ctr"/>
        <c:lblOffset val="100"/>
        <c:noMultiLvlLbl val="0"/>
      </c:catAx>
      <c:valAx>
        <c:axId val="348413520"/>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8415480"/>
        <c:crosses val="autoZero"/>
        <c:crossBetween val="between"/>
      </c:valAx>
      <c:spPr>
        <a:noFill/>
        <a:ln w="9525">
          <a:noFill/>
        </a:ln>
      </c:spPr>
    </c:plotArea>
    <c:plotVisOnly val="1"/>
    <c:dispBlanksAs val="gap"/>
    <c:showDLblsOverMax val="1"/>
  </c:chart>
  <c:spPr>
    <a:noFill/>
    <a:ln w="9525">
      <a:noFill/>
      <a:round/>
    </a:ln>
  </c:spPr>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Operations'!$F$279</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A847-4F30-A77D-4EBD3D583049}"/>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A847-4F30-A77D-4EBD3D583049}"/>
              </c:ext>
            </c:extLst>
          </c:dPt>
          <c:dPt>
            <c:idx val="2"/>
            <c:invertIfNegative val="0"/>
            <c:bubble3D val="0"/>
            <c:extLst>
              <c:ext xmlns:c16="http://schemas.microsoft.com/office/drawing/2014/chart" uri="{C3380CC4-5D6E-409C-BE32-E72D297353CC}">
                <c16:uniqueId val="{00000003-A847-4F30-A77D-4EBD3D583049}"/>
              </c:ext>
            </c:extLst>
          </c:dPt>
          <c:dPt>
            <c:idx val="3"/>
            <c:invertIfNegative val="0"/>
            <c:bubble3D val="0"/>
            <c:extLst>
              <c:ext xmlns:c16="http://schemas.microsoft.com/office/drawing/2014/chart" uri="{C3380CC4-5D6E-409C-BE32-E72D297353CC}">
                <c16:uniqueId val="{00000004-A847-4F30-A77D-4EBD3D583049}"/>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A847-4F30-A77D-4EBD3D583049}"/>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Operations'!$G$278:$H$278</c:f>
              <c:strCache>
                <c:ptCount val="2"/>
                <c:pt idx="0">
                  <c:v>FY-17</c:v>
                </c:pt>
                <c:pt idx="1">
                  <c:v>FY-18</c:v>
                </c:pt>
              </c:strCache>
            </c:strRef>
          </c:cat>
          <c:val>
            <c:numRef>
              <c:f>'Group Operations'!$G$279:$H$279</c:f>
              <c:numCache>
                <c:formatCode>#,##0\ ;\(#,##0\)</c:formatCode>
                <c:ptCount val="2"/>
                <c:pt idx="0">
                  <c:v>1018</c:v>
                </c:pt>
                <c:pt idx="1">
                  <c:v>1110.8687502299999</c:v>
                </c:pt>
              </c:numCache>
            </c:numRef>
          </c:val>
          <c:extLs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7-A847-4F30-A77D-4EBD3D583049}"/>
            </c:ext>
          </c:extLst>
        </c:ser>
        <c:ser>
          <c:idx val="1"/>
          <c:order val="1"/>
          <c:tx>
            <c:strRef>
              <c:f>'Group Operations'!$F$280</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A847-4F30-A77D-4EBD3D583049}"/>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A847-4F30-A77D-4EBD3D583049}"/>
              </c:ext>
            </c:extLst>
          </c:dPt>
          <c:dPt>
            <c:idx val="2"/>
            <c:invertIfNegative val="0"/>
            <c:bubble3D val="0"/>
            <c:extLst>
              <c:ext xmlns:c16="http://schemas.microsoft.com/office/drawing/2014/chart" uri="{C3380CC4-5D6E-409C-BE32-E72D297353CC}">
                <c16:uniqueId val="{0000000B-A847-4F30-A77D-4EBD3D583049}"/>
              </c:ext>
            </c:extLst>
          </c:dPt>
          <c:dPt>
            <c:idx val="3"/>
            <c:invertIfNegative val="0"/>
            <c:bubble3D val="0"/>
            <c:extLst>
              <c:ext xmlns:c16="http://schemas.microsoft.com/office/drawing/2014/chart" uri="{C3380CC4-5D6E-409C-BE32-E72D297353CC}">
                <c16:uniqueId val="{0000000C-A847-4F30-A77D-4EBD3D583049}"/>
              </c:ext>
            </c:extLst>
          </c:dPt>
          <c:dPt>
            <c:idx val="4"/>
            <c:invertIfNegative val="0"/>
            <c:bubble3D val="0"/>
            <c:extLst>
              <c:ext xmlns:c16="http://schemas.microsoft.com/office/drawing/2014/chart" uri="{C3380CC4-5D6E-409C-BE32-E72D297353CC}">
                <c16:uniqueId val="{0000000D-A847-4F30-A77D-4EBD3D583049}"/>
              </c:ext>
            </c:extLst>
          </c:dPt>
          <c:dLbls>
            <c:spPr>
              <a:noFill/>
              <a:ln w="9525">
                <a:noFill/>
              </a:ln>
            </c:spPr>
            <c:txPr>
              <a:bodyPr rot="0" vert="horz" wrap="none">
                <a:spAutoFit/>
              </a:bodyPr>
              <a:lstStyle/>
              <a:p>
                <a:pPr algn="ctr">
                  <a:defRPr lang="en-US" sz="1000" b="1" u="none" baseline="0">
                    <a:solidFill>
                      <a:schemeClr val="bg1"/>
                    </a:solidFill>
                  </a:defRPr>
                </a:pPr>
                <a:endParaRPr lang="en-US"/>
              </a:p>
            </c:txPr>
            <c:dLblPos val="inBase"/>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Operations'!$G$278:$H$278</c:f>
              <c:strCache>
                <c:ptCount val="2"/>
                <c:pt idx="0">
                  <c:v>FY-17</c:v>
                </c:pt>
                <c:pt idx="1">
                  <c:v>FY-18</c:v>
                </c:pt>
              </c:strCache>
            </c:strRef>
          </c:cat>
          <c:val>
            <c:numRef>
              <c:f>'Group Operations'!$G$280:$H$280</c:f>
              <c:numCache>
                <c:formatCode>#,##0\ ;\(#,##0\)</c:formatCode>
                <c:ptCount val="2"/>
                <c:pt idx="0">
                  <c:v>404</c:v>
                </c:pt>
                <c:pt idx="1">
                  <c:v>430.63368530999998</c:v>
                </c:pt>
              </c:numCache>
            </c:numRef>
          </c:val>
          <c:extLst>
            <c:ext xmlns:c16="http://schemas.microsoft.com/office/drawing/2014/chart" uri="{C3380CC4-5D6E-409C-BE32-E72D297353CC}">
              <c16:uniqueId val="{0000000E-A847-4F30-A77D-4EBD3D583049}"/>
            </c:ext>
          </c:extLst>
        </c:ser>
        <c:dLbls>
          <c:showLegendKey val="0"/>
          <c:showVal val="0"/>
          <c:showCatName val="0"/>
          <c:showSerName val="0"/>
          <c:showPercent val="0"/>
          <c:showBubbleSize val="0"/>
        </c:dLbls>
        <c:gapWidth val="15"/>
        <c:overlap val="85"/>
        <c:axId val="348425280"/>
        <c:axId val="348413912"/>
      </c:barChart>
      <c:lineChart>
        <c:grouping val="standard"/>
        <c:varyColors val="0"/>
        <c:ser>
          <c:idx val="2"/>
          <c:order val="2"/>
          <c:tx>
            <c:strRef>
              <c:f>'Group Operations'!$F$281</c:f>
              <c:strCache>
                <c:ptCount val="1"/>
                <c:pt idx="0">
                  <c:v>EBITDA Margin</c:v>
                </c:pt>
              </c:strCache>
            </c:strRef>
          </c:tx>
          <c:spPr>
            <a:ln w="28575" cmpd="sng">
              <a:solidFill>
                <a:schemeClr val="tx1"/>
              </a:solidFill>
            </a:ln>
          </c:spPr>
          <c:marker>
            <c:symbol val="none"/>
          </c:marker>
          <c:dLbls>
            <c:spPr>
              <a:noFill/>
              <a:ln w="9525">
                <a:noFill/>
              </a:ln>
            </c:spPr>
            <c:txPr>
              <a:bodyPr rot="0" vert="horz" wrap="none">
                <a:spAutoFit/>
              </a:bodyPr>
              <a:lstStyle/>
              <a:p>
                <a:pPr algn="ctr">
                  <a:defRPr lang="en-US" sz="1000" b="1" u="none" baseline="0"/>
                </a:pPr>
                <a:endParaRPr lang="en-US"/>
              </a:p>
            </c:txPr>
            <c:dLblPos val="t"/>
            <c:showLegendKey val="0"/>
            <c:showVal val="1"/>
            <c:showCatName val="0"/>
            <c:showSerName val="0"/>
            <c:showPercent val="0"/>
            <c:showBubbleSize val="0"/>
            <c:showLeaderLines val="0"/>
            <c:extLs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pPr xmlns:c15="http://schemas.microsoft.com/office/drawing/2012/chart">
                  <a:prstGeom prst="rect">
                    <a:avLst/>
                  </a:prstGeom>
                </c15:spPr>
                <c15:showLeaderLines val="1"/>
              </c:ext>
            </c:extLst>
          </c:dLbls>
          <c:cat>
            <c:strRef>
              <c:f>'Group Operations'!$G$278:$H$278</c:f>
              <c:strCache>
                <c:ptCount val="2"/>
                <c:pt idx="0">
                  <c:v>FY-17</c:v>
                </c:pt>
                <c:pt idx="1">
                  <c:v>FY-18</c:v>
                </c:pt>
              </c:strCache>
            </c:strRef>
          </c:cat>
          <c:val>
            <c:numRef>
              <c:f>'Group Operations'!$G$281:$H$281</c:f>
              <c:numCache>
                <c:formatCode>0%</c:formatCode>
                <c:ptCount val="2"/>
                <c:pt idx="0">
                  <c:v>0.39685658153241599</c:v>
                </c:pt>
                <c:pt idx="1">
                  <c:v>0.38765487391812897</c:v>
                </c:pt>
              </c:numCache>
            </c:numRef>
          </c:val>
          <c:smooth val="0"/>
          <c:extLst>
            <c:ext xmlns:c16="http://schemas.microsoft.com/office/drawing/2014/chart" uri="{C3380CC4-5D6E-409C-BE32-E72D297353CC}">
              <c16:uniqueId val="{0000000F-A847-4F30-A77D-4EBD3D583049}"/>
            </c:ext>
          </c:extLst>
        </c:ser>
        <c:dLbls>
          <c:showLegendKey val="0"/>
          <c:showVal val="0"/>
          <c:showCatName val="0"/>
          <c:showSerName val="0"/>
          <c:showPercent val="0"/>
          <c:showBubbleSize val="0"/>
        </c:dLbls>
        <c:marker val="1"/>
        <c:smooth val="0"/>
        <c:axId val="348420576"/>
        <c:axId val="348414304"/>
      </c:lineChart>
      <c:catAx>
        <c:axId val="34842528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0" i="0" u="none" cap="all" baseline="0">
                <a:solidFill>
                  <a:srgbClr val="000000"/>
                </a:solidFill>
              </a:defRPr>
            </a:pPr>
            <a:endParaRPr lang="en-US"/>
          </a:p>
        </c:txPr>
        <c:crossAx val="348413912"/>
        <c:crosses val="autoZero"/>
        <c:auto val="1"/>
        <c:lblAlgn val="ctr"/>
        <c:lblOffset val="100"/>
        <c:noMultiLvlLbl val="0"/>
      </c:catAx>
      <c:valAx>
        <c:axId val="348413912"/>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8425280"/>
        <c:crosses val="autoZero"/>
        <c:crossBetween val="between"/>
      </c:valAx>
      <c:catAx>
        <c:axId val="348420576"/>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48414304"/>
        <c:crosses val="autoZero"/>
        <c:auto val="1"/>
        <c:lblAlgn val="ctr"/>
        <c:lblOffset val="100"/>
        <c:noMultiLvlLbl val="0"/>
      </c:catAx>
      <c:valAx>
        <c:axId val="348414304"/>
        <c:scaling>
          <c:orientation val="minMax"/>
          <c:max val="0.4"/>
          <c:min val="-0.6"/>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crossAx val="348420576"/>
        <c:crosses val="max"/>
        <c:crossBetween val="between"/>
      </c:valAx>
      <c:spPr>
        <a:noFill/>
        <a:ln w="9525">
          <a:noFill/>
        </a:ln>
      </c:spPr>
    </c:plotArea>
    <c:plotVisOnly val="1"/>
    <c:dispBlanksAs val="gap"/>
    <c:showDLblsOverMax val="1"/>
  </c:chart>
  <c:spPr>
    <a:noFill/>
    <a:ln w="9525">
      <a:noFill/>
      <a:round/>
    </a:ln>
  </c:spPr>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Operations'!$F$306</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FE5D-4FC5-A444-64702AB1BA74}"/>
              </c:ext>
            </c:extLst>
          </c:dPt>
          <c:dPt>
            <c:idx val="1"/>
            <c:invertIfNegative val="0"/>
            <c:bubble3D val="0"/>
            <c:extLst>
              <c:ext xmlns:c16="http://schemas.microsoft.com/office/drawing/2014/chart" uri="{C3380CC4-5D6E-409C-BE32-E72D297353CC}">
                <c16:uniqueId val="{00000001-FE5D-4FC5-A444-64702AB1BA74}"/>
              </c:ext>
            </c:extLst>
          </c:dPt>
          <c:dPt>
            <c:idx val="2"/>
            <c:invertIfNegative val="0"/>
            <c:bubble3D val="0"/>
            <c:extLst>
              <c:ext xmlns:c16="http://schemas.microsoft.com/office/drawing/2014/chart" uri="{C3380CC4-5D6E-409C-BE32-E72D297353CC}">
                <c16:uniqueId val="{00000002-FE5D-4FC5-A444-64702AB1BA74}"/>
              </c:ext>
            </c:extLst>
          </c:dPt>
          <c:dPt>
            <c:idx val="3"/>
            <c:invertIfNegative val="0"/>
            <c:bubble3D val="0"/>
            <c:extLst>
              <c:ext xmlns:c16="http://schemas.microsoft.com/office/drawing/2014/chart" uri="{C3380CC4-5D6E-409C-BE32-E72D297353CC}">
                <c16:uniqueId val="{00000003-FE5D-4FC5-A444-64702AB1BA74}"/>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FE5D-4FC5-A444-64702AB1BA74}"/>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Operations'!$G$305:$K$305</c:f>
              <c:strCache>
                <c:ptCount val="5"/>
                <c:pt idx="0">
                  <c:v>Q4-17</c:v>
                </c:pt>
                <c:pt idx="1">
                  <c:v>Q1-18</c:v>
                </c:pt>
                <c:pt idx="2">
                  <c:v>Q2-18</c:v>
                </c:pt>
                <c:pt idx="3">
                  <c:v>Q3-18</c:v>
                </c:pt>
                <c:pt idx="4">
                  <c:v>Q4-18</c:v>
                </c:pt>
              </c:strCache>
            </c:strRef>
          </c:cat>
          <c:val>
            <c:numRef>
              <c:f>'Group Operations'!$G$306:$K$306</c:f>
              <c:numCache>
                <c:formatCode>#,##0\ ;\(#,##0\)</c:formatCode>
                <c:ptCount val="5"/>
                <c:pt idx="0">
                  <c:v>363.33696498500001</c:v>
                </c:pt>
                <c:pt idx="1">
                  <c:v>355.48430465199999</c:v>
                </c:pt>
                <c:pt idx="2">
                  <c:v>349.856725633</c:v>
                </c:pt>
                <c:pt idx="3">
                  <c:v>295.6771688</c:v>
                </c:pt>
                <c:pt idx="4">
                  <c:v>261.300744614</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6-FE5D-4FC5-A444-64702AB1BA74}"/>
            </c:ext>
          </c:extLst>
        </c:ser>
        <c:ser>
          <c:idx val="1"/>
          <c:order val="1"/>
          <c:tx>
            <c:strRef>
              <c:f>'Group Operations'!$F$307</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FE5D-4FC5-A444-64702AB1BA74}"/>
              </c:ext>
            </c:extLst>
          </c:dPt>
          <c:dPt>
            <c:idx val="1"/>
            <c:invertIfNegative val="0"/>
            <c:bubble3D val="0"/>
            <c:extLst>
              <c:ext xmlns:c16="http://schemas.microsoft.com/office/drawing/2014/chart" uri="{C3380CC4-5D6E-409C-BE32-E72D297353CC}">
                <c16:uniqueId val="{00000008-FE5D-4FC5-A444-64702AB1BA74}"/>
              </c:ext>
            </c:extLst>
          </c:dPt>
          <c:dPt>
            <c:idx val="2"/>
            <c:invertIfNegative val="0"/>
            <c:bubble3D val="0"/>
            <c:extLst>
              <c:ext xmlns:c16="http://schemas.microsoft.com/office/drawing/2014/chart" uri="{C3380CC4-5D6E-409C-BE32-E72D297353CC}">
                <c16:uniqueId val="{00000009-FE5D-4FC5-A444-64702AB1BA74}"/>
              </c:ext>
            </c:extLst>
          </c:dPt>
          <c:dPt>
            <c:idx val="3"/>
            <c:invertIfNegative val="0"/>
            <c:bubble3D val="0"/>
            <c:extLst>
              <c:ext xmlns:c16="http://schemas.microsoft.com/office/drawing/2014/chart" uri="{C3380CC4-5D6E-409C-BE32-E72D297353CC}">
                <c16:uniqueId val="{0000000A-FE5D-4FC5-A444-64702AB1BA74}"/>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FE5D-4FC5-A444-64702AB1BA74}"/>
              </c:ext>
            </c:extLst>
          </c:dPt>
          <c:dLbls>
            <c:dLbl>
              <c:idx val="0"/>
              <c:layout>
                <c:manualLayout>
                  <c:x val="0"/>
                  <c:y val="0.1063160454837049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E5D-4FC5-A444-64702AB1BA74}"/>
                </c:ext>
              </c:extLst>
            </c:dLbl>
            <c:dLbl>
              <c:idx val="1"/>
              <c:layout>
                <c:manualLayout>
                  <c:x val="8.6210612526401997E-3"/>
                  <c:y val="0.1175072081662002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E5D-4FC5-A444-64702AB1BA74}"/>
                </c:ext>
              </c:extLst>
            </c:dLbl>
            <c:dLbl>
              <c:idx val="2"/>
              <c:layout>
                <c:manualLayout>
                  <c:x val="0"/>
                  <c:y val="0.1063160454837049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E5D-4FC5-A444-64702AB1BA74}"/>
                </c:ext>
              </c:extLst>
            </c:dLbl>
            <c:dLbl>
              <c:idx val="3"/>
              <c:layout>
                <c:manualLayout>
                  <c:x val="0"/>
                  <c:y val="0.1007204641424572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E5D-4FC5-A444-64702AB1BA74}"/>
                </c:ext>
              </c:extLst>
            </c:dLbl>
            <c:dLbl>
              <c:idx val="4"/>
              <c:layout>
                <c:manualLayout>
                  <c:x val="4.3105306263200999E-3"/>
                  <c:y val="7.833813877746681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E5D-4FC5-A444-64702AB1BA74}"/>
                </c:ext>
              </c:extLst>
            </c:dLbl>
            <c:spPr>
              <a:noFill/>
              <a:ln w="9525">
                <a:noFill/>
              </a:ln>
            </c:spPr>
            <c:txPr>
              <a:bodyPr rot="0" vert="horz">
                <a:spAutoFit/>
              </a:bodyPr>
              <a:lstStyle/>
              <a:p>
                <a:pPr algn="ctr">
                  <a:defRPr lang="en-US" sz="1000" b="1" u="none" baseline="0">
                    <a:solidFill>
                      <a:schemeClr val="bg1"/>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Operations'!$G$305:$K$305</c:f>
              <c:strCache>
                <c:ptCount val="5"/>
                <c:pt idx="0">
                  <c:v>Q4-17</c:v>
                </c:pt>
                <c:pt idx="1">
                  <c:v>Q1-18</c:v>
                </c:pt>
                <c:pt idx="2">
                  <c:v>Q2-18</c:v>
                </c:pt>
                <c:pt idx="3">
                  <c:v>Q3-18</c:v>
                </c:pt>
                <c:pt idx="4">
                  <c:v>Q4-18</c:v>
                </c:pt>
              </c:strCache>
            </c:strRef>
          </c:cat>
          <c:val>
            <c:numRef>
              <c:f>'Group Operations'!$G$307:$K$307</c:f>
              <c:numCache>
                <c:formatCode>#,##0\ ;\(#,##0\)</c:formatCode>
                <c:ptCount val="5"/>
                <c:pt idx="0">
                  <c:v>59.471970661</c:v>
                </c:pt>
                <c:pt idx="1">
                  <c:v>65.388025280000093</c:v>
                </c:pt>
                <c:pt idx="2">
                  <c:v>64.130840387999598</c:v>
                </c:pt>
                <c:pt idx="3">
                  <c:v>43.559548971000702</c:v>
                </c:pt>
                <c:pt idx="4">
                  <c:v>23.784403197999598</c:v>
                </c:pt>
              </c:numCache>
            </c:numRef>
          </c:val>
          <c:extLst>
            <c:ext xmlns:c16="http://schemas.microsoft.com/office/drawing/2014/chart" uri="{C3380CC4-5D6E-409C-BE32-E72D297353CC}">
              <c16:uniqueId val="{0000000D-FE5D-4FC5-A444-64702AB1BA74}"/>
            </c:ext>
          </c:extLst>
        </c:ser>
        <c:ser>
          <c:idx val="2"/>
          <c:order val="2"/>
          <c:tx>
            <c:strRef>
              <c:f>'Group Operations'!$F$308</c:f>
              <c:strCache>
                <c:ptCount val="1"/>
                <c:pt idx="0">
                  <c:v>EBITDA Margin</c:v>
                </c:pt>
              </c:strCache>
            </c:strRef>
          </c:tx>
          <c:invertIfNegative val="0"/>
          <c:cat>
            <c:strRef>
              <c:f>'Group Operations'!$G$305:$K$305</c:f>
              <c:strCache>
                <c:ptCount val="5"/>
                <c:pt idx="0">
                  <c:v>Q4-17</c:v>
                </c:pt>
                <c:pt idx="1">
                  <c:v>Q1-18</c:v>
                </c:pt>
                <c:pt idx="2">
                  <c:v>Q2-18</c:v>
                </c:pt>
                <c:pt idx="3">
                  <c:v>Q3-18</c:v>
                </c:pt>
                <c:pt idx="4">
                  <c:v>Q4-18</c:v>
                </c:pt>
              </c:strCache>
            </c:strRef>
          </c:cat>
          <c:val>
            <c:numRef>
              <c:f>'Group Operations'!$G$308:$K$308</c:f>
              <c:numCache>
                <c:formatCode>0%</c:formatCode>
                <c:ptCount val="5"/>
                <c:pt idx="0">
                  <c:v>0.163682686850911</c:v>
                </c:pt>
                <c:pt idx="1">
                  <c:v>0.18394068155557899</c:v>
                </c:pt>
                <c:pt idx="2">
                  <c:v>0.183306009830073</c:v>
                </c:pt>
                <c:pt idx="3">
                  <c:v>0.14732131380919999</c:v>
                </c:pt>
                <c:pt idx="4">
                  <c:v>9.1023097669065106E-2</c:v>
                </c:pt>
              </c:numCache>
            </c:numRef>
          </c:val>
          <c:extLst>
            <c:ext xmlns:c16="http://schemas.microsoft.com/office/drawing/2014/chart" uri="{C3380CC4-5D6E-409C-BE32-E72D297353CC}">
              <c16:uniqueId val="{0000000E-FE5D-4FC5-A444-64702AB1BA74}"/>
            </c:ext>
          </c:extLst>
        </c:ser>
        <c:dLbls>
          <c:showLegendKey val="0"/>
          <c:showVal val="0"/>
          <c:showCatName val="0"/>
          <c:showSerName val="0"/>
          <c:showPercent val="0"/>
          <c:showBubbleSize val="0"/>
        </c:dLbls>
        <c:gapWidth val="15"/>
        <c:overlap val="84"/>
        <c:axId val="348659592"/>
        <c:axId val="348657240"/>
      </c:barChart>
      <c:catAx>
        <c:axId val="348659592"/>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1" i="0" u="none" cap="all" baseline="0">
                <a:solidFill>
                  <a:srgbClr val="000000"/>
                </a:solidFill>
              </a:defRPr>
            </a:pPr>
            <a:endParaRPr lang="en-US"/>
          </a:p>
        </c:txPr>
        <c:crossAx val="348657240"/>
        <c:crosses val="autoZero"/>
        <c:auto val="1"/>
        <c:lblAlgn val="ctr"/>
        <c:lblOffset val="100"/>
        <c:noMultiLvlLbl val="0"/>
      </c:catAx>
      <c:valAx>
        <c:axId val="348657240"/>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8659592"/>
        <c:crosses val="autoZero"/>
        <c:crossBetween val="between"/>
      </c:valAx>
      <c:spPr>
        <a:noFill/>
        <a:ln w="9525">
          <a:noFill/>
        </a:ln>
      </c:spPr>
    </c:plotArea>
    <c:plotVisOnly val="1"/>
    <c:dispBlanksAs val="gap"/>
    <c:showDLblsOverMax val="1"/>
  </c:chart>
  <c:spPr>
    <a:noFill/>
    <a:ln w="9525">
      <a:noFill/>
      <a:round/>
    </a:ln>
  </c:spPr>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Operations'!$F$319</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59D2-48A4-A630-CFEFE102EBC6}"/>
              </c:ext>
            </c:extLst>
          </c:dPt>
          <c:dPt>
            <c:idx val="1"/>
            <c:invertIfNegative val="0"/>
            <c:bubble3D val="0"/>
            <c:extLst>
              <c:ext xmlns:c16="http://schemas.microsoft.com/office/drawing/2014/chart" uri="{C3380CC4-5D6E-409C-BE32-E72D297353CC}">
                <c16:uniqueId val="{00000001-59D2-48A4-A630-CFEFE102EBC6}"/>
              </c:ext>
            </c:extLst>
          </c:dPt>
          <c:dPt>
            <c:idx val="2"/>
            <c:invertIfNegative val="0"/>
            <c:bubble3D val="0"/>
            <c:extLst>
              <c:ext xmlns:c16="http://schemas.microsoft.com/office/drawing/2014/chart" uri="{C3380CC4-5D6E-409C-BE32-E72D297353CC}">
                <c16:uniqueId val="{00000002-59D2-48A4-A630-CFEFE102EBC6}"/>
              </c:ext>
            </c:extLst>
          </c:dPt>
          <c:dPt>
            <c:idx val="3"/>
            <c:invertIfNegative val="0"/>
            <c:bubble3D val="0"/>
            <c:extLst>
              <c:ext xmlns:c16="http://schemas.microsoft.com/office/drawing/2014/chart" uri="{C3380CC4-5D6E-409C-BE32-E72D297353CC}">
                <c16:uniqueId val="{00000003-59D2-48A4-A630-CFEFE102EBC6}"/>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5-59D2-48A4-A630-CFEFE102EBC6}"/>
              </c:ext>
            </c:extLst>
          </c:dPt>
          <c:dLbls>
            <c:spPr>
              <a:noFill/>
              <a:ln w="9525">
                <a:noFill/>
              </a:ln>
            </c:spPr>
            <c:txPr>
              <a:bodyPr rot="0" vert="horz"/>
              <a:lstStyle/>
              <a:p>
                <a:pPr algn="ctr">
                  <a:defRPr lang="en-US" sz="1000" b="1" i="0" u="none" baseline="0">
                    <a:solidFill>
                      <a:srgbClr val="000000"/>
                    </a:solidFill>
                  </a:defRPr>
                </a:pPr>
                <a:endParaRPr lang="en-US"/>
              </a:p>
            </c:txPr>
            <c:dLblPos val="in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Operations'!$G$318:$K$318</c:f>
              <c:strCache>
                <c:ptCount val="5"/>
                <c:pt idx="0">
                  <c:v>Q4-17</c:v>
                </c:pt>
                <c:pt idx="1">
                  <c:v>Q1-18</c:v>
                </c:pt>
                <c:pt idx="2">
                  <c:v>Q2-18</c:v>
                </c:pt>
                <c:pt idx="3">
                  <c:v>Q3-18</c:v>
                </c:pt>
                <c:pt idx="4">
                  <c:v>Q4-18</c:v>
                </c:pt>
              </c:strCache>
            </c:strRef>
          </c:cat>
          <c:val>
            <c:numRef>
              <c:f>'Group Operations'!$G$319:$K$319</c:f>
              <c:numCache>
                <c:formatCode>#,##0\ ;\(#,##0\)</c:formatCode>
                <c:ptCount val="5"/>
                <c:pt idx="0">
                  <c:v>134.72</c:v>
                </c:pt>
                <c:pt idx="1">
                  <c:v>129.93603701699999</c:v>
                </c:pt>
                <c:pt idx="2">
                  <c:v>128.76516083999999</c:v>
                </c:pt>
                <c:pt idx="3">
                  <c:v>120.517941647</c:v>
                </c:pt>
                <c:pt idx="4">
                  <c:v>112.68788031699999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6-59D2-48A4-A630-CFEFE102EBC6}"/>
            </c:ext>
          </c:extLst>
        </c:ser>
        <c:ser>
          <c:idx val="1"/>
          <c:order val="1"/>
          <c:tx>
            <c:strRef>
              <c:f>'Group Operations'!$F$320</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7-59D2-48A4-A630-CFEFE102EBC6}"/>
              </c:ext>
            </c:extLst>
          </c:dPt>
          <c:dPt>
            <c:idx val="1"/>
            <c:invertIfNegative val="0"/>
            <c:bubble3D val="0"/>
            <c:extLst>
              <c:ext xmlns:c16="http://schemas.microsoft.com/office/drawing/2014/chart" uri="{C3380CC4-5D6E-409C-BE32-E72D297353CC}">
                <c16:uniqueId val="{00000008-59D2-48A4-A630-CFEFE102EBC6}"/>
              </c:ext>
            </c:extLst>
          </c:dPt>
          <c:dPt>
            <c:idx val="2"/>
            <c:invertIfNegative val="0"/>
            <c:bubble3D val="0"/>
            <c:extLst>
              <c:ext xmlns:c16="http://schemas.microsoft.com/office/drawing/2014/chart" uri="{C3380CC4-5D6E-409C-BE32-E72D297353CC}">
                <c16:uniqueId val="{00000009-59D2-48A4-A630-CFEFE102EBC6}"/>
              </c:ext>
            </c:extLst>
          </c:dPt>
          <c:dPt>
            <c:idx val="3"/>
            <c:invertIfNegative val="0"/>
            <c:bubble3D val="0"/>
            <c:extLst>
              <c:ext xmlns:c16="http://schemas.microsoft.com/office/drawing/2014/chart" uri="{C3380CC4-5D6E-409C-BE32-E72D297353CC}">
                <c16:uniqueId val="{0000000A-59D2-48A4-A630-CFEFE102EBC6}"/>
              </c:ext>
            </c:extLst>
          </c:dPt>
          <c:dPt>
            <c:idx val="4"/>
            <c:invertIfNegative val="0"/>
            <c:bubble3D val="0"/>
            <c:spPr>
              <a:solidFill>
                <a:schemeClr val="tx1">
                  <a:lumMod val="85000"/>
                  <a:lumOff val="15000"/>
                </a:schemeClr>
              </a:solidFill>
            </c:spPr>
            <c:extLst>
              <c:ext xmlns:c16="http://schemas.microsoft.com/office/drawing/2014/chart" uri="{C3380CC4-5D6E-409C-BE32-E72D297353CC}">
                <c16:uniqueId val="{0000000C-59D2-48A4-A630-CFEFE102EBC6}"/>
              </c:ext>
            </c:extLst>
          </c:dPt>
          <c:dLbls>
            <c:dLbl>
              <c:idx val="0"/>
              <c:layout>
                <c:manualLayout>
                  <c:x val="-8.6210612526401997E-3"/>
                  <c:y val="9.512484088949436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9D2-48A4-A630-CFEFE102EBC6}"/>
                </c:ext>
              </c:extLst>
            </c:dLbl>
            <c:dLbl>
              <c:idx val="1"/>
              <c:layout>
                <c:manualLayout>
                  <c:x val="0"/>
                  <c:y val="0.1063159986411994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9D2-48A4-A630-CFEFE102EBC6}"/>
                </c:ext>
              </c:extLst>
            </c:dLbl>
            <c:dLbl>
              <c:idx val="2"/>
              <c:layout>
                <c:manualLayout>
                  <c:x val="0"/>
                  <c:y val="0.1119115775170520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9D2-48A4-A630-CFEFE102EBC6}"/>
                </c:ext>
              </c:extLst>
            </c:dLbl>
            <c:dLbl>
              <c:idx val="3"/>
              <c:layout>
                <c:manualLayout>
                  <c:x val="-8.6210612526401997E-3"/>
                  <c:y val="9.512484088949425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9D2-48A4-A630-CFEFE102EBC6}"/>
                </c:ext>
              </c:extLst>
            </c:dLbl>
            <c:dLbl>
              <c:idx val="4"/>
              <c:layout>
                <c:manualLayout>
                  <c:x val="-1.29315918789603E-2"/>
                  <c:y val="6.714694651023121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9D2-48A4-A630-CFEFE102EBC6}"/>
                </c:ext>
              </c:extLst>
            </c:dLbl>
            <c:spPr>
              <a:noFill/>
              <a:ln w="9525">
                <a:noFill/>
              </a:ln>
            </c:spPr>
            <c:txPr>
              <a:bodyPr rot="0" vert="horz">
                <a:spAutoFit/>
              </a:bodyPr>
              <a:lstStyle/>
              <a:p>
                <a:pPr algn="ctr">
                  <a:defRPr lang="en-US" sz="1000" b="1" u="none" baseline="0">
                    <a:solidFill>
                      <a:schemeClr val="bg1"/>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Operations'!$G$318:$K$318</c:f>
              <c:strCache>
                <c:ptCount val="5"/>
                <c:pt idx="0">
                  <c:v>Q4-17</c:v>
                </c:pt>
                <c:pt idx="1">
                  <c:v>Q1-18</c:v>
                </c:pt>
                <c:pt idx="2">
                  <c:v>Q2-18</c:v>
                </c:pt>
                <c:pt idx="3">
                  <c:v>Q3-18</c:v>
                </c:pt>
                <c:pt idx="4">
                  <c:v>Q4-18</c:v>
                </c:pt>
              </c:strCache>
            </c:strRef>
          </c:cat>
          <c:val>
            <c:numRef>
              <c:f>'Group Operations'!$G$320:$K$320</c:f>
              <c:numCache>
                <c:formatCode>#,##0\ ;\(#,##0\)</c:formatCode>
                <c:ptCount val="5"/>
                <c:pt idx="0">
                  <c:v>22.16</c:v>
                </c:pt>
                <c:pt idx="1">
                  <c:v>23.910844297000001</c:v>
                </c:pt>
                <c:pt idx="2">
                  <c:v>23.609187771999999</c:v>
                </c:pt>
                <c:pt idx="3">
                  <c:v>17.828826113000002</c:v>
                </c:pt>
                <c:pt idx="4">
                  <c:v>10.280755523</c:v>
                </c:pt>
              </c:numCache>
            </c:numRef>
          </c:val>
          <c:extLst>
            <c:ext xmlns:c16="http://schemas.microsoft.com/office/drawing/2014/chart" uri="{C3380CC4-5D6E-409C-BE32-E72D297353CC}">
              <c16:uniqueId val="{0000000D-59D2-48A4-A630-CFEFE102EBC6}"/>
            </c:ext>
          </c:extLst>
        </c:ser>
        <c:dLbls>
          <c:showLegendKey val="0"/>
          <c:showVal val="0"/>
          <c:showCatName val="0"/>
          <c:showSerName val="0"/>
          <c:showPercent val="0"/>
          <c:showBubbleSize val="0"/>
        </c:dLbls>
        <c:gapWidth val="15"/>
        <c:overlap val="84"/>
        <c:axId val="348665080"/>
        <c:axId val="348655672"/>
      </c:barChart>
      <c:lineChart>
        <c:grouping val="standard"/>
        <c:varyColors val="0"/>
        <c:ser>
          <c:idx val="2"/>
          <c:order val="2"/>
          <c:tx>
            <c:strRef>
              <c:f>'Group Operations'!$F$321</c:f>
              <c:strCache>
                <c:ptCount val="1"/>
                <c:pt idx="0">
                  <c:v>EBITDA Margin</c:v>
                </c:pt>
              </c:strCache>
            </c:strRef>
          </c:tx>
          <c:spPr>
            <a:ln w="28575" cmpd="sng">
              <a:solidFill>
                <a:schemeClr val="tx1"/>
              </a:solidFill>
            </a:ln>
          </c:spPr>
          <c:marker>
            <c:symbol val="none"/>
          </c:marker>
          <c:dLbls>
            <c:spPr>
              <a:noFill/>
              <a:ln w="9525">
                <a:noFill/>
              </a:ln>
            </c:spPr>
            <c:txPr>
              <a:bodyPr rot="0" vert="horz">
                <a:spAutoFit/>
              </a:bodyPr>
              <a:lstStyle/>
              <a:p>
                <a:pPr algn="ctr">
                  <a:defRPr lang="en-US" sz="900" b="1" u="none" baseline="0"/>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ext>
            </c:extLst>
          </c:dLbls>
          <c:cat>
            <c:strRef>
              <c:f>'Group Operations'!$G$318:$K$318</c:f>
              <c:strCache>
                <c:ptCount val="5"/>
                <c:pt idx="0">
                  <c:v>Q4-17</c:v>
                </c:pt>
                <c:pt idx="1">
                  <c:v>Q1-18</c:v>
                </c:pt>
                <c:pt idx="2">
                  <c:v>Q2-18</c:v>
                </c:pt>
                <c:pt idx="3">
                  <c:v>Q3-18</c:v>
                </c:pt>
                <c:pt idx="4">
                  <c:v>Q4-18</c:v>
                </c:pt>
              </c:strCache>
            </c:strRef>
          </c:cat>
          <c:val>
            <c:numRef>
              <c:f>'Group Operations'!$G$321:$K$321</c:f>
              <c:numCache>
                <c:formatCode>0%</c:formatCode>
                <c:ptCount val="5"/>
                <c:pt idx="0">
                  <c:v>0.16448931116389501</c:v>
                </c:pt>
                <c:pt idx="1">
                  <c:v>0.18402011363384599</c:v>
                </c:pt>
                <c:pt idx="2">
                  <c:v>0.183350741908645</c:v>
                </c:pt>
                <c:pt idx="3">
                  <c:v>0.14793503663729199</c:v>
                </c:pt>
                <c:pt idx="4">
                  <c:v>9.1232131566228905E-2</c:v>
                </c:pt>
              </c:numCache>
            </c:numRef>
          </c:val>
          <c:smooth val="0"/>
          <c:extLst>
            <c:ext xmlns:c16="http://schemas.microsoft.com/office/drawing/2014/chart" uri="{C3380CC4-5D6E-409C-BE32-E72D297353CC}">
              <c16:uniqueId val="{0000000E-59D2-48A4-A630-CFEFE102EBC6}"/>
            </c:ext>
          </c:extLst>
        </c:ser>
        <c:dLbls>
          <c:showLegendKey val="0"/>
          <c:showVal val="0"/>
          <c:showCatName val="0"/>
          <c:showSerName val="0"/>
          <c:showPercent val="0"/>
          <c:showBubbleSize val="0"/>
        </c:dLbls>
        <c:marker val="1"/>
        <c:smooth val="0"/>
        <c:axId val="348656064"/>
        <c:axId val="348666256"/>
      </c:lineChart>
      <c:catAx>
        <c:axId val="34866508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900" b="1" i="0" u="none" cap="all" baseline="0">
                <a:solidFill>
                  <a:srgbClr val="000000"/>
                </a:solidFill>
              </a:defRPr>
            </a:pPr>
            <a:endParaRPr lang="en-US"/>
          </a:p>
        </c:txPr>
        <c:crossAx val="348655672"/>
        <c:crosses val="autoZero"/>
        <c:auto val="1"/>
        <c:lblAlgn val="ctr"/>
        <c:lblOffset val="100"/>
        <c:noMultiLvlLbl val="0"/>
      </c:catAx>
      <c:valAx>
        <c:axId val="348655672"/>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8665080"/>
        <c:crosses val="autoZero"/>
        <c:crossBetween val="between"/>
      </c:valAx>
      <c:catAx>
        <c:axId val="348656064"/>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48666256"/>
        <c:crosses val="autoZero"/>
        <c:auto val="1"/>
        <c:lblAlgn val="ctr"/>
        <c:lblOffset val="100"/>
        <c:noMultiLvlLbl val="0"/>
      </c:catAx>
      <c:valAx>
        <c:axId val="348666256"/>
        <c:scaling>
          <c:orientation val="minMax"/>
          <c:min val="-9"/>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txPr>
          <a:bodyPr/>
          <a:lstStyle/>
          <a:p>
            <a:pPr>
              <a:defRPr lang="en-US" sz="1000" u="none" baseline="0">
                <a:solidFill>
                  <a:schemeClr val="bg1"/>
                </a:solidFill>
              </a:defRPr>
            </a:pPr>
            <a:endParaRPr lang="en-US"/>
          </a:p>
        </c:txPr>
        <c:crossAx val="348656064"/>
        <c:crosses val="max"/>
        <c:crossBetween val="between"/>
      </c:valAx>
      <c:spPr>
        <a:noFill/>
        <a:ln w="9525">
          <a:noFill/>
        </a:ln>
      </c:spPr>
    </c:plotArea>
    <c:legend>
      <c:legendPos val="t"/>
      <c:overlay val="0"/>
      <c:txPr>
        <a:bodyPr rot="0" vert="horz"/>
        <a:lstStyle/>
        <a:p>
          <a:pPr>
            <a:defRPr lang="en-US" sz="1000" b="1" u="none" baseline="0">
              <a:latin typeface="Calibri"/>
              <a:ea typeface="Calibri"/>
              <a:cs typeface="Calibri"/>
            </a:defRPr>
          </a:pPr>
          <a:endParaRPr lang="en-US"/>
        </a:p>
      </c:txPr>
    </c:legend>
    <c:plotVisOnly val="1"/>
    <c:dispBlanksAs val="gap"/>
    <c:showDLblsOverMax val="1"/>
  </c:chart>
  <c:spPr>
    <a:noFill/>
    <a:ln w="9525">
      <a:noFill/>
      <a:round/>
    </a:ln>
  </c:spPr>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Operations'!$F$327</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5848-4728-A5EB-30EE3F113B4D}"/>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5848-4728-A5EB-30EE3F113B4D}"/>
              </c:ext>
            </c:extLst>
          </c:dPt>
          <c:dPt>
            <c:idx val="2"/>
            <c:invertIfNegative val="0"/>
            <c:bubble3D val="0"/>
            <c:extLst>
              <c:ext xmlns:c16="http://schemas.microsoft.com/office/drawing/2014/chart" uri="{C3380CC4-5D6E-409C-BE32-E72D297353CC}">
                <c16:uniqueId val="{00000003-5848-4728-A5EB-30EE3F113B4D}"/>
              </c:ext>
            </c:extLst>
          </c:dPt>
          <c:dPt>
            <c:idx val="3"/>
            <c:invertIfNegative val="0"/>
            <c:bubble3D val="0"/>
            <c:extLst>
              <c:ext xmlns:c16="http://schemas.microsoft.com/office/drawing/2014/chart" uri="{C3380CC4-5D6E-409C-BE32-E72D297353CC}">
                <c16:uniqueId val="{00000004-5848-4728-A5EB-30EE3F113B4D}"/>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5848-4728-A5EB-30EE3F113B4D}"/>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Operations'!$G$326:$H$326</c:f>
              <c:strCache>
                <c:ptCount val="2"/>
                <c:pt idx="0">
                  <c:v>FY-17</c:v>
                </c:pt>
                <c:pt idx="1">
                  <c:v>FY-18</c:v>
                </c:pt>
              </c:strCache>
            </c:strRef>
          </c:cat>
          <c:val>
            <c:numRef>
              <c:f>'Group Operations'!$G$327:$H$327</c:f>
              <c:numCache>
                <c:formatCode>#,##0\ ;\(#,##0\)</c:formatCode>
                <c:ptCount val="2"/>
                <c:pt idx="0">
                  <c:v>1324</c:v>
                </c:pt>
                <c:pt idx="1">
                  <c:v>1262.3189436990001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7-5848-4728-A5EB-30EE3F113B4D}"/>
            </c:ext>
          </c:extLst>
        </c:ser>
        <c:ser>
          <c:idx val="1"/>
          <c:order val="1"/>
          <c:tx>
            <c:strRef>
              <c:f>'Group Operations'!$F$328</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5848-4728-A5EB-30EE3F113B4D}"/>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5848-4728-A5EB-30EE3F113B4D}"/>
              </c:ext>
            </c:extLst>
          </c:dPt>
          <c:dPt>
            <c:idx val="2"/>
            <c:invertIfNegative val="0"/>
            <c:bubble3D val="0"/>
            <c:extLst>
              <c:ext xmlns:c16="http://schemas.microsoft.com/office/drawing/2014/chart" uri="{C3380CC4-5D6E-409C-BE32-E72D297353CC}">
                <c16:uniqueId val="{0000000B-5848-4728-A5EB-30EE3F113B4D}"/>
              </c:ext>
            </c:extLst>
          </c:dPt>
          <c:dPt>
            <c:idx val="3"/>
            <c:invertIfNegative val="0"/>
            <c:bubble3D val="0"/>
            <c:extLst>
              <c:ext xmlns:c16="http://schemas.microsoft.com/office/drawing/2014/chart" uri="{C3380CC4-5D6E-409C-BE32-E72D297353CC}">
                <c16:uniqueId val="{0000000C-5848-4728-A5EB-30EE3F113B4D}"/>
              </c:ext>
            </c:extLst>
          </c:dPt>
          <c:dPt>
            <c:idx val="4"/>
            <c:invertIfNegative val="0"/>
            <c:bubble3D val="0"/>
            <c:extLst>
              <c:ext xmlns:c16="http://schemas.microsoft.com/office/drawing/2014/chart" uri="{C3380CC4-5D6E-409C-BE32-E72D297353CC}">
                <c16:uniqueId val="{0000000D-5848-4728-A5EB-30EE3F113B4D}"/>
              </c:ext>
            </c:extLst>
          </c:dPt>
          <c:dLbls>
            <c:dLbl>
              <c:idx val="0"/>
              <c:layout>
                <c:manualLayout>
                  <c:x val="-7.3059423773996716E-3"/>
                  <c:y val="0.1063160454837049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848-4728-A5EB-30EE3F113B4D}"/>
                </c:ext>
              </c:extLst>
            </c:dLbl>
            <c:dLbl>
              <c:idx val="1"/>
              <c:layout>
                <c:manualLayout>
                  <c:x val="7.3059423773995371E-3"/>
                  <c:y val="0.1007204641424573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848-4728-A5EB-30EE3F113B4D}"/>
                </c:ext>
              </c:extLst>
            </c:dLbl>
            <c:spPr>
              <a:noFill/>
              <a:ln w="9525">
                <a:noFill/>
              </a:ln>
            </c:spPr>
            <c:txPr>
              <a:bodyPr rot="0" vert="horz" wrap="none">
                <a:spAutoFit/>
              </a:bodyPr>
              <a:lstStyle/>
              <a:p>
                <a:pPr algn="ctr">
                  <a:defRPr lang="en-US" sz="1000" b="1" u="none" baseline="0">
                    <a:solidFill>
                      <a:schemeClr val="bg1"/>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Operations'!$G$326:$H$326</c:f>
              <c:strCache>
                <c:ptCount val="2"/>
                <c:pt idx="0">
                  <c:v>FY-17</c:v>
                </c:pt>
                <c:pt idx="1">
                  <c:v>FY-18</c:v>
                </c:pt>
              </c:strCache>
            </c:strRef>
          </c:cat>
          <c:val>
            <c:numRef>
              <c:f>'Group Operations'!$G$328:$H$328</c:f>
              <c:numCache>
                <c:formatCode>#,##0\ ;\(#,##0\)</c:formatCode>
                <c:ptCount val="2"/>
                <c:pt idx="0">
                  <c:v>152</c:v>
                </c:pt>
                <c:pt idx="1">
                  <c:v>196.86281783699999</c:v>
                </c:pt>
              </c:numCache>
            </c:numRef>
          </c:val>
          <c:extLst>
            <c:ext xmlns:c16="http://schemas.microsoft.com/office/drawing/2014/chart" uri="{C3380CC4-5D6E-409C-BE32-E72D297353CC}">
              <c16:uniqueId val="{0000000E-5848-4728-A5EB-30EE3F113B4D}"/>
            </c:ext>
          </c:extLst>
        </c:ser>
        <c:dLbls>
          <c:showLegendKey val="0"/>
          <c:showVal val="0"/>
          <c:showCatName val="0"/>
          <c:showSerName val="0"/>
          <c:showPercent val="0"/>
          <c:showBubbleSize val="0"/>
        </c:dLbls>
        <c:gapWidth val="15"/>
        <c:overlap val="84"/>
        <c:axId val="348665864"/>
        <c:axId val="348658416"/>
      </c:barChart>
      <c:catAx>
        <c:axId val="34866586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1" i="0" u="none" cap="all" baseline="0">
                <a:solidFill>
                  <a:srgbClr val="000000"/>
                </a:solidFill>
              </a:defRPr>
            </a:pPr>
            <a:endParaRPr lang="en-US"/>
          </a:p>
        </c:txPr>
        <c:crossAx val="348658416"/>
        <c:crosses val="autoZero"/>
        <c:auto val="1"/>
        <c:lblAlgn val="ctr"/>
        <c:lblOffset val="100"/>
        <c:noMultiLvlLbl val="0"/>
      </c:catAx>
      <c:valAx>
        <c:axId val="348658416"/>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8665864"/>
        <c:crosses val="autoZero"/>
        <c:crossBetween val="between"/>
      </c:valAx>
      <c:spPr>
        <a:noFill/>
        <a:ln w="9525">
          <a:noFill/>
        </a:ln>
      </c:spPr>
    </c:plotArea>
    <c:plotVisOnly val="1"/>
    <c:dispBlanksAs val="gap"/>
    <c:showDLblsOverMax val="1"/>
  </c:chart>
  <c:spPr>
    <a:noFill/>
    <a:ln w="9525">
      <a:noFill/>
      <a:round/>
    </a:ln>
  </c:spPr>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9999999999999E-2"/>
          <c:y val="0.217"/>
          <c:w val="0.86450000000000005"/>
          <c:h val="0.63800000000000001"/>
        </c:manualLayout>
      </c:layout>
      <c:barChart>
        <c:barDir val="col"/>
        <c:grouping val="clustered"/>
        <c:varyColors val="0"/>
        <c:ser>
          <c:idx val="0"/>
          <c:order val="0"/>
          <c:tx>
            <c:strRef>
              <c:f>'Group Operations'!$F$333</c:f>
              <c:strCache>
                <c:ptCount val="1"/>
                <c:pt idx="0">
                  <c:v>Revenue</c:v>
                </c:pt>
              </c:strCache>
            </c:strRef>
          </c:tx>
          <c:spPr>
            <a:solidFill>
              <a:schemeClr val="bg1">
                <a:lumMod val="9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0629-46F4-B069-17D37AAA5DB9}"/>
              </c:ext>
            </c:extLst>
          </c:dPt>
          <c:dPt>
            <c:idx val="1"/>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2-0629-46F4-B069-17D37AAA5DB9}"/>
              </c:ext>
            </c:extLst>
          </c:dPt>
          <c:dPt>
            <c:idx val="2"/>
            <c:invertIfNegative val="0"/>
            <c:bubble3D val="0"/>
            <c:extLst>
              <c:ext xmlns:c16="http://schemas.microsoft.com/office/drawing/2014/chart" uri="{C3380CC4-5D6E-409C-BE32-E72D297353CC}">
                <c16:uniqueId val="{00000003-0629-46F4-B069-17D37AAA5DB9}"/>
              </c:ext>
            </c:extLst>
          </c:dPt>
          <c:dPt>
            <c:idx val="3"/>
            <c:invertIfNegative val="0"/>
            <c:bubble3D val="0"/>
            <c:extLst>
              <c:ext xmlns:c16="http://schemas.microsoft.com/office/drawing/2014/chart" uri="{C3380CC4-5D6E-409C-BE32-E72D297353CC}">
                <c16:uniqueId val="{00000004-0629-46F4-B069-17D37AAA5DB9}"/>
              </c:ext>
            </c:extLst>
          </c:dPt>
          <c:dPt>
            <c:idx val="4"/>
            <c:invertIfNegative val="0"/>
            <c:bubble3D val="0"/>
            <c:spPr>
              <a:solidFill>
                <a:schemeClr val="bg1">
                  <a:lumMod val="75000"/>
                  <a:alpha val="85000"/>
                </a:schemeClr>
              </a:solidFill>
              <a:ln w="9525" cap="flat" cmpd="sng">
                <a:solidFill>
                  <a:schemeClr val="bg1">
                    <a:alpha val="50000"/>
                  </a:schemeClr>
                </a:solidFill>
                <a:round/>
              </a:ln>
            </c:spPr>
            <c:extLst>
              <c:ext xmlns:c16="http://schemas.microsoft.com/office/drawing/2014/chart" uri="{C3380CC4-5D6E-409C-BE32-E72D297353CC}">
                <c16:uniqueId val="{00000006-0629-46F4-B069-17D37AAA5DB9}"/>
              </c:ext>
            </c:extLst>
          </c:dPt>
          <c:dLbls>
            <c:spPr>
              <a:noFill/>
              <a:ln w="9525">
                <a:noFill/>
              </a:ln>
            </c:spPr>
            <c:txPr>
              <a:bodyPr rot="0" vert="horz" wrap="none"/>
              <a:lstStyle/>
              <a:p>
                <a:pPr algn="ctr">
                  <a:defRPr lang="en-US" sz="1100" b="1" i="0" u="none" baseline="0">
                    <a:solidFill>
                      <a:srgbClr val="000000"/>
                    </a:solidFill>
                  </a:defRPr>
                </a:pPr>
                <a:endParaRPr lang="en-US"/>
              </a:p>
            </c:txPr>
            <c:dLblPos val="in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Operations'!$G$332:$H$332</c:f>
              <c:strCache>
                <c:ptCount val="2"/>
                <c:pt idx="0">
                  <c:v>FY-17</c:v>
                </c:pt>
                <c:pt idx="1">
                  <c:v>FY-18</c:v>
                </c:pt>
              </c:strCache>
            </c:strRef>
          </c:cat>
          <c:val>
            <c:numRef>
              <c:f>'Group Operations'!$G$333:$H$333</c:f>
              <c:numCache>
                <c:formatCode>#,##0\ ;\(#,##0\)</c:formatCode>
                <c:ptCount val="2"/>
                <c:pt idx="0">
                  <c:v>492.72</c:v>
                </c:pt>
                <c:pt idx="1">
                  <c:v>491.90701982100001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7-0629-46F4-B069-17D37AAA5DB9}"/>
            </c:ext>
          </c:extLst>
        </c:ser>
        <c:ser>
          <c:idx val="1"/>
          <c:order val="1"/>
          <c:tx>
            <c:strRef>
              <c:f>'Group Operations'!$F$334</c:f>
              <c:strCache>
                <c:ptCount val="1"/>
                <c:pt idx="0">
                  <c:v>EBITDA</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8-0629-46F4-B069-17D37AAA5DB9}"/>
              </c:ext>
            </c:extLst>
          </c:dPt>
          <c:dPt>
            <c:idx val="1"/>
            <c:invertIfNegative val="0"/>
            <c:bubble3D val="0"/>
            <c:spPr>
              <a:solidFill>
                <a:schemeClr val="tx1">
                  <a:lumMod val="85000"/>
                  <a:lumOff val="15000"/>
                </a:schemeClr>
              </a:solidFill>
            </c:spPr>
            <c:extLst>
              <c:ext xmlns:c16="http://schemas.microsoft.com/office/drawing/2014/chart" uri="{C3380CC4-5D6E-409C-BE32-E72D297353CC}">
                <c16:uniqueId val="{0000000A-0629-46F4-B069-17D37AAA5DB9}"/>
              </c:ext>
            </c:extLst>
          </c:dPt>
          <c:dPt>
            <c:idx val="2"/>
            <c:invertIfNegative val="0"/>
            <c:bubble3D val="0"/>
            <c:extLst>
              <c:ext xmlns:c16="http://schemas.microsoft.com/office/drawing/2014/chart" uri="{C3380CC4-5D6E-409C-BE32-E72D297353CC}">
                <c16:uniqueId val="{0000000B-0629-46F4-B069-17D37AAA5DB9}"/>
              </c:ext>
            </c:extLst>
          </c:dPt>
          <c:dPt>
            <c:idx val="3"/>
            <c:invertIfNegative val="0"/>
            <c:bubble3D val="0"/>
            <c:extLst>
              <c:ext xmlns:c16="http://schemas.microsoft.com/office/drawing/2014/chart" uri="{C3380CC4-5D6E-409C-BE32-E72D297353CC}">
                <c16:uniqueId val="{0000000C-0629-46F4-B069-17D37AAA5DB9}"/>
              </c:ext>
            </c:extLst>
          </c:dPt>
          <c:dPt>
            <c:idx val="4"/>
            <c:invertIfNegative val="0"/>
            <c:bubble3D val="0"/>
            <c:extLst>
              <c:ext xmlns:c16="http://schemas.microsoft.com/office/drawing/2014/chart" uri="{C3380CC4-5D6E-409C-BE32-E72D297353CC}">
                <c16:uniqueId val="{0000000D-0629-46F4-B069-17D37AAA5DB9}"/>
              </c:ext>
            </c:extLst>
          </c:dPt>
          <c:dLbls>
            <c:dLbl>
              <c:idx val="0"/>
              <c:layout>
                <c:manualLayout>
                  <c:x val="-2.2503512851514026E-2"/>
                  <c:y val="8.3901448169825338E-2"/>
                </c:manualLayout>
              </c:layout>
              <c:spPr>
                <a:noFill/>
                <a:ln w="9525">
                  <a:noFill/>
                </a:ln>
              </c:spPr>
              <c:txPr>
                <a:bodyPr rot="0" vert="horz" wrap="none">
                  <a:noAutofit/>
                </a:bodyPr>
                <a:lstStyle/>
                <a:p>
                  <a:pPr algn="ctr">
                    <a:defRPr lang="en-US" sz="1000" b="1" u="none" baseline="0">
                      <a:solidFill>
                        <a:schemeClr val="bg1"/>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623578247549273"/>
                      <c:h val="7.9178303129546032E-2"/>
                    </c:manualLayout>
                  </c15:layout>
                </c:ext>
                <c:ext xmlns:c16="http://schemas.microsoft.com/office/drawing/2014/chart" uri="{C3380CC4-5D6E-409C-BE32-E72D297353CC}">
                  <c16:uniqueId val="{00000008-0629-46F4-B069-17D37AAA5DB9}"/>
                </c:ext>
              </c:extLst>
            </c:dLbl>
            <c:dLbl>
              <c:idx val="1"/>
              <c:layout>
                <c:manualLayout>
                  <c:x val="-1.5002341901009488E-2"/>
                  <c:y val="9.508830792580215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629-46F4-B069-17D37AAA5DB9}"/>
                </c:ext>
              </c:extLst>
            </c:dLbl>
            <c:spPr>
              <a:noFill/>
              <a:ln w="9525">
                <a:noFill/>
              </a:ln>
            </c:spPr>
            <c:txPr>
              <a:bodyPr rot="0" vert="horz" wrap="none">
                <a:spAutoFit/>
              </a:bodyPr>
              <a:lstStyle/>
              <a:p>
                <a:pPr algn="ctr">
                  <a:defRPr lang="en-US" sz="1000" b="1" u="none" baseline="0">
                    <a:solidFill>
                      <a:schemeClr val="bg1"/>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Operations'!$G$332:$H$332</c:f>
              <c:strCache>
                <c:ptCount val="2"/>
                <c:pt idx="0">
                  <c:v>FY-17</c:v>
                </c:pt>
                <c:pt idx="1">
                  <c:v>FY-18</c:v>
                </c:pt>
              </c:strCache>
            </c:strRef>
          </c:cat>
          <c:val>
            <c:numRef>
              <c:f>'Group Operations'!$G$334:$H$334</c:f>
              <c:numCache>
                <c:formatCode>#,##0\ ;\(#,##0\)</c:formatCode>
                <c:ptCount val="2"/>
                <c:pt idx="0">
                  <c:v>56.57</c:v>
                </c:pt>
                <c:pt idx="1">
                  <c:v>75.629613704999997</c:v>
                </c:pt>
              </c:numCache>
            </c:numRef>
          </c:val>
          <c:extLst>
            <c:ext xmlns:c16="http://schemas.microsoft.com/office/drawing/2014/chart" uri="{C3380CC4-5D6E-409C-BE32-E72D297353CC}">
              <c16:uniqueId val="{0000000E-0629-46F4-B069-17D37AAA5DB9}"/>
            </c:ext>
          </c:extLst>
        </c:ser>
        <c:dLbls>
          <c:showLegendKey val="0"/>
          <c:showVal val="0"/>
          <c:showCatName val="0"/>
          <c:showSerName val="0"/>
          <c:showPercent val="0"/>
          <c:showBubbleSize val="0"/>
        </c:dLbls>
        <c:gapWidth val="15"/>
        <c:overlap val="85"/>
        <c:axId val="348666648"/>
        <c:axId val="348663512"/>
      </c:barChart>
      <c:lineChart>
        <c:grouping val="standard"/>
        <c:varyColors val="0"/>
        <c:ser>
          <c:idx val="2"/>
          <c:order val="2"/>
          <c:tx>
            <c:strRef>
              <c:f>'Group Operations'!$F$335</c:f>
              <c:strCache>
                <c:ptCount val="1"/>
                <c:pt idx="0">
                  <c:v>EBITDA Margin</c:v>
                </c:pt>
              </c:strCache>
            </c:strRef>
          </c:tx>
          <c:spPr>
            <a:ln w="28575" cmpd="sng">
              <a:solidFill>
                <a:schemeClr val="tx1"/>
              </a:solidFill>
            </a:ln>
          </c:spPr>
          <c:marker>
            <c:symbol val="none"/>
          </c:marker>
          <c:dLbls>
            <c:spPr>
              <a:noFill/>
              <a:ln w="9525">
                <a:noFill/>
              </a:ln>
            </c:spPr>
            <c:txPr>
              <a:bodyPr rot="0" vert="horz" wrap="none">
                <a:spAutoFit/>
              </a:bodyPr>
              <a:lstStyle/>
              <a:p>
                <a:pPr algn="ctr">
                  <a:defRPr lang="en-US" sz="1000" b="1" u="none" baseline="0"/>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ext>
            </c:extLst>
          </c:dLbls>
          <c:cat>
            <c:strRef>
              <c:f>'Group Operations'!$G$332:$H$332</c:f>
              <c:strCache>
                <c:ptCount val="2"/>
                <c:pt idx="0">
                  <c:v>FY-17</c:v>
                </c:pt>
                <c:pt idx="1">
                  <c:v>FY-18</c:v>
                </c:pt>
              </c:strCache>
            </c:strRef>
          </c:cat>
          <c:val>
            <c:numRef>
              <c:f>'Group Operations'!$G$335:$H$335</c:f>
              <c:numCache>
                <c:formatCode>0%</c:formatCode>
                <c:ptCount val="2"/>
                <c:pt idx="0">
                  <c:v>0.11481165773664601</c:v>
                </c:pt>
                <c:pt idx="1">
                  <c:v>0.15374778292962901</c:v>
                </c:pt>
              </c:numCache>
            </c:numRef>
          </c:val>
          <c:smooth val="0"/>
          <c:extLst>
            <c:ext xmlns:c16="http://schemas.microsoft.com/office/drawing/2014/chart" uri="{C3380CC4-5D6E-409C-BE32-E72D297353CC}">
              <c16:uniqueId val="{0000000F-0629-46F4-B069-17D37AAA5DB9}"/>
            </c:ext>
          </c:extLst>
        </c:ser>
        <c:dLbls>
          <c:showLegendKey val="0"/>
          <c:showVal val="0"/>
          <c:showCatName val="0"/>
          <c:showSerName val="0"/>
          <c:showPercent val="0"/>
          <c:showBubbleSize val="0"/>
        </c:dLbls>
        <c:marker val="1"/>
        <c:smooth val="0"/>
        <c:axId val="348656456"/>
        <c:axId val="348661552"/>
      </c:lineChart>
      <c:catAx>
        <c:axId val="348666648"/>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100" b="1" i="0" u="none" cap="all" baseline="0">
                <a:solidFill>
                  <a:srgbClr val="000000"/>
                </a:solidFill>
              </a:defRPr>
            </a:pPr>
            <a:endParaRPr lang="en-US"/>
          </a:p>
        </c:txPr>
        <c:crossAx val="348663512"/>
        <c:crosses val="autoZero"/>
        <c:auto val="1"/>
        <c:lblAlgn val="ctr"/>
        <c:lblOffset val="100"/>
        <c:noMultiLvlLbl val="0"/>
      </c:catAx>
      <c:valAx>
        <c:axId val="348663512"/>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ln w="9525">
            <a:noFill/>
          </a:ln>
        </c:spPr>
        <c:crossAx val="348666648"/>
        <c:crosses val="autoZero"/>
        <c:crossBetween val="between"/>
      </c:valAx>
      <c:catAx>
        <c:axId val="348656456"/>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48661552"/>
        <c:crosses val="autoZero"/>
        <c:auto val="1"/>
        <c:lblAlgn val="ctr"/>
        <c:lblOffset val="100"/>
        <c:noMultiLvlLbl val="0"/>
      </c:catAx>
      <c:valAx>
        <c:axId val="348661552"/>
        <c:scaling>
          <c:orientation val="minMax"/>
          <c:max val="0.2"/>
          <c:min val="-0.6"/>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cap="flat" cmpd="sng">
            <a:solidFill>
              <a:schemeClr val="bg1"/>
            </a:solidFill>
          </a:ln>
        </c:spPr>
        <c:crossAx val="348656456"/>
        <c:crosses val="max"/>
        <c:crossBetween val="between"/>
      </c:valAx>
      <c:spPr>
        <a:noFill/>
        <a:ln w="9525">
          <a:noFill/>
        </a:ln>
      </c:spPr>
    </c:plotArea>
    <c:plotVisOnly val="1"/>
    <c:dispBlanksAs val="gap"/>
    <c:showDLblsOverMax val="1"/>
  </c:chart>
  <c:spPr>
    <a:noFill/>
    <a:ln w="9525">
      <a:noFill/>
      <a:round/>
    </a:ln>
  </c:sp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065"/>
          <c:w val="0.93899999999999995"/>
          <c:h val="0.77324999999999999"/>
        </c:manualLayout>
      </c:layout>
      <c:barChart>
        <c:barDir val="col"/>
        <c:grouping val="clustered"/>
        <c:varyColors val="0"/>
        <c:ser>
          <c:idx val="0"/>
          <c:order val="0"/>
          <c:tx>
            <c:strRef>
              <c:f>'Group Results'!$F$5</c:f>
              <c:strCache>
                <c:ptCount val="1"/>
                <c:pt idx="0">
                  <c:v>Revenue</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F3D8-4729-A8C8-43C059E80D6E}"/>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2-F3D8-4729-A8C8-43C059E80D6E}"/>
              </c:ext>
            </c:extLst>
          </c:dPt>
          <c:dLbls>
            <c:dLbl>
              <c:idx val="1"/>
              <c:tx>
                <c:rich>
                  <a:bodyPr/>
                  <a:lstStyle/>
                  <a:p>
                    <a:r>
                      <a:rPr lang="en-US" dirty="0" smtClean="0"/>
                      <a:t>7,152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3D8-4729-A8C8-43C059E80D6E}"/>
                </c:ext>
              </c:extLst>
            </c:dLbl>
            <c:spPr>
              <a:noFill/>
              <a:ln w="9525">
                <a:noFill/>
              </a:ln>
            </c:spPr>
            <c:txPr>
              <a:bodyPr rot="0" vert="horz" wrap="none"/>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showLeaderLines val="1"/>
                <c15:leaderLines>
                  <c:spPr>
                    <a:ln w="9525" cap="flat" cmpd="sng">
                      <a:solidFill>
                        <a:schemeClr val="tx1">
                          <a:lumMod val="50000"/>
                          <a:lumOff val="50000"/>
                        </a:schemeClr>
                      </a:solidFill>
                    </a:ln>
                  </c:spPr>
                </c15:leaderLines>
              </c:ext>
            </c:extLst>
          </c:dLbls>
          <c:cat>
            <c:strRef>
              <c:f>'Group Results'!$I$4:$J$4</c:f>
              <c:strCache>
                <c:ptCount val="2"/>
                <c:pt idx="0">
                  <c:v>Q4-2017</c:v>
                </c:pt>
                <c:pt idx="1">
                  <c:v>Q4-2018</c:v>
                </c:pt>
              </c:strCache>
            </c:strRef>
          </c:cat>
          <c:val>
            <c:numRef>
              <c:f>'Group Results'!$I$5:$J$5</c:f>
              <c:numCache>
                <c:formatCode>#,##0\ ;\(#,##0\)</c:formatCode>
                <c:ptCount val="2"/>
                <c:pt idx="0">
                  <c:v>8169.9096211429896</c:v>
                </c:pt>
                <c:pt idx="1">
                  <c:v>7395.5115171989901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3-F3D8-4729-A8C8-43C059E80D6E}"/>
            </c:ext>
          </c:extLst>
        </c:ser>
        <c:dLbls>
          <c:showLegendKey val="0"/>
          <c:showVal val="0"/>
          <c:showCatName val="0"/>
          <c:showSerName val="0"/>
          <c:showPercent val="0"/>
          <c:showBubbleSize val="0"/>
        </c:dLbls>
        <c:gapWidth val="51"/>
        <c:axId val="291666120"/>
        <c:axId val="291664552"/>
      </c:barChart>
      <c:catAx>
        <c:axId val="29166612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291664552"/>
        <c:crosses val="autoZero"/>
        <c:auto val="1"/>
        <c:lblAlgn val="ctr"/>
        <c:lblOffset val="100"/>
        <c:noMultiLvlLbl val="0"/>
      </c:catAx>
      <c:valAx>
        <c:axId val="291664552"/>
        <c:scaling>
          <c:orientation val="minMax"/>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291666120"/>
        <c:crosses val="autoZero"/>
        <c:crossBetween val="between"/>
      </c:valAx>
      <c:spPr>
        <a:noFill/>
        <a:ln w="9525">
          <a:noFill/>
        </a:ln>
      </c:spPr>
    </c:plotArea>
    <c:plotVisOnly val="1"/>
    <c:dispBlanksAs val="gap"/>
    <c:showDLblsOverMax val="1"/>
  </c:chart>
  <c:spPr>
    <a:noFill/>
    <a:ln w="9525">
      <a:noFill/>
      <a:miter lim="800000"/>
    </a:ln>
  </c:spPr>
  <c:userShapes r:id="rId1"/>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149999999999999"/>
          <c:y val="7.5749999999999998E-2"/>
          <c:w val="0.69450000000000001"/>
          <c:h val="0.36199999999999999"/>
        </c:manualLayout>
      </c:layout>
      <c:barChart>
        <c:barDir val="col"/>
        <c:grouping val="percentStacked"/>
        <c:varyColors val="0"/>
        <c:ser>
          <c:idx val="0"/>
          <c:order val="0"/>
          <c:tx>
            <c:strRef>
              <c:f>Additional!$F$26</c:f>
              <c:strCache>
                <c:ptCount val="1"/>
                <c:pt idx="0">
                  <c:v>Algeria</c:v>
                </c:pt>
              </c:strCache>
            </c:strRef>
          </c:tx>
          <c:spPr>
            <a:solidFill>
              <a:schemeClr val="accent1"/>
            </a:solidFill>
            <a:ln w="9525">
              <a:noFill/>
            </a:ln>
          </c:spPr>
          <c:invertIfNegative val="0"/>
          <c:cat>
            <c:strRef>
              <c:f>Additional!$G$3:$K$3</c:f>
              <c:strCache>
                <c:ptCount val="5"/>
                <c:pt idx="0">
                  <c:v>FY-2015</c:v>
                </c:pt>
                <c:pt idx="1">
                  <c:v>FY-2016</c:v>
                </c:pt>
                <c:pt idx="2">
                  <c:v>FY-2017</c:v>
                </c:pt>
                <c:pt idx="3">
                  <c:v>FY-2018</c:v>
                </c:pt>
                <c:pt idx="4">
                  <c:v>% delta</c:v>
                </c:pt>
              </c:strCache>
            </c:strRef>
          </c:cat>
          <c:val>
            <c:numRef>
              <c:f>Additional!$G$26:$K$26</c:f>
              <c:numCache>
                <c:formatCode>#,##0\ ;\(#,##0\)</c:formatCode>
                <c:ptCount val="5"/>
                <c:pt idx="0">
                  <c:v>1473.847104701</c:v>
                </c:pt>
                <c:pt idx="1">
                  <c:v>1307.9967336669999</c:v>
                </c:pt>
                <c:pt idx="2">
                  <c:v>1506</c:v>
                </c:pt>
                <c:pt idx="3">
                  <c:v>1029.0739572540001</c:v>
                </c:pt>
                <c:pt idx="4" formatCode="0%">
                  <c:v>-0.31668395932669302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0-817E-4136-B3F4-EA4F631E1232}"/>
            </c:ext>
          </c:extLst>
        </c:ser>
        <c:ser>
          <c:idx val="1"/>
          <c:order val="1"/>
          <c:tx>
            <c:strRef>
              <c:f>Additional!$F$27</c:f>
              <c:strCache>
                <c:ptCount val="1"/>
                <c:pt idx="0">
                  <c:v>Tunisia</c:v>
                </c:pt>
              </c:strCache>
            </c:strRef>
          </c:tx>
          <c:spPr>
            <a:solidFill>
              <a:schemeClr val="accent2"/>
            </a:solidFill>
            <a:ln w="9525">
              <a:noFill/>
            </a:ln>
          </c:spPr>
          <c:invertIfNegative val="0"/>
          <c:cat>
            <c:strRef>
              <c:f>Additional!$G$3:$K$3</c:f>
              <c:strCache>
                <c:ptCount val="5"/>
                <c:pt idx="0">
                  <c:v>FY-2015</c:v>
                </c:pt>
                <c:pt idx="1">
                  <c:v>FY-2016</c:v>
                </c:pt>
                <c:pt idx="2">
                  <c:v>FY-2017</c:v>
                </c:pt>
                <c:pt idx="3">
                  <c:v>FY-2018</c:v>
                </c:pt>
                <c:pt idx="4">
                  <c:v>% delta</c:v>
                </c:pt>
              </c:strCache>
            </c:strRef>
          </c:cat>
          <c:val>
            <c:numRef>
              <c:f>Additional!$G$27:$K$27</c:f>
              <c:numCache>
                <c:formatCode>#,##0\ ;\(#,##0\)</c:formatCode>
                <c:ptCount val="5"/>
                <c:pt idx="0">
                  <c:v>745.80580778800004</c:v>
                </c:pt>
                <c:pt idx="1">
                  <c:v>686.39780004600004</c:v>
                </c:pt>
                <c:pt idx="2">
                  <c:v>606</c:v>
                </c:pt>
                <c:pt idx="3">
                  <c:v>594.55021192100003</c:v>
                </c:pt>
                <c:pt idx="4" formatCode="0%">
                  <c:v>-1.88940397343236E-2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1-817E-4136-B3F4-EA4F631E1232}"/>
            </c:ext>
          </c:extLst>
        </c:ser>
        <c:ser>
          <c:idx val="2"/>
          <c:order val="2"/>
          <c:tx>
            <c:strRef>
              <c:f>Additional!$F$28</c:f>
              <c:strCache>
                <c:ptCount val="1"/>
                <c:pt idx="0">
                  <c:v>Kuwait</c:v>
                </c:pt>
              </c:strCache>
            </c:strRef>
          </c:tx>
          <c:spPr>
            <a:solidFill>
              <a:schemeClr val="accent3"/>
            </a:solidFill>
            <a:ln w="9525">
              <a:noFill/>
            </a:ln>
          </c:spPr>
          <c:invertIfNegative val="0"/>
          <c:cat>
            <c:strRef>
              <c:f>Additional!$G$3:$K$3</c:f>
              <c:strCache>
                <c:ptCount val="5"/>
                <c:pt idx="0">
                  <c:v>FY-2015</c:v>
                </c:pt>
                <c:pt idx="1">
                  <c:v>FY-2016</c:v>
                </c:pt>
                <c:pt idx="2">
                  <c:v>FY-2017</c:v>
                </c:pt>
                <c:pt idx="3">
                  <c:v>FY-2018</c:v>
                </c:pt>
                <c:pt idx="4">
                  <c:v>% delta</c:v>
                </c:pt>
              </c:strCache>
            </c:strRef>
          </c:cat>
          <c:val>
            <c:numRef>
              <c:f>Additional!$G$28:$K$28</c:f>
              <c:numCache>
                <c:formatCode>#,##0\ ;\(#,##0\)</c:formatCode>
                <c:ptCount val="5"/>
                <c:pt idx="0">
                  <c:v>620.13433912799997</c:v>
                </c:pt>
                <c:pt idx="1">
                  <c:v>613.95988046099899</c:v>
                </c:pt>
                <c:pt idx="2">
                  <c:v>652</c:v>
                </c:pt>
                <c:pt idx="3">
                  <c:v>661.88569770100003</c:v>
                </c:pt>
                <c:pt idx="4" formatCode="0%">
                  <c:v>1.51621130383443E-2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2-817E-4136-B3F4-EA4F631E1232}"/>
            </c:ext>
          </c:extLst>
        </c:ser>
        <c:ser>
          <c:idx val="3"/>
          <c:order val="3"/>
          <c:tx>
            <c:strRef>
              <c:f>Additional!$F$29</c:f>
              <c:strCache>
                <c:ptCount val="1"/>
                <c:pt idx="0">
                  <c:v>Myanmar</c:v>
                </c:pt>
              </c:strCache>
            </c:strRef>
          </c:tx>
          <c:spPr>
            <a:solidFill>
              <a:schemeClr val="accent4"/>
            </a:solidFill>
            <a:ln w="9525">
              <a:noFill/>
            </a:ln>
          </c:spPr>
          <c:invertIfNegative val="0"/>
          <c:dPt>
            <c:idx val="0"/>
            <c:invertIfNegative val="0"/>
            <c:bubble3D val="0"/>
            <c:extLst>
              <c:ext xmlns:c16="http://schemas.microsoft.com/office/drawing/2014/chart" uri="{C3380CC4-5D6E-409C-BE32-E72D297353CC}">
                <c16:uniqueId val="{00000001-531D-49EC-8872-4754E7C1E5CB}"/>
              </c:ext>
            </c:extLst>
          </c:dPt>
          <c:dPt>
            <c:idx val="1"/>
            <c:invertIfNegative val="0"/>
            <c:bubble3D val="0"/>
            <c:extLst>
              <c:ext xmlns:c16="http://schemas.microsoft.com/office/drawing/2014/chart" uri="{C3380CC4-5D6E-409C-BE32-E72D297353CC}">
                <c16:uniqueId val="{00000003-531D-49EC-8872-4754E7C1E5CB}"/>
              </c:ext>
            </c:extLst>
          </c:dPt>
          <c:dPt>
            <c:idx val="2"/>
            <c:invertIfNegative val="0"/>
            <c:bubble3D val="0"/>
            <c:extLst>
              <c:ext xmlns:c16="http://schemas.microsoft.com/office/drawing/2014/chart" uri="{C3380CC4-5D6E-409C-BE32-E72D297353CC}">
                <c16:uniqueId val="{00000005-531D-49EC-8872-4754E7C1E5CB}"/>
              </c:ext>
            </c:extLst>
          </c:dPt>
          <c:dPt>
            <c:idx val="3"/>
            <c:invertIfNegative val="0"/>
            <c:bubble3D val="0"/>
            <c:extLst>
              <c:ext xmlns:c16="http://schemas.microsoft.com/office/drawing/2014/chart" uri="{C3380CC4-5D6E-409C-BE32-E72D297353CC}">
                <c16:uniqueId val="{00000007-531D-49EC-8872-4754E7C1E5CB}"/>
              </c:ext>
            </c:extLst>
          </c:dPt>
          <c:dPt>
            <c:idx val="4"/>
            <c:invertIfNegative val="0"/>
            <c:bubble3D val="0"/>
            <c:spPr>
              <a:solidFill>
                <a:schemeClr val="bg1"/>
              </a:solidFill>
              <a:ln w="9525">
                <a:noFill/>
              </a:ln>
            </c:spPr>
            <c:extLst>
              <c:ext xmlns:c16="http://schemas.microsoft.com/office/drawing/2014/chart" uri="{C3380CC4-5D6E-409C-BE32-E72D297353CC}">
                <c16:uniqueId val="{00000009-531D-49EC-8872-4754E7C1E5CB}"/>
              </c:ext>
            </c:extLst>
          </c:dPt>
          <c:cat>
            <c:strRef>
              <c:f>Additional!$G$3:$K$3</c:f>
              <c:strCache>
                <c:ptCount val="5"/>
                <c:pt idx="0">
                  <c:v>FY-2015</c:v>
                </c:pt>
                <c:pt idx="1">
                  <c:v>FY-2016</c:v>
                </c:pt>
                <c:pt idx="2">
                  <c:v>FY-2017</c:v>
                </c:pt>
                <c:pt idx="3">
                  <c:v>FY-2018</c:v>
                </c:pt>
                <c:pt idx="4">
                  <c:v>% delta</c:v>
                </c:pt>
              </c:strCache>
            </c:strRef>
          </c:cat>
          <c:val>
            <c:numRef>
              <c:f>Additional!$G$29:$K$29</c:f>
              <c:numCache>
                <c:formatCode>#,##0\ ;\(#,##0\)</c:formatCode>
                <c:ptCount val="5"/>
                <c:pt idx="0">
                  <c:v>-76</c:v>
                </c:pt>
                <c:pt idx="1">
                  <c:v>-9</c:v>
                </c:pt>
                <c:pt idx="2">
                  <c:v>152</c:v>
                </c:pt>
                <c:pt idx="3">
                  <c:v>196.86281783699999</c:v>
                </c:pt>
                <c:pt idx="4" formatCode="0%">
                  <c:v>0.29515011734868402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3-817E-4136-B3F4-EA4F631E1232}"/>
            </c:ext>
          </c:extLst>
        </c:ser>
        <c:ser>
          <c:idx val="4"/>
          <c:order val="4"/>
          <c:tx>
            <c:strRef>
              <c:f>Additional!$F$30</c:f>
              <c:strCache>
                <c:ptCount val="1"/>
                <c:pt idx="0">
                  <c:v>Oman</c:v>
                </c:pt>
              </c:strCache>
            </c:strRef>
          </c:tx>
          <c:spPr>
            <a:solidFill>
              <a:schemeClr val="accent5"/>
            </a:solidFill>
            <a:ln w="9525">
              <a:noFill/>
            </a:ln>
          </c:spPr>
          <c:invertIfNegative val="0"/>
          <c:dPt>
            <c:idx val="0"/>
            <c:invertIfNegative val="0"/>
            <c:bubble3D val="0"/>
            <c:extLst>
              <c:ext xmlns:c16="http://schemas.microsoft.com/office/drawing/2014/chart" uri="{C3380CC4-5D6E-409C-BE32-E72D297353CC}">
                <c16:uniqueId val="{0000000B-531D-49EC-8872-4754E7C1E5CB}"/>
              </c:ext>
            </c:extLst>
          </c:dPt>
          <c:dPt>
            <c:idx val="1"/>
            <c:invertIfNegative val="0"/>
            <c:bubble3D val="0"/>
            <c:extLst>
              <c:ext xmlns:c16="http://schemas.microsoft.com/office/drawing/2014/chart" uri="{C3380CC4-5D6E-409C-BE32-E72D297353CC}">
                <c16:uniqueId val="{0000000D-531D-49EC-8872-4754E7C1E5CB}"/>
              </c:ext>
            </c:extLst>
          </c:dPt>
          <c:dPt>
            <c:idx val="2"/>
            <c:invertIfNegative val="0"/>
            <c:bubble3D val="0"/>
            <c:extLst>
              <c:ext xmlns:c16="http://schemas.microsoft.com/office/drawing/2014/chart" uri="{C3380CC4-5D6E-409C-BE32-E72D297353CC}">
                <c16:uniqueId val="{0000000F-531D-49EC-8872-4754E7C1E5CB}"/>
              </c:ext>
            </c:extLst>
          </c:dPt>
          <c:dPt>
            <c:idx val="3"/>
            <c:invertIfNegative val="0"/>
            <c:bubble3D val="0"/>
            <c:extLst>
              <c:ext xmlns:c16="http://schemas.microsoft.com/office/drawing/2014/chart" uri="{C3380CC4-5D6E-409C-BE32-E72D297353CC}">
                <c16:uniqueId val="{00000011-531D-49EC-8872-4754E7C1E5CB}"/>
              </c:ext>
            </c:extLst>
          </c:dPt>
          <c:dPt>
            <c:idx val="4"/>
            <c:invertIfNegative val="0"/>
            <c:bubble3D val="0"/>
            <c:spPr>
              <a:solidFill>
                <a:schemeClr val="bg1"/>
              </a:solidFill>
              <a:ln w="9525">
                <a:noFill/>
              </a:ln>
            </c:spPr>
            <c:extLst>
              <c:ext xmlns:c16="http://schemas.microsoft.com/office/drawing/2014/chart" uri="{C3380CC4-5D6E-409C-BE32-E72D297353CC}">
                <c16:uniqueId val="{00000013-531D-49EC-8872-4754E7C1E5CB}"/>
              </c:ext>
            </c:extLst>
          </c:dPt>
          <c:cat>
            <c:strRef>
              <c:f>Additional!$G$3:$K$3</c:f>
              <c:strCache>
                <c:ptCount val="5"/>
                <c:pt idx="0">
                  <c:v>FY-2015</c:v>
                </c:pt>
                <c:pt idx="1">
                  <c:v>FY-2016</c:v>
                </c:pt>
                <c:pt idx="2">
                  <c:v>FY-2017</c:v>
                </c:pt>
                <c:pt idx="3">
                  <c:v>FY-2018</c:v>
                </c:pt>
                <c:pt idx="4">
                  <c:v>% delta</c:v>
                </c:pt>
              </c:strCache>
            </c:strRef>
          </c:cat>
          <c:val>
            <c:numRef>
              <c:f>Additional!$G$30:$K$30</c:f>
              <c:numCache>
                <c:formatCode>#,##0\ ;\(#,##0\)</c:formatCode>
                <c:ptCount val="5"/>
                <c:pt idx="0">
                  <c:v>1301.844733722</c:v>
                </c:pt>
                <c:pt idx="1">
                  <c:v>1404.4336568149999</c:v>
                </c:pt>
                <c:pt idx="2">
                  <c:v>1429</c:v>
                </c:pt>
                <c:pt idx="3">
                  <c:v>1463.344640758</c:v>
                </c:pt>
                <c:pt idx="4" formatCode="0%">
                  <c:v>2.4034038319104199E-2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4-817E-4136-B3F4-EA4F631E1232}"/>
            </c:ext>
          </c:extLst>
        </c:ser>
        <c:ser>
          <c:idx val="5"/>
          <c:order val="5"/>
          <c:tx>
            <c:strRef>
              <c:f>Additional!$F$31</c:f>
              <c:strCache>
                <c:ptCount val="1"/>
                <c:pt idx="0">
                  <c:v>Iraq</c:v>
                </c:pt>
              </c:strCache>
            </c:strRef>
          </c:tx>
          <c:spPr>
            <a:solidFill>
              <a:schemeClr val="accent6"/>
            </a:solidFill>
            <a:ln w="9525">
              <a:noFill/>
            </a:ln>
          </c:spPr>
          <c:invertIfNegative val="0"/>
          <c:dPt>
            <c:idx val="0"/>
            <c:invertIfNegative val="0"/>
            <c:bubble3D val="0"/>
            <c:extLst>
              <c:ext xmlns:c16="http://schemas.microsoft.com/office/drawing/2014/chart" uri="{C3380CC4-5D6E-409C-BE32-E72D297353CC}">
                <c16:uniqueId val="{00000015-531D-49EC-8872-4754E7C1E5CB}"/>
              </c:ext>
            </c:extLst>
          </c:dPt>
          <c:dPt>
            <c:idx val="1"/>
            <c:invertIfNegative val="0"/>
            <c:bubble3D val="0"/>
            <c:extLst>
              <c:ext xmlns:c16="http://schemas.microsoft.com/office/drawing/2014/chart" uri="{C3380CC4-5D6E-409C-BE32-E72D297353CC}">
                <c16:uniqueId val="{00000017-531D-49EC-8872-4754E7C1E5CB}"/>
              </c:ext>
            </c:extLst>
          </c:dPt>
          <c:dPt>
            <c:idx val="2"/>
            <c:invertIfNegative val="0"/>
            <c:bubble3D val="0"/>
            <c:extLst>
              <c:ext xmlns:c16="http://schemas.microsoft.com/office/drawing/2014/chart" uri="{C3380CC4-5D6E-409C-BE32-E72D297353CC}">
                <c16:uniqueId val="{00000019-531D-49EC-8872-4754E7C1E5CB}"/>
              </c:ext>
            </c:extLst>
          </c:dPt>
          <c:dPt>
            <c:idx val="3"/>
            <c:invertIfNegative val="0"/>
            <c:bubble3D val="0"/>
            <c:extLst>
              <c:ext xmlns:c16="http://schemas.microsoft.com/office/drawing/2014/chart" uri="{C3380CC4-5D6E-409C-BE32-E72D297353CC}">
                <c16:uniqueId val="{0000001B-531D-49EC-8872-4754E7C1E5CB}"/>
              </c:ext>
            </c:extLst>
          </c:dPt>
          <c:dPt>
            <c:idx val="4"/>
            <c:invertIfNegative val="0"/>
            <c:bubble3D val="0"/>
            <c:spPr>
              <a:solidFill>
                <a:schemeClr val="bg1"/>
              </a:solidFill>
              <a:ln w="9525">
                <a:noFill/>
              </a:ln>
            </c:spPr>
            <c:extLst>
              <c:ext xmlns:c16="http://schemas.microsoft.com/office/drawing/2014/chart" uri="{C3380CC4-5D6E-409C-BE32-E72D297353CC}">
                <c16:uniqueId val="{0000001D-531D-49EC-8872-4754E7C1E5CB}"/>
              </c:ext>
            </c:extLst>
          </c:dPt>
          <c:cat>
            <c:strRef>
              <c:f>Additional!$G$3:$K$3</c:f>
              <c:strCache>
                <c:ptCount val="5"/>
                <c:pt idx="0">
                  <c:v>FY-2015</c:v>
                </c:pt>
                <c:pt idx="1">
                  <c:v>FY-2016</c:v>
                </c:pt>
                <c:pt idx="2">
                  <c:v>FY-2017</c:v>
                </c:pt>
                <c:pt idx="3">
                  <c:v>FY-2018</c:v>
                </c:pt>
                <c:pt idx="4">
                  <c:v>% delta</c:v>
                </c:pt>
              </c:strCache>
            </c:strRef>
          </c:cat>
          <c:val>
            <c:numRef>
              <c:f>Additional!$G$31:$K$31</c:f>
              <c:numCache>
                <c:formatCode>#,##0\ ;\(#,##0\)</c:formatCode>
                <c:ptCount val="5"/>
                <c:pt idx="0">
                  <c:v>2135.6755458789999</c:v>
                </c:pt>
                <c:pt idx="1">
                  <c:v>1922.9267948849999</c:v>
                </c:pt>
                <c:pt idx="2">
                  <c:v>1982</c:v>
                </c:pt>
                <c:pt idx="3">
                  <c:v>2093.0447612829998</c:v>
                </c:pt>
                <c:pt idx="4" formatCode="0%">
                  <c:v>5.60266202235115E-2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5-817E-4136-B3F4-EA4F631E1232}"/>
            </c:ext>
          </c:extLst>
        </c:ser>
        <c:ser>
          <c:idx val="6"/>
          <c:order val="6"/>
          <c:tx>
            <c:strRef>
              <c:f>Additional!$F$32</c:f>
              <c:strCache>
                <c:ptCount val="1"/>
                <c:pt idx="0">
                  <c:v>Indosat</c:v>
                </c:pt>
              </c:strCache>
            </c:strRef>
          </c:tx>
          <c:spPr>
            <a:solidFill>
              <a:schemeClr val="accent1">
                <a:lumMod val="60000"/>
              </a:schemeClr>
            </a:solidFill>
            <a:ln w="9525">
              <a:noFill/>
            </a:ln>
          </c:spPr>
          <c:invertIfNegative val="0"/>
          <c:dPt>
            <c:idx val="0"/>
            <c:invertIfNegative val="0"/>
            <c:bubble3D val="0"/>
            <c:extLst>
              <c:ext xmlns:c16="http://schemas.microsoft.com/office/drawing/2014/chart" uri="{C3380CC4-5D6E-409C-BE32-E72D297353CC}">
                <c16:uniqueId val="{0000001F-531D-49EC-8872-4754E7C1E5CB}"/>
              </c:ext>
            </c:extLst>
          </c:dPt>
          <c:dPt>
            <c:idx val="1"/>
            <c:invertIfNegative val="0"/>
            <c:bubble3D val="0"/>
            <c:extLst>
              <c:ext xmlns:c16="http://schemas.microsoft.com/office/drawing/2014/chart" uri="{C3380CC4-5D6E-409C-BE32-E72D297353CC}">
                <c16:uniqueId val="{00000021-531D-49EC-8872-4754E7C1E5CB}"/>
              </c:ext>
            </c:extLst>
          </c:dPt>
          <c:dPt>
            <c:idx val="2"/>
            <c:invertIfNegative val="0"/>
            <c:bubble3D val="0"/>
            <c:extLst>
              <c:ext xmlns:c16="http://schemas.microsoft.com/office/drawing/2014/chart" uri="{C3380CC4-5D6E-409C-BE32-E72D297353CC}">
                <c16:uniqueId val="{00000023-531D-49EC-8872-4754E7C1E5CB}"/>
              </c:ext>
            </c:extLst>
          </c:dPt>
          <c:dPt>
            <c:idx val="3"/>
            <c:invertIfNegative val="0"/>
            <c:bubble3D val="0"/>
            <c:extLst>
              <c:ext xmlns:c16="http://schemas.microsoft.com/office/drawing/2014/chart" uri="{C3380CC4-5D6E-409C-BE32-E72D297353CC}">
                <c16:uniqueId val="{00000025-531D-49EC-8872-4754E7C1E5CB}"/>
              </c:ext>
            </c:extLst>
          </c:dPt>
          <c:cat>
            <c:strRef>
              <c:f>Additional!$G$3:$K$3</c:f>
              <c:strCache>
                <c:ptCount val="5"/>
                <c:pt idx="0">
                  <c:v>FY-2015</c:v>
                </c:pt>
                <c:pt idx="1">
                  <c:v>FY-2016</c:v>
                </c:pt>
                <c:pt idx="2">
                  <c:v>FY-2017</c:v>
                </c:pt>
                <c:pt idx="3">
                  <c:v>FY-2018</c:v>
                </c:pt>
                <c:pt idx="4">
                  <c:v>% delta</c:v>
                </c:pt>
              </c:strCache>
            </c:strRef>
          </c:cat>
          <c:val>
            <c:numRef>
              <c:f>Additional!$G$32:$K$32</c:f>
              <c:numCache>
                <c:formatCode>#,##0\ ;\(#,##0\)</c:formatCode>
                <c:ptCount val="5"/>
                <c:pt idx="0">
                  <c:v>3302.7913705460001</c:v>
                </c:pt>
                <c:pt idx="1">
                  <c:v>3723.5355901550001</c:v>
                </c:pt>
                <c:pt idx="2">
                  <c:v>3728.3</c:v>
                </c:pt>
                <c:pt idx="3">
                  <c:v>1968.7519808930001</c:v>
                </c:pt>
                <c:pt idx="4" formatCode="0%">
                  <c:v>-0.47194378647292301</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E-817E-4136-B3F4-EA4F631E1232}"/>
            </c:ext>
          </c:extLst>
        </c:ser>
        <c:ser>
          <c:idx val="7"/>
          <c:order val="7"/>
          <c:tx>
            <c:strRef>
              <c:f>Additional!$F$33</c:f>
              <c:strCache>
                <c:ptCount val="1"/>
                <c:pt idx="0">
                  <c:v>Qatar</c:v>
                </c:pt>
              </c:strCache>
            </c:strRef>
          </c:tx>
          <c:spPr>
            <a:solidFill>
              <a:srgbClr val="FF0000"/>
            </a:solidFill>
            <a:ln w="9525">
              <a:noFill/>
            </a:ln>
          </c:spPr>
          <c:invertIfNegative val="0"/>
          <c:dPt>
            <c:idx val="0"/>
            <c:invertIfNegative val="0"/>
            <c:bubble3D val="0"/>
            <c:extLst>
              <c:ext xmlns:c16="http://schemas.microsoft.com/office/drawing/2014/chart" uri="{C3380CC4-5D6E-409C-BE32-E72D297353CC}">
                <c16:uniqueId val="{00000027-531D-49EC-8872-4754E7C1E5CB}"/>
              </c:ext>
            </c:extLst>
          </c:dPt>
          <c:dPt>
            <c:idx val="1"/>
            <c:invertIfNegative val="0"/>
            <c:bubble3D val="0"/>
            <c:extLst>
              <c:ext xmlns:c16="http://schemas.microsoft.com/office/drawing/2014/chart" uri="{C3380CC4-5D6E-409C-BE32-E72D297353CC}">
                <c16:uniqueId val="{00000029-531D-49EC-8872-4754E7C1E5CB}"/>
              </c:ext>
            </c:extLst>
          </c:dPt>
          <c:dPt>
            <c:idx val="2"/>
            <c:invertIfNegative val="0"/>
            <c:bubble3D val="0"/>
            <c:extLst>
              <c:ext xmlns:c16="http://schemas.microsoft.com/office/drawing/2014/chart" uri="{C3380CC4-5D6E-409C-BE32-E72D297353CC}">
                <c16:uniqueId val="{0000002B-531D-49EC-8872-4754E7C1E5CB}"/>
              </c:ext>
            </c:extLst>
          </c:dPt>
          <c:dPt>
            <c:idx val="3"/>
            <c:invertIfNegative val="0"/>
            <c:bubble3D val="0"/>
            <c:extLst>
              <c:ext xmlns:c16="http://schemas.microsoft.com/office/drawing/2014/chart" uri="{C3380CC4-5D6E-409C-BE32-E72D297353CC}">
                <c16:uniqueId val="{0000002D-531D-49EC-8872-4754E7C1E5CB}"/>
              </c:ext>
            </c:extLst>
          </c:dPt>
          <c:dPt>
            <c:idx val="4"/>
            <c:invertIfNegative val="0"/>
            <c:bubble3D val="0"/>
            <c:spPr>
              <a:solidFill>
                <a:schemeClr val="bg1"/>
              </a:solidFill>
              <a:ln w="9525">
                <a:noFill/>
              </a:ln>
            </c:spPr>
            <c:extLst>
              <c:ext xmlns:c16="http://schemas.microsoft.com/office/drawing/2014/chart" uri="{C3380CC4-5D6E-409C-BE32-E72D297353CC}">
                <c16:uniqueId val="{0000002F-531D-49EC-8872-4754E7C1E5CB}"/>
              </c:ext>
            </c:extLst>
          </c:dPt>
          <c:cat>
            <c:strRef>
              <c:f>Additional!$G$3:$K$3</c:f>
              <c:strCache>
                <c:ptCount val="5"/>
                <c:pt idx="0">
                  <c:v>FY-2015</c:v>
                </c:pt>
                <c:pt idx="1">
                  <c:v>FY-2016</c:v>
                </c:pt>
                <c:pt idx="2">
                  <c:v>FY-2017</c:v>
                </c:pt>
                <c:pt idx="3">
                  <c:v>FY-2018</c:v>
                </c:pt>
                <c:pt idx="4">
                  <c:v>% delta</c:v>
                </c:pt>
              </c:strCache>
            </c:strRef>
          </c:cat>
          <c:val>
            <c:numRef>
              <c:f>Additional!$G$33:$K$33</c:f>
              <c:numCache>
                <c:formatCode>#,##0\ ;\(#,##0\)</c:formatCode>
                <c:ptCount val="5"/>
                <c:pt idx="0">
                  <c:v>3995.4704470000001</c:v>
                </c:pt>
                <c:pt idx="1">
                  <c:v>4049.9798580000001</c:v>
                </c:pt>
                <c:pt idx="2">
                  <c:v>3916</c:v>
                </c:pt>
                <c:pt idx="3">
                  <c:v>3987.0536907699998</c:v>
                </c:pt>
                <c:pt idx="4" formatCode="0%">
                  <c:v>1.814445627426E-2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F-817E-4136-B3F4-EA4F631E1232}"/>
            </c:ext>
          </c:extLst>
        </c:ser>
        <c:dLbls>
          <c:showLegendKey val="0"/>
          <c:showVal val="0"/>
          <c:showCatName val="0"/>
          <c:showSerName val="0"/>
          <c:showPercent val="0"/>
          <c:showBubbleSize val="0"/>
        </c:dLbls>
        <c:gapWidth val="35"/>
        <c:overlap val="100"/>
        <c:axId val="334253864"/>
        <c:axId val="334254648"/>
      </c:barChart>
      <c:catAx>
        <c:axId val="334253864"/>
        <c:scaling>
          <c:orientation val="minMax"/>
        </c:scaling>
        <c:delete val="0"/>
        <c:axPos val="b"/>
        <c:majorGridlines>
          <c:spPr>
            <a:ln w="9525">
              <a:noFill/>
              <a:prstDash val="solid"/>
              <a:round/>
            </a:ln>
          </c:spPr>
        </c:majorGridlines>
        <c:minorGridlines>
          <c:spPr>
            <a:ln w="9525">
              <a:noFill/>
              <a:prstDash val="solid"/>
              <a:round/>
            </a:ln>
          </c:spPr>
        </c:minorGridlines>
        <c:numFmt formatCode="General" sourceLinked="1"/>
        <c:majorTickMark val="none"/>
        <c:minorTickMark val="none"/>
        <c:tickLblPos val="nextTo"/>
        <c:spPr>
          <a:noFill/>
          <a:ln w="9525" cap="flat" cmpd="sng">
            <a:solidFill>
              <a:schemeClr val="tx1">
                <a:lumMod val="15000"/>
                <a:lumOff val="85000"/>
              </a:schemeClr>
            </a:solidFill>
            <a:prstDash val="solid"/>
            <a:round/>
          </a:ln>
        </c:spPr>
        <c:txPr>
          <a:bodyPr rot="0" vert="horz"/>
          <a:lstStyle/>
          <a:p>
            <a:pPr>
              <a:defRPr lang="en-US" sz="900" b="1" u="none" baseline="0">
                <a:solidFill>
                  <a:schemeClr val="tx1"/>
                </a:solidFill>
                <a:latin typeface="Noto Sans"/>
                <a:ea typeface="Noto Sans"/>
                <a:cs typeface="Noto Sans"/>
              </a:defRPr>
            </a:pPr>
            <a:endParaRPr lang="en-US"/>
          </a:p>
        </c:txPr>
        <c:crossAx val="334254648"/>
        <c:crosses val="autoZero"/>
        <c:auto val="1"/>
        <c:lblAlgn val="ctr"/>
        <c:lblOffset val="100"/>
        <c:noMultiLvlLbl val="0"/>
      </c:catAx>
      <c:valAx>
        <c:axId val="334254648"/>
        <c:scaling>
          <c:orientation val="minMax"/>
          <c:min val="0"/>
        </c:scaling>
        <c:delete val="0"/>
        <c:axPos val="l"/>
        <c:majorGridlines>
          <c:spPr>
            <a:ln w="9525">
              <a:noFill/>
              <a:prstDash val="solid"/>
              <a:round/>
            </a:ln>
          </c:spPr>
        </c:majorGridlines>
        <c:minorGridlines>
          <c:spPr>
            <a:ln w="9525">
              <a:noFill/>
              <a:prstDash val="solid"/>
              <a:round/>
            </a:ln>
          </c:spPr>
        </c:minorGridlines>
        <c:numFmt formatCode="0%" sourceLinked="1"/>
        <c:majorTickMark val="out"/>
        <c:minorTickMark val="none"/>
        <c:tickLblPos val="none"/>
        <c:spPr>
          <a:noFill/>
          <a:ln w="9525">
            <a:noFill/>
            <a:prstDash val="solid"/>
            <a:round/>
          </a:ln>
        </c:spPr>
        <c:txPr>
          <a:bodyPr rot="0" vert="horz"/>
          <a:lstStyle/>
          <a:p>
            <a:pPr>
              <a:defRPr lang="en-US" sz="900" b="1" u="none" baseline="0">
                <a:solidFill>
                  <a:schemeClr val="tx1"/>
                </a:solidFill>
                <a:latin typeface="Noto Sans"/>
                <a:ea typeface="Noto Sans"/>
                <a:cs typeface="Noto Sans"/>
              </a:defRPr>
            </a:pPr>
            <a:endParaRPr lang="en-US"/>
          </a:p>
        </c:txPr>
        <c:crossAx val="334253864"/>
        <c:crosses val="autoZero"/>
        <c:crossBetween val="between"/>
      </c:valAx>
      <c:dTable>
        <c:showHorzBorder val="1"/>
        <c:showVertBorder val="1"/>
        <c:showOutline val="1"/>
        <c:showKeys val="1"/>
        <c:spPr>
          <a:ln w="9525">
            <a:noFill/>
            <a:prstDash val="solid"/>
            <a:round/>
          </a:ln>
        </c:spPr>
        <c:txPr>
          <a:bodyPr rot="0" vert="horz"/>
          <a:lstStyle/>
          <a:p>
            <a:pPr rtl="0">
              <a:defRPr lang="en-US" sz="900" b="1" u="none" baseline="0">
                <a:solidFill>
                  <a:schemeClr val="tx1"/>
                </a:solidFill>
                <a:latin typeface="Calibri"/>
                <a:ea typeface="Calibri"/>
                <a:cs typeface="Calibri"/>
              </a:defRPr>
            </a:pPr>
            <a:endParaRPr lang="en-US"/>
          </a:p>
        </c:txPr>
      </c:dTable>
      <c:spPr>
        <a:noFill/>
        <a:ln w="9525">
          <a:noFill/>
        </a:ln>
      </c:spPr>
    </c:plotArea>
    <c:plotVisOnly val="1"/>
    <c:dispBlanksAs val="gap"/>
    <c:showDLblsOverMax val="1"/>
  </c:chart>
  <c:spPr>
    <a:noFill/>
    <a:ln w="9525">
      <a:noFill/>
      <a:prstDash val="solid"/>
      <a:round/>
    </a:ln>
  </c:spPr>
  <c:txPr>
    <a:bodyPr rot="0" vert="horz"/>
    <a:lstStyle/>
    <a:p>
      <a:pPr>
        <a:defRPr lang="en-US" sz="900" b="1" u="none" baseline="0">
          <a:solidFill>
            <a:schemeClr val="tx1"/>
          </a:solidFill>
          <a:latin typeface="Noto Sans"/>
          <a:ea typeface="Noto Sans"/>
          <a:cs typeface="Noto Sans"/>
        </a:defRPr>
      </a:pPr>
      <a:endParaRPr lang="en-US"/>
    </a:p>
  </c:txPr>
  <c:userShapes r:id="rId1"/>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149999999999999"/>
          <c:y val="7.5749999999999998E-2"/>
          <c:w val="0.69450000000000001"/>
          <c:h val="0.36199999999999999"/>
        </c:manualLayout>
      </c:layout>
      <c:barChart>
        <c:barDir val="col"/>
        <c:grouping val="percentStacked"/>
        <c:varyColors val="0"/>
        <c:ser>
          <c:idx val="0"/>
          <c:order val="0"/>
          <c:tx>
            <c:strRef>
              <c:f>Additional!$F$6</c:f>
              <c:strCache>
                <c:ptCount val="1"/>
                <c:pt idx="0">
                  <c:v>Algeria</c:v>
                </c:pt>
              </c:strCache>
            </c:strRef>
          </c:tx>
          <c:spPr>
            <a:solidFill>
              <a:schemeClr val="accent1"/>
            </a:solidFill>
            <a:ln w="9525">
              <a:noFill/>
            </a:ln>
          </c:spPr>
          <c:invertIfNegative val="0"/>
          <c:cat>
            <c:strRef>
              <c:f>Additional!$G$3:$K$3</c:f>
              <c:strCache>
                <c:ptCount val="5"/>
                <c:pt idx="0">
                  <c:v>FY-2015</c:v>
                </c:pt>
                <c:pt idx="1">
                  <c:v>FY-2016</c:v>
                </c:pt>
                <c:pt idx="2">
                  <c:v>FY-2017</c:v>
                </c:pt>
                <c:pt idx="3">
                  <c:v>FY-2018</c:v>
                </c:pt>
                <c:pt idx="4">
                  <c:v>% delta</c:v>
                </c:pt>
              </c:strCache>
            </c:strRef>
          </c:cat>
          <c:val>
            <c:numRef>
              <c:f>Additional!$G$6:$K$6</c:f>
              <c:numCache>
                <c:formatCode>#,##0\ ;\(#,##0\)</c:formatCode>
                <c:ptCount val="5"/>
                <c:pt idx="0">
                  <c:v>4023.13293428</c:v>
                </c:pt>
                <c:pt idx="1">
                  <c:v>3731.5973906929999</c:v>
                </c:pt>
                <c:pt idx="2">
                  <c:v>3422</c:v>
                </c:pt>
                <c:pt idx="3">
                  <c:v>2759.9263574779998</c:v>
                </c:pt>
                <c:pt idx="4" formatCode="0%">
                  <c:v>-0.193475640713617</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0-817E-4136-B3F4-EA4F631E1232}"/>
            </c:ext>
          </c:extLst>
        </c:ser>
        <c:ser>
          <c:idx val="1"/>
          <c:order val="1"/>
          <c:tx>
            <c:strRef>
              <c:f>Additional!$F$7</c:f>
              <c:strCache>
                <c:ptCount val="1"/>
                <c:pt idx="0">
                  <c:v>Tunisia</c:v>
                </c:pt>
              </c:strCache>
            </c:strRef>
          </c:tx>
          <c:spPr>
            <a:solidFill>
              <a:schemeClr val="accent2"/>
            </a:solidFill>
            <a:ln w="9525">
              <a:noFill/>
            </a:ln>
          </c:spPr>
          <c:invertIfNegative val="0"/>
          <c:cat>
            <c:strRef>
              <c:f>Additional!$G$3:$K$3</c:f>
              <c:strCache>
                <c:ptCount val="5"/>
                <c:pt idx="0">
                  <c:v>FY-2015</c:v>
                </c:pt>
                <c:pt idx="1">
                  <c:v>FY-2016</c:v>
                </c:pt>
                <c:pt idx="2">
                  <c:v>FY-2017</c:v>
                </c:pt>
                <c:pt idx="3">
                  <c:v>FY-2018</c:v>
                </c:pt>
                <c:pt idx="4">
                  <c:v>% delta</c:v>
                </c:pt>
              </c:strCache>
            </c:strRef>
          </c:cat>
          <c:val>
            <c:numRef>
              <c:f>Additional!$G$7:$K$7</c:f>
              <c:numCache>
                <c:formatCode>#,##0\ ;\(#,##0\)</c:formatCode>
                <c:ptCount val="5"/>
                <c:pt idx="0">
                  <c:v>1802.7896421790001</c:v>
                </c:pt>
                <c:pt idx="1">
                  <c:v>1713.554749296</c:v>
                </c:pt>
                <c:pt idx="2">
                  <c:v>1530</c:v>
                </c:pt>
                <c:pt idx="3">
                  <c:v>1526.250824902</c:v>
                </c:pt>
                <c:pt idx="4" formatCode="0%">
                  <c:v>-2.4504412405228901E-3</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1-817E-4136-B3F4-EA4F631E1232}"/>
            </c:ext>
          </c:extLst>
        </c:ser>
        <c:ser>
          <c:idx val="2"/>
          <c:order val="2"/>
          <c:tx>
            <c:strRef>
              <c:f>Additional!$F$8</c:f>
              <c:strCache>
                <c:ptCount val="1"/>
                <c:pt idx="0">
                  <c:v>Kuwait</c:v>
                </c:pt>
              </c:strCache>
            </c:strRef>
          </c:tx>
          <c:spPr>
            <a:solidFill>
              <a:schemeClr val="accent3"/>
            </a:solidFill>
            <a:ln w="9525">
              <a:noFill/>
            </a:ln>
          </c:spPr>
          <c:invertIfNegative val="0"/>
          <c:dPt>
            <c:idx val="0"/>
            <c:invertIfNegative val="0"/>
            <c:bubble3D val="0"/>
            <c:extLst>
              <c:ext xmlns:c16="http://schemas.microsoft.com/office/drawing/2014/chart" uri="{C3380CC4-5D6E-409C-BE32-E72D297353CC}">
                <c16:uniqueId val="{00000000-9F22-45B4-A802-6A46A2075F99}"/>
              </c:ext>
            </c:extLst>
          </c:dPt>
          <c:dPt>
            <c:idx val="1"/>
            <c:invertIfNegative val="0"/>
            <c:bubble3D val="0"/>
            <c:extLst>
              <c:ext xmlns:c16="http://schemas.microsoft.com/office/drawing/2014/chart" uri="{C3380CC4-5D6E-409C-BE32-E72D297353CC}">
                <c16:uniqueId val="{00000001-9F22-45B4-A802-6A46A2075F99}"/>
              </c:ext>
            </c:extLst>
          </c:dPt>
          <c:dPt>
            <c:idx val="2"/>
            <c:invertIfNegative val="0"/>
            <c:bubble3D val="0"/>
            <c:extLst>
              <c:ext xmlns:c16="http://schemas.microsoft.com/office/drawing/2014/chart" uri="{C3380CC4-5D6E-409C-BE32-E72D297353CC}">
                <c16:uniqueId val="{00000002-9F22-45B4-A802-6A46A2075F99}"/>
              </c:ext>
            </c:extLst>
          </c:dPt>
          <c:dPt>
            <c:idx val="3"/>
            <c:invertIfNegative val="0"/>
            <c:bubble3D val="0"/>
            <c:extLst>
              <c:ext xmlns:c16="http://schemas.microsoft.com/office/drawing/2014/chart" uri="{C3380CC4-5D6E-409C-BE32-E72D297353CC}">
                <c16:uniqueId val="{00000003-9F22-45B4-A802-6A46A2075F99}"/>
              </c:ext>
            </c:extLst>
          </c:dPt>
          <c:dPt>
            <c:idx val="4"/>
            <c:invertIfNegative val="0"/>
            <c:bubble3D val="0"/>
            <c:spPr>
              <a:solidFill>
                <a:schemeClr val="bg1"/>
              </a:solidFill>
              <a:ln w="9525">
                <a:noFill/>
              </a:ln>
            </c:spPr>
            <c:extLst>
              <c:ext xmlns:c16="http://schemas.microsoft.com/office/drawing/2014/chart" uri="{C3380CC4-5D6E-409C-BE32-E72D297353CC}">
                <c16:uniqueId val="{00000005-9F22-45B4-A802-6A46A2075F99}"/>
              </c:ext>
            </c:extLst>
          </c:dPt>
          <c:cat>
            <c:strRef>
              <c:f>Additional!$G$3:$K$3</c:f>
              <c:strCache>
                <c:ptCount val="5"/>
                <c:pt idx="0">
                  <c:v>FY-2015</c:v>
                </c:pt>
                <c:pt idx="1">
                  <c:v>FY-2016</c:v>
                </c:pt>
                <c:pt idx="2">
                  <c:v>FY-2017</c:v>
                </c:pt>
                <c:pt idx="3">
                  <c:v>FY-2018</c:v>
                </c:pt>
                <c:pt idx="4">
                  <c:v>% delta</c:v>
                </c:pt>
              </c:strCache>
            </c:strRef>
          </c:cat>
          <c:val>
            <c:numRef>
              <c:f>Additional!$G$8:$K$8</c:f>
              <c:numCache>
                <c:formatCode>#,##0\ ;\(#,##0\)</c:formatCode>
                <c:ptCount val="5"/>
                <c:pt idx="0">
                  <c:v>2275.1693046690002</c:v>
                </c:pt>
                <c:pt idx="1">
                  <c:v>2382.3423865969999</c:v>
                </c:pt>
                <c:pt idx="2">
                  <c:v>2675</c:v>
                </c:pt>
                <c:pt idx="3">
                  <c:v>2904.7805315539999</c:v>
                </c:pt>
                <c:pt idx="4" formatCode="0%">
                  <c:v>8.5899264132336395E-2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2-817E-4136-B3F4-EA4F631E1232}"/>
            </c:ext>
          </c:extLst>
        </c:ser>
        <c:ser>
          <c:idx val="3"/>
          <c:order val="3"/>
          <c:tx>
            <c:strRef>
              <c:f>Additional!$F$9</c:f>
              <c:strCache>
                <c:ptCount val="1"/>
                <c:pt idx="0">
                  <c:v>Myanmar</c:v>
                </c:pt>
              </c:strCache>
            </c:strRef>
          </c:tx>
          <c:spPr>
            <a:solidFill>
              <a:schemeClr val="accent4"/>
            </a:solidFill>
            <a:ln w="9525">
              <a:noFill/>
            </a:ln>
          </c:spPr>
          <c:invertIfNegative val="0"/>
          <c:cat>
            <c:strRef>
              <c:f>Additional!$G$3:$K$3</c:f>
              <c:strCache>
                <c:ptCount val="5"/>
                <c:pt idx="0">
                  <c:v>FY-2015</c:v>
                </c:pt>
                <c:pt idx="1">
                  <c:v>FY-2016</c:v>
                </c:pt>
                <c:pt idx="2">
                  <c:v>FY-2017</c:v>
                </c:pt>
                <c:pt idx="3">
                  <c:v>FY-2018</c:v>
                </c:pt>
                <c:pt idx="4">
                  <c:v>% delta</c:v>
                </c:pt>
              </c:strCache>
            </c:strRef>
          </c:cat>
          <c:val>
            <c:numRef>
              <c:f>Additional!$G$9:$K$9</c:f>
              <c:numCache>
                <c:formatCode>#,##0\ ;\(#,##0\)</c:formatCode>
                <c:ptCount val="5"/>
                <c:pt idx="0">
                  <c:v>1065</c:v>
                </c:pt>
                <c:pt idx="1">
                  <c:v>1469.866498828</c:v>
                </c:pt>
                <c:pt idx="2">
                  <c:v>1324</c:v>
                </c:pt>
                <c:pt idx="3">
                  <c:v>1262.3189436990001</c:v>
                </c:pt>
                <c:pt idx="4" formatCode="0%">
                  <c:v>-4.6586900529456098E-2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3-817E-4136-B3F4-EA4F631E1232}"/>
            </c:ext>
          </c:extLst>
        </c:ser>
        <c:ser>
          <c:idx val="4"/>
          <c:order val="4"/>
          <c:tx>
            <c:strRef>
              <c:f>Additional!$F$10</c:f>
              <c:strCache>
                <c:ptCount val="1"/>
                <c:pt idx="0">
                  <c:v>Oman</c:v>
                </c:pt>
              </c:strCache>
            </c:strRef>
          </c:tx>
          <c:spPr>
            <a:solidFill>
              <a:schemeClr val="accent5"/>
            </a:solidFill>
            <a:ln w="9525">
              <a:noFill/>
            </a:ln>
          </c:spPr>
          <c:invertIfNegative val="0"/>
          <c:dPt>
            <c:idx val="0"/>
            <c:invertIfNegative val="0"/>
            <c:bubble3D val="0"/>
            <c:extLst>
              <c:ext xmlns:c16="http://schemas.microsoft.com/office/drawing/2014/chart" uri="{C3380CC4-5D6E-409C-BE32-E72D297353CC}">
                <c16:uniqueId val="{00000006-9F22-45B4-A802-6A46A2075F99}"/>
              </c:ext>
            </c:extLst>
          </c:dPt>
          <c:dPt>
            <c:idx val="1"/>
            <c:invertIfNegative val="0"/>
            <c:bubble3D val="0"/>
            <c:extLst>
              <c:ext xmlns:c16="http://schemas.microsoft.com/office/drawing/2014/chart" uri="{C3380CC4-5D6E-409C-BE32-E72D297353CC}">
                <c16:uniqueId val="{00000007-9F22-45B4-A802-6A46A2075F99}"/>
              </c:ext>
            </c:extLst>
          </c:dPt>
          <c:dPt>
            <c:idx val="2"/>
            <c:invertIfNegative val="0"/>
            <c:bubble3D val="0"/>
            <c:extLst>
              <c:ext xmlns:c16="http://schemas.microsoft.com/office/drawing/2014/chart" uri="{C3380CC4-5D6E-409C-BE32-E72D297353CC}">
                <c16:uniqueId val="{00000008-9F22-45B4-A802-6A46A2075F99}"/>
              </c:ext>
            </c:extLst>
          </c:dPt>
          <c:dPt>
            <c:idx val="3"/>
            <c:invertIfNegative val="0"/>
            <c:bubble3D val="0"/>
            <c:extLst>
              <c:ext xmlns:c16="http://schemas.microsoft.com/office/drawing/2014/chart" uri="{C3380CC4-5D6E-409C-BE32-E72D297353CC}">
                <c16:uniqueId val="{00000009-9F22-45B4-A802-6A46A2075F99}"/>
              </c:ext>
            </c:extLst>
          </c:dPt>
          <c:dPt>
            <c:idx val="4"/>
            <c:invertIfNegative val="0"/>
            <c:bubble3D val="0"/>
            <c:spPr>
              <a:solidFill>
                <a:schemeClr val="bg1"/>
              </a:solidFill>
              <a:ln w="9525">
                <a:noFill/>
              </a:ln>
            </c:spPr>
            <c:extLst>
              <c:ext xmlns:c16="http://schemas.microsoft.com/office/drawing/2014/chart" uri="{C3380CC4-5D6E-409C-BE32-E72D297353CC}">
                <c16:uniqueId val="{0000000B-9F22-45B4-A802-6A46A2075F99}"/>
              </c:ext>
            </c:extLst>
          </c:dPt>
          <c:cat>
            <c:strRef>
              <c:f>Additional!$G$3:$K$3</c:f>
              <c:strCache>
                <c:ptCount val="5"/>
                <c:pt idx="0">
                  <c:v>FY-2015</c:v>
                </c:pt>
                <c:pt idx="1">
                  <c:v>FY-2016</c:v>
                </c:pt>
                <c:pt idx="2">
                  <c:v>FY-2017</c:v>
                </c:pt>
                <c:pt idx="3">
                  <c:v>FY-2018</c:v>
                </c:pt>
                <c:pt idx="4">
                  <c:v>% delta</c:v>
                </c:pt>
              </c:strCache>
            </c:strRef>
          </c:cat>
          <c:val>
            <c:numRef>
              <c:f>Additional!$G$10:$K$10</c:f>
              <c:numCache>
                <c:formatCode>#,##0\ ;\(#,##0\)</c:formatCode>
                <c:ptCount val="5"/>
                <c:pt idx="0">
                  <c:v>2475.4020638920001</c:v>
                </c:pt>
                <c:pt idx="1">
                  <c:v>2638.8207148030001</c:v>
                </c:pt>
                <c:pt idx="2">
                  <c:v>2670</c:v>
                </c:pt>
                <c:pt idx="3">
                  <c:v>2685.1244035029999</c:v>
                </c:pt>
                <c:pt idx="4" formatCode="0%">
                  <c:v>5.6645706003745104E-3</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4-817E-4136-B3F4-EA4F631E1232}"/>
            </c:ext>
          </c:extLst>
        </c:ser>
        <c:ser>
          <c:idx val="5"/>
          <c:order val="5"/>
          <c:tx>
            <c:strRef>
              <c:f>Additional!$F$11</c:f>
              <c:strCache>
                <c:ptCount val="1"/>
                <c:pt idx="0">
                  <c:v>Iraq</c:v>
                </c:pt>
              </c:strCache>
            </c:strRef>
          </c:tx>
          <c:spPr>
            <a:solidFill>
              <a:schemeClr val="accent6"/>
            </a:solidFill>
            <a:ln w="9525">
              <a:noFill/>
            </a:ln>
          </c:spPr>
          <c:invertIfNegative val="0"/>
          <c:cat>
            <c:strRef>
              <c:f>Additional!$G$3:$K$3</c:f>
              <c:strCache>
                <c:ptCount val="5"/>
                <c:pt idx="0">
                  <c:v>FY-2015</c:v>
                </c:pt>
                <c:pt idx="1">
                  <c:v>FY-2016</c:v>
                </c:pt>
                <c:pt idx="2">
                  <c:v>FY-2017</c:v>
                </c:pt>
                <c:pt idx="3">
                  <c:v>FY-2018</c:v>
                </c:pt>
                <c:pt idx="4">
                  <c:v>% delta</c:v>
                </c:pt>
              </c:strCache>
            </c:strRef>
          </c:cat>
          <c:val>
            <c:numRef>
              <c:f>Additional!$G$11:$K$11</c:f>
              <c:numCache>
                <c:formatCode>#,##0\ ;\(#,##0\)</c:formatCode>
                <c:ptCount val="5"/>
                <c:pt idx="0">
                  <c:v>4884.4646446610004</c:v>
                </c:pt>
                <c:pt idx="1">
                  <c:v>4217.3832935190003</c:v>
                </c:pt>
                <c:pt idx="2">
                  <c:v>4490</c:v>
                </c:pt>
                <c:pt idx="3">
                  <c:v>4448.8363052929999</c:v>
                </c:pt>
                <c:pt idx="4" formatCode="0%">
                  <c:v>-9.1678607365258402E-3</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5-817E-4136-B3F4-EA4F631E1232}"/>
            </c:ext>
          </c:extLst>
        </c:ser>
        <c:ser>
          <c:idx val="6"/>
          <c:order val="6"/>
          <c:tx>
            <c:strRef>
              <c:f>Additional!$F$12</c:f>
              <c:strCache>
                <c:ptCount val="1"/>
                <c:pt idx="0">
                  <c:v>Indosat</c:v>
                </c:pt>
              </c:strCache>
            </c:strRef>
          </c:tx>
          <c:spPr>
            <a:solidFill>
              <a:schemeClr val="accent1">
                <a:lumMod val="60000"/>
              </a:schemeClr>
            </a:solidFill>
            <a:ln w="9525">
              <a:noFill/>
            </a:ln>
          </c:spPr>
          <c:invertIfNegative val="0"/>
          <c:dPt>
            <c:idx val="0"/>
            <c:invertIfNegative val="0"/>
            <c:bubble3D val="0"/>
            <c:extLst>
              <c:ext xmlns:c16="http://schemas.microsoft.com/office/drawing/2014/chart" uri="{C3380CC4-5D6E-409C-BE32-E72D297353CC}">
                <c16:uniqueId val="{0000000D-9F22-45B4-A802-6A46A2075F99}"/>
              </c:ext>
            </c:extLst>
          </c:dPt>
          <c:dPt>
            <c:idx val="1"/>
            <c:invertIfNegative val="0"/>
            <c:bubble3D val="0"/>
            <c:extLst>
              <c:ext xmlns:c16="http://schemas.microsoft.com/office/drawing/2014/chart" uri="{C3380CC4-5D6E-409C-BE32-E72D297353CC}">
                <c16:uniqueId val="{0000000F-9F22-45B4-A802-6A46A2075F99}"/>
              </c:ext>
            </c:extLst>
          </c:dPt>
          <c:dPt>
            <c:idx val="2"/>
            <c:invertIfNegative val="0"/>
            <c:bubble3D val="0"/>
            <c:extLst>
              <c:ext xmlns:c16="http://schemas.microsoft.com/office/drawing/2014/chart" uri="{C3380CC4-5D6E-409C-BE32-E72D297353CC}">
                <c16:uniqueId val="{00000011-9F22-45B4-A802-6A46A2075F99}"/>
              </c:ext>
            </c:extLst>
          </c:dPt>
          <c:dPt>
            <c:idx val="3"/>
            <c:invertIfNegative val="0"/>
            <c:bubble3D val="0"/>
            <c:extLst>
              <c:ext xmlns:c16="http://schemas.microsoft.com/office/drawing/2014/chart" uri="{C3380CC4-5D6E-409C-BE32-E72D297353CC}">
                <c16:uniqueId val="{00000013-9F22-45B4-A802-6A46A2075F99}"/>
              </c:ext>
            </c:extLst>
          </c:dPt>
          <c:cat>
            <c:strRef>
              <c:f>Additional!$G$3:$K$3</c:f>
              <c:strCache>
                <c:ptCount val="5"/>
                <c:pt idx="0">
                  <c:v>FY-2015</c:v>
                </c:pt>
                <c:pt idx="1">
                  <c:v>FY-2016</c:v>
                </c:pt>
                <c:pt idx="2">
                  <c:v>FY-2017</c:v>
                </c:pt>
                <c:pt idx="3">
                  <c:v>FY-2018</c:v>
                </c:pt>
                <c:pt idx="4">
                  <c:v>% delta</c:v>
                </c:pt>
              </c:strCache>
            </c:strRef>
          </c:cat>
          <c:val>
            <c:numRef>
              <c:f>Additional!$G$12:$K$12</c:f>
              <c:numCache>
                <c:formatCode>#,##0\ ;\(#,##0\)</c:formatCode>
                <c:ptCount val="5"/>
                <c:pt idx="0">
                  <c:v>7274.0237603699998</c:v>
                </c:pt>
                <c:pt idx="1">
                  <c:v>7994.4213528649998</c:v>
                </c:pt>
                <c:pt idx="2">
                  <c:v>8145.2</c:v>
                </c:pt>
                <c:pt idx="3">
                  <c:v>5919.0122661149999</c:v>
                </c:pt>
                <c:pt idx="4" formatCode="0%">
                  <c:v>-0.27331283871298401</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E-817E-4136-B3F4-EA4F631E1232}"/>
            </c:ext>
          </c:extLst>
        </c:ser>
        <c:ser>
          <c:idx val="7"/>
          <c:order val="7"/>
          <c:tx>
            <c:strRef>
              <c:f>Additional!$F$13</c:f>
              <c:strCache>
                <c:ptCount val="1"/>
                <c:pt idx="0">
                  <c:v>Qatar</c:v>
                </c:pt>
              </c:strCache>
            </c:strRef>
          </c:tx>
          <c:spPr>
            <a:solidFill>
              <a:srgbClr val="FF0000"/>
            </a:solidFill>
            <a:ln w="9525">
              <a:noFill/>
            </a:ln>
          </c:spPr>
          <c:invertIfNegative val="0"/>
          <c:cat>
            <c:strRef>
              <c:f>Additional!$G$3:$K$3</c:f>
              <c:strCache>
                <c:ptCount val="5"/>
                <c:pt idx="0">
                  <c:v>FY-2015</c:v>
                </c:pt>
                <c:pt idx="1">
                  <c:v>FY-2016</c:v>
                </c:pt>
                <c:pt idx="2">
                  <c:v>FY-2017</c:v>
                </c:pt>
                <c:pt idx="3">
                  <c:v>FY-2018</c:v>
                </c:pt>
                <c:pt idx="4">
                  <c:v>% delta</c:v>
                </c:pt>
              </c:strCache>
            </c:strRef>
          </c:cat>
          <c:val>
            <c:numRef>
              <c:f>Additional!$G$13:$K$13</c:f>
              <c:numCache>
                <c:formatCode>#,##0\ ;\(#,##0\)</c:formatCode>
                <c:ptCount val="5"/>
                <c:pt idx="0">
                  <c:v>7897.3805030000003</c:v>
                </c:pt>
                <c:pt idx="1">
                  <c:v>8006.5755200000003</c:v>
                </c:pt>
                <c:pt idx="2">
                  <c:v>7791</c:v>
                </c:pt>
                <c:pt idx="3">
                  <c:v>7741.7024843400004</c:v>
                </c:pt>
                <c:pt idx="4" formatCode="0%">
                  <c:v>-6.3274952714669104E-3</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0F-817E-4136-B3F4-EA4F631E1232}"/>
            </c:ext>
          </c:extLst>
        </c:ser>
        <c:dLbls>
          <c:showLegendKey val="0"/>
          <c:showVal val="0"/>
          <c:showCatName val="0"/>
          <c:showSerName val="0"/>
          <c:showPercent val="0"/>
          <c:showBubbleSize val="0"/>
        </c:dLbls>
        <c:gapWidth val="35"/>
        <c:overlap val="100"/>
        <c:axId val="334260136"/>
        <c:axId val="334255040"/>
      </c:barChart>
      <c:catAx>
        <c:axId val="334260136"/>
        <c:scaling>
          <c:orientation val="minMax"/>
        </c:scaling>
        <c:delete val="0"/>
        <c:axPos val="b"/>
        <c:majorGridlines>
          <c:spPr>
            <a:ln w="9525">
              <a:noFill/>
              <a:prstDash val="solid"/>
              <a:round/>
            </a:ln>
          </c:spPr>
        </c:majorGridlines>
        <c:minorGridlines>
          <c:spPr>
            <a:ln w="9525">
              <a:noFill/>
              <a:prstDash val="solid"/>
              <a:round/>
            </a:ln>
          </c:spPr>
        </c:minorGridlines>
        <c:numFmt formatCode="General" sourceLinked="1"/>
        <c:majorTickMark val="none"/>
        <c:minorTickMark val="none"/>
        <c:tickLblPos val="nextTo"/>
        <c:spPr>
          <a:noFill/>
          <a:ln w="9525" cap="flat" cmpd="sng">
            <a:solidFill>
              <a:schemeClr val="tx1">
                <a:lumMod val="15000"/>
                <a:lumOff val="85000"/>
              </a:schemeClr>
            </a:solidFill>
            <a:prstDash val="solid"/>
            <a:round/>
          </a:ln>
        </c:spPr>
        <c:txPr>
          <a:bodyPr rot="0" vert="horz"/>
          <a:lstStyle/>
          <a:p>
            <a:pPr>
              <a:defRPr lang="en-US" sz="900" b="0" i="0" u="none" baseline="0">
                <a:solidFill>
                  <a:schemeClr val="tx1"/>
                </a:solidFill>
                <a:latin typeface="Calibri"/>
                <a:ea typeface="Calibri"/>
                <a:cs typeface="Calibri"/>
              </a:defRPr>
            </a:pPr>
            <a:endParaRPr lang="en-US"/>
          </a:p>
        </c:txPr>
        <c:crossAx val="334255040"/>
        <c:crosses val="autoZero"/>
        <c:auto val="1"/>
        <c:lblAlgn val="ctr"/>
        <c:lblOffset val="100"/>
        <c:noMultiLvlLbl val="0"/>
      </c:catAx>
      <c:valAx>
        <c:axId val="334255040"/>
        <c:scaling>
          <c:orientation val="minMax"/>
          <c:min val="0"/>
        </c:scaling>
        <c:delete val="0"/>
        <c:axPos val="l"/>
        <c:majorGridlines>
          <c:spPr>
            <a:ln w="9525">
              <a:noFill/>
              <a:prstDash val="solid"/>
              <a:round/>
            </a:ln>
          </c:spPr>
        </c:majorGridlines>
        <c:minorGridlines>
          <c:spPr>
            <a:ln w="9525">
              <a:noFill/>
              <a:prstDash val="solid"/>
              <a:round/>
            </a:ln>
          </c:spPr>
        </c:minorGridlines>
        <c:numFmt formatCode="0%" sourceLinked="1"/>
        <c:majorTickMark val="out"/>
        <c:minorTickMark val="none"/>
        <c:tickLblPos val="none"/>
        <c:spPr>
          <a:noFill/>
          <a:ln w="9525">
            <a:noFill/>
            <a:prstDash val="solid"/>
            <a:round/>
          </a:ln>
        </c:spPr>
        <c:txPr>
          <a:bodyPr rot="0" vert="horz"/>
          <a:lstStyle/>
          <a:p>
            <a:pPr>
              <a:defRPr lang="en-US" sz="900" b="0" i="0" u="none" baseline="0">
                <a:solidFill>
                  <a:schemeClr val="tx1"/>
                </a:solidFill>
                <a:latin typeface="Calibri"/>
                <a:ea typeface="Calibri"/>
                <a:cs typeface="Calibri"/>
              </a:defRPr>
            </a:pPr>
            <a:endParaRPr lang="en-US"/>
          </a:p>
        </c:txPr>
        <c:crossAx val="334260136"/>
        <c:crosses val="autoZero"/>
        <c:crossBetween val="between"/>
      </c:valAx>
      <c:dTable>
        <c:showHorzBorder val="1"/>
        <c:showVertBorder val="1"/>
        <c:showOutline val="1"/>
        <c:showKeys val="1"/>
        <c:spPr>
          <a:ln w="9525">
            <a:noFill/>
            <a:prstDash val="solid"/>
            <a:round/>
          </a:ln>
        </c:spPr>
        <c:txPr>
          <a:bodyPr rot="0" vert="horz"/>
          <a:lstStyle/>
          <a:p>
            <a:pPr rtl="0">
              <a:defRPr lang="en-US" sz="900" b="1" i="0" u="none" baseline="0">
                <a:solidFill>
                  <a:schemeClr val="tx1"/>
                </a:solidFill>
                <a:latin typeface="Calibri"/>
                <a:ea typeface="Calibri"/>
                <a:cs typeface="Calibri"/>
              </a:defRPr>
            </a:pPr>
            <a:endParaRPr lang="en-US"/>
          </a:p>
        </c:txPr>
      </c:dTable>
      <c:spPr>
        <a:noFill/>
        <a:ln w="9525">
          <a:noFill/>
        </a:ln>
      </c:spPr>
    </c:plotArea>
    <c:plotVisOnly val="1"/>
    <c:dispBlanksAs val="gap"/>
    <c:showDLblsOverMax val="1"/>
  </c:chart>
  <c:spPr>
    <a:noFill/>
    <a:ln w="9525">
      <a:noFill/>
      <a:prstDash val="solid"/>
      <a:round/>
    </a:ln>
  </c:spPr>
  <c:txPr>
    <a:bodyPr rot="0" vert="horz"/>
    <a:lstStyle/>
    <a:p>
      <a:pPr>
        <a:defRPr lang="en-US" sz="900" u="none" baseline="0">
          <a:solidFill>
            <a:schemeClr val="tx1"/>
          </a:solidFill>
        </a:defRPr>
      </a:pPr>
      <a:endParaRPr lang="en-US"/>
    </a:p>
  </c:txPr>
  <c:userShapes r:id="rId1"/>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74999999999999"/>
          <c:y val="0.127"/>
          <c:w val="0.61075000000000002"/>
          <c:h val="0.81399999999999995"/>
        </c:manualLayout>
      </c:layout>
      <c:doughnut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762D-447A-BAC0-324967D15552}"/>
              </c:ext>
            </c:extLst>
          </c:dPt>
          <c:dPt>
            <c:idx val="1"/>
            <c:bubble3D val="0"/>
            <c:spPr>
              <a:solidFill>
                <a:schemeClr val="accent2"/>
              </a:solidFill>
              <a:ln>
                <a:noFill/>
              </a:ln>
              <a:effectLst/>
            </c:spPr>
            <c:extLst>
              <c:ext xmlns:c16="http://schemas.microsoft.com/office/drawing/2014/chart" uri="{C3380CC4-5D6E-409C-BE32-E72D297353CC}">
                <c16:uniqueId val="{00000003-762D-447A-BAC0-324967D15552}"/>
              </c:ext>
            </c:extLst>
          </c:dPt>
          <c:dPt>
            <c:idx val="2"/>
            <c:bubble3D val="0"/>
            <c:spPr>
              <a:solidFill>
                <a:schemeClr val="accent3"/>
              </a:solidFill>
              <a:ln>
                <a:noFill/>
              </a:ln>
              <a:effectLst/>
            </c:spPr>
            <c:extLst>
              <c:ext xmlns:c16="http://schemas.microsoft.com/office/drawing/2014/chart" uri="{C3380CC4-5D6E-409C-BE32-E72D297353CC}">
                <c16:uniqueId val="{00000005-762D-447A-BAC0-324967D15552}"/>
              </c:ext>
            </c:extLst>
          </c:dPt>
          <c:dPt>
            <c:idx val="3"/>
            <c:bubble3D val="0"/>
            <c:spPr>
              <a:solidFill>
                <a:schemeClr val="accent4"/>
              </a:solidFill>
              <a:ln>
                <a:noFill/>
              </a:ln>
              <a:effectLst/>
            </c:spPr>
            <c:extLst>
              <c:ext xmlns:c16="http://schemas.microsoft.com/office/drawing/2014/chart" uri="{C3380CC4-5D6E-409C-BE32-E72D297353CC}">
                <c16:uniqueId val="{00000007-762D-447A-BAC0-324967D15552}"/>
              </c:ext>
            </c:extLst>
          </c:dPt>
          <c:dPt>
            <c:idx val="4"/>
            <c:bubble3D val="0"/>
            <c:spPr>
              <a:solidFill>
                <a:schemeClr val="accent5"/>
              </a:solidFill>
              <a:ln>
                <a:noFill/>
              </a:ln>
              <a:effectLst/>
            </c:spPr>
            <c:extLst>
              <c:ext xmlns:c16="http://schemas.microsoft.com/office/drawing/2014/chart" uri="{C3380CC4-5D6E-409C-BE32-E72D297353CC}">
                <c16:uniqueId val="{00000009-762D-447A-BAC0-324967D15552}"/>
              </c:ext>
            </c:extLst>
          </c:dPt>
          <c:dPt>
            <c:idx val="5"/>
            <c:bubble3D val="0"/>
            <c:spPr>
              <a:solidFill>
                <a:schemeClr val="accent6"/>
              </a:solidFill>
              <a:ln>
                <a:noFill/>
              </a:ln>
              <a:effectLst/>
            </c:spPr>
            <c:extLst>
              <c:ext xmlns:c16="http://schemas.microsoft.com/office/drawing/2014/chart" uri="{C3380CC4-5D6E-409C-BE32-E72D297353CC}">
                <c16:uniqueId val="{0000000B-762D-447A-BAC0-324967D15552}"/>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762D-447A-BAC0-324967D15552}"/>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762D-447A-BAC0-324967D15552}"/>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762D-447A-BAC0-324967D15552}"/>
              </c:ext>
            </c:extLst>
          </c:dPt>
          <c:dLbls>
            <c:dLbl>
              <c:idx val="0"/>
              <c:layout>
                <c:manualLayout>
                  <c:x val="0.32974999999999999"/>
                  <c:y val="-7.4499999999999997E-2"/>
                </c:manualLayout>
              </c:layout>
              <c:spPr>
                <a:noFill/>
                <a:ln>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1-762D-447A-BAC0-324967D15552}"/>
                </c:ext>
              </c:extLst>
            </c:dLbl>
            <c:dLbl>
              <c:idx val="1"/>
              <c:layout>
                <c:manualLayout>
                  <c:x val="0.17599999999999999"/>
                  <c:y val="0.25974999999999998"/>
                </c:manualLayout>
              </c:layout>
              <c:spPr>
                <a:noFill/>
                <a:ln>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762D-447A-BAC0-324967D15552}"/>
                </c:ext>
              </c:extLst>
            </c:dLbl>
            <c:dLbl>
              <c:idx val="2"/>
              <c:layout>
                <c:manualLayout>
                  <c:x val="-0.12475"/>
                  <c:y val="0.13950000000000001"/>
                </c:manualLayout>
              </c:layout>
              <c:spPr>
                <a:noFill/>
                <a:ln>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5-762D-447A-BAC0-324967D15552}"/>
                </c:ext>
              </c:extLst>
            </c:dLbl>
            <c:dLbl>
              <c:idx val="3"/>
              <c:layout>
                <c:manualLayout>
                  <c:x val="-0.17724999999999999"/>
                  <c:y val="9.6250000000000002E-2"/>
                </c:manualLayout>
              </c:layout>
              <c:spPr>
                <a:noFill/>
                <a:ln>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7-762D-447A-BAC0-324967D15552}"/>
                </c:ext>
              </c:extLst>
            </c:dLbl>
            <c:dLbl>
              <c:idx val="4"/>
              <c:layout>
                <c:manualLayout>
                  <c:x val="-0.18074999999999999"/>
                  <c:y val="3.6249999999999998E-2"/>
                </c:manualLayout>
              </c:layout>
              <c:spPr>
                <a:noFill/>
                <a:ln>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9-762D-447A-BAC0-324967D15552}"/>
                </c:ext>
              </c:extLst>
            </c:dLbl>
            <c:dLbl>
              <c:idx val="5"/>
              <c:layout>
                <c:manualLayout>
                  <c:x val="-0.16475000000000001"/>
                  <c:y val="-2.6249999999999999E-2"/>
                </c:manualLayout>
              </c:layout>
              <c:spPr>
                <a:noFill/>
                <a:ln>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B-762D-447A-BAC0-324967D15552}"/>
                </c:ext>
              </c:extLst>
            </c:dLbl>
            <c:dLbl>
              <c:idx val="6"/>
              <c:layout>
                <c:manualLayout>
                  <c:x val="-0.18225"/>
                  <c:y val="-7.775E-2"/>
                </c:manualLayout>
              </c:layout>
              <c:spPr>
                <a:noFill/>
                <a:ln>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D-762D-447A-BAC0-324967D15552}"/>
                </c:ext>
              </c:extLst>
            </c:dLbl>
            <c:dLbl>
              <c:idx val="7"/>
              <c:layout>
                <c:manualLayout>
                  <c:x val="-0.10349999999999999"/>
                  <c:y val="-0.17924999999999999"/>
                </c:manualLayout>
              </c:layout>
              <c:spPr>
                <a:noFill/>
                <a:ln>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F-762D-447A-BAC0-324967D15552}"/>
                </c:ext>
              </c:extLst>
            </c:dLbl>
            <c:dLbl>
              <c:idx val="8"/>
              <c:layout>
                <c:manualLayout>
                  <c:x val="3.2500000000000001E-2"/>
                  <c:y val="-0.14749999999999999"/>
                </c:manualLayout>
              </c:layout>
              <c:spPr>
                <a:noFill/>
                <a:ln>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11-762D-447A-BAC0-324967D15552}"/>
                </c:ext>
              </c:extLst>
            </c:dLbl>
            <c:spPr>
              <a:noFill/>
              <a:ln w="9525">
                <a:noFill/>
              </a:ln>
              <a:effectLst/>
            </c:spPr>
            <c:txPr>
              <a:bodyPr rot="0" spcFirstLastPara="1" vertOverflow="ellipsis" vert="horz" wrap="none" anchor="ctr" anchorCtr="1">
                <a:spAutoFit/>
              </a:bodyPr>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showLeaderLines val="1"/>
            <c:leaderLines>
              <c:spPr>
                <a:ln w="9525" cap="flat" cmpd="sng" algn="ctr">
                  <a:solidFill>
                    <a:schemeClr val="bg1">
                      <a:lumMod val="50000"/>
                    </a:schemeClr>
                  </a:solidFill>
                  <a:prstDash val="solid"/>
                  <a:round/>
                </a:ln>
                <a:effectLst/>
              </c:spPr>
            </c:leaderLines>
            <c:extLst>
              <c:ext xmlns:c15="http://schemas.microsoft.com/office/drawing/2012/chart" uri="{CE6537A1-D6FC-4f65-9D91-7224C49458BB}"/>
            </c:extLst>
          </c:dLbls>
          <c:cat>
            <c:strRef>
              <c:f>Additional!$F$71:$F$79</c:f>
              <c:strCache>
                <c:ptCount val="9"/>
                <c:pt idx="0">
                  <c:v>Qatar </c:v>
                </c:pt>
                <c:pt idx="1">
                  <c:v>Indonesia</c:v>
                </c:pt>
                <c:pt idx="2">
                  <c:v>Iraq</c:v>
                </c:pt>
                <c:pt idx="3">
                  <c:v>Oman</c:v>
                </c:pt>
                <c:pt idx="4">
                  <c:v>Kuwait</c:v>
                </c:pt>
                <c:pt idx="5">
                  <c:v>Algeria</c:v>
                </c:pt>
                <c:pt idx="6">
                  <c:v>Tunisia</c:v>
                </c:pt>
                <c:pt idx="7">
                  <c:v>Myanmar</c:v>
                </c:pt>
                <c:pt idx="8">
                  <c:v>Others</c:v>
                </c:pt>
              </c:strCache>
            </c:strRef>
          </c:cat>
          <c:val>
            <c:numRef>
              <c:f>Additional!$G$71:$G$79</c:f>
              <c:numCache>
                <c:formatCode>0%</c:formatCode>
                <c:ptCount val="9"/>
                <c:pt idx="0">
                  <c:v>2.8472289222542399E-2</c:v>
                </c:pt>
                <c:pt idx="1">
                  <c:v>0.50400625632873697</c:v>
                </c:pt>
                <c:pt idx="2">
                  <c:v>0.123514230624995</c:v>
                </c:pt>
                <c:pt idx="3">
                  <c:v>2.6154718677790199E-2</c:v>
                </c:pt>
                <c:pt idx="4">
                  <c:v>2.0055942004385999E-2</c:v>
                </c:pt>
                <c:pt idx="5">
                  <c:v>0.120519370194782</c:v>
                </c:pt>
                <c:pt idx="6">
                  <c:v>7.8561235320652303E-2</c:v>
                </c:pt>
                <c:pt idx="7">
                  <c:v>8.3354162796896406E-2</c:v>
                </c:pt>
                <c:pt idx="8">
                  <c:v>1.53617948292184E-2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12-D1E4-49DF-9461-631B004797C0}"/>
            </c:ext>
          </c:extLst>
        </c:ser>
        <c:dLbls>
          <c:showLegendKey val="0"/>
          <c:showVal val="0"/>
          <c:showCatName val="0"/>
          <c:showSerName val="0"/>
          <c:showPercent val="0"/>
          <c:showBubbleSize val="0"/>
          <c:showLeaderLines val="1"/>
        </c:dLbls>
        <c:firstSliceAng val="0"/>
        <c:holeSize val="50"/>
      </c:doughnutChart>
      <c:spPr>
        <a:noFill/>
        <a:ln w="9525">
          <a:noFill/>
        </a:ln>
        <a:effectLst/>
      </c:spPr>
    </c:plotArea>
    <c:plotVisOnly val="1"/>
    <c:dispBlanksAs val="gap"/>
    <c:showDLblsOverMax val="1"/>
  </c:chart>
  <c:spPr>
    <a:solidFill>
      <a:schemeClr val="bg1"/>
    </a:solidFill>
    <a:ln w="9525" cap="flat" cmpd="sng" algn="ctr">
      <a:noFill/>
      <a:prstDash val="solid"/>
      <a:round/>
    </a:ln>
    <a:effectLst/>
  </c:spPr>
  <c:txPr>
    <a:bodyPr/>
    <a:lstStyle/>
    <a:p>
      <a:pPr>
        <a:defRPr/>
      </a:pPr>
      <a:endParaRPr lang="en-US"/>
    </a:p>
  </c:txPr>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525"/>
          <c:y val="0.19725000000000001"/>
          <c:w val="0.60599999999999998"/>
          <c:h val="0.63675000000000004"/>
        </c:manualLayout>
      </c:layout>
      <c:doughnut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AE56-49C7-8A08-AC68A752694F}"/>
              </c:ext>
            </c:extLst>
          </c:dPt>
          <c:dPt>
            <c:idx val="1"/>
            <c:bubble3D val="0"/>
            <c:spPr>
              <a:solidFill>
                <a:schemeClr val="accent2"/>
              </a:solidFill>
              <a:ln>
                <a:noFill/>
              </a:ln>
              <a:effectLst/>
            </c:spPr>
            <c:extLst>
              <c:ext xmlns:c16="http://schemas.microsoft.com/office/drawing/2014/chart" uri="{C3380CC4-5D6E-409C-BE32-E72D297353CC}">
                <c16:uniqueId val="{00000003-AE56-49C7-8A08-AC68A752694F}"/>
              </c:ext>
            </c:extLst>
          </c:dPt>
          <c:dPt>
            <c:idx val="2"/>
            <c:bubble3D val="0"/>
            <c:spPr>
              <a:solidFill>
                <a:schemeClr val="accent3"/>
              </a:solidFill>
              <a:ln>
                <a:noFill/>
              </a:ln>
              <a:effectLst/>
            </c:spPr>
            <c:extLst>
              <c:ext xmlns:c16="http://schemas.microsoft.com/office/drawing/2014/chart" uri="{C3380CC4-5D6E-409C-BE32-E72D297353CC}">
                <c16:uniqueId val="{00000005-AE56-49C7-8A08-AC68A752694F}"/>
              </c:ext>
            </c:extLst>
          </c:dPt>
          <c:dPt>
            <c:idx val="3"/>
            <c:bubble3D val="0"/>
            <c:spPr>
              <a:solidFill>
                <a:schemeClr val="accent4"/>
              </a:solidFill>
              <a:ln>
                <a:noFill/>
              </a:ln>
              <a:effectLst/>
            </c:spPr>
            <c:extLst>
              <c:ext xmlns:c16="http://schemas.microsoft.com/office/drawing/2014/chart" uri="{C3380CC4-5D6E-409C-BE32-E72D297353CC}">
                <c16:uniqueId val="{00000007-AE56-49C7-8A08-AC68A752694F}"/>
              </c:ext>
            </c:extLst>
          </c:dPt>
          <c:dPt>
            <c:idx val="4"/>
            <c:bubble3D val="0"/>
            <c:spPr>
              <a:solidFill>
                <a:schemeClr val="accent5"/>
              </a:solidFill>
              <a:ln>
                <a:noFill/>
              </a:ln>
              <a:effectLst/>
            </c:spPr>
            <c:extLst>
              <c:ext xmlns:c16="http://schemas.microsoft.com/office/drawing/2014/chart" uri="{C3380CC4-5D6E-409C-BE32-E72D297353CC}">
                <c16:uniqueId val="{00000009-AE56-49C7-8A08-AC68A752694F}"/>
              </c:ext>
            </c:extLst>
          </c:dPt>
          <c:dPt>
            <c:idx val="5"/>
            <c:bubble3D val="0"/>
            <c:spPr>
              <a:solidFill>
                <a:schemeClr val="accent6"/>
              </a:solidFill>
              <a:ln>
                <a:noFill/>
              </a:ln>
              <a:effectLst/>
            </c:spPr>
            <c:extLst>
              <c:ext xmlns:c16="http://schemas.microsoft.com/office/drawing/2014/chart" uri="{C3380CC4-5D6E-409C-BE32-E72D297353CC}">
                <c16:uniqueId val="{0000000B-AE56-49C7-8A08-AC68A752694F}"/>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AE56-49C7-8A08-AC68A752694F}"/>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AE56-49C7-8A08-AC68A752694F}"/>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AE56-49C7-8A08-AC68A752694F}"/>
              </c:ext>
            </c:extLst>
          </c:dPt>
          <c:dLbls>
            <c:dLbl>
              <c:idx val="0"/>
              <c:layout>
                <c:manualLayout>
                  <c:x val="0.127"/>
                  <c:y val="-9.5250000000000001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AE56-49C7-8A08-AC68A752694F}"/>
                </c:ext>
              </c:extLst>
            </c:dLbl>
            <c:dLbl>
              <c:idx val="1"/>
              <c:layout>
                <c:manualLayout>
                  <c:x val="0.156"/>
                  <c:y val="7.6499999999999999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AE56-49C7-8A08-AC68A752694F}"/>
                </c:ext>
              </c:extLst>
            </c:dLbl>
            <c:dLbl>
              <c:idx val="2"/>
              <c:layout>
                <c:manualLayout>
                  <c:x val="-2.9499999999999998E-2"/>
                  <c:y val="0.14149999999999999"/>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AE56-49C7-8A08-AC68A752694F}"/>
                </c:ext>
              </c:extLst>
            </c:dLbl>
            <c:dLbl>
              <c:idx val="3"/>
              <c:layout>
                <c:manualLayout>
                  <c:x val="-0.1285"/>
                  <c:y val="0.11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AE56-49C7-8A08-AC68A752694F}"/>
                </c:ext>
              </c:extLst>
            </c:dLbl>
            <c:dLbl>
              <c:idx val="4"/>
              <c:layout>
                <c:manualLayout>
                  <c:x val="-0.13975000000000001"/>
                  <c:y val="3.87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AE56-49C7-8A08-AC68A752694F}"/>
                </c:ext>
              </c:extLst>
            </c:dLbl>
            <c:dLbl>
              <c:idx val="5"/>
              <c:layout>
                <c:manualLayout>
                  <c:x val="-0.14424999999999999"/>
                  <c:y val="0"/>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AE56-49C7-8A08-AC68A752694F}"/>
                </c:ext>
              </c:extLst>
            </c:dLbl>
            <c:dLbl>
              <c:idx val="6"/>
              <c:layout>
                <c:manualLayout>
                  <c:x val="-0.14149999999999999"/>
                  <c:y val="-5.9499999999999997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AE56-49C7-8A08-AC68A752694F}"/>
                </c:ext>
              </c:extLst>
            </c:dLbl>
            <c:dLbl>
              <c:idx val="7"/>
              <c:layout>
                <c:manualLayout>
                  <c:x val="-0.10675"/>
                  <c:y val="-0.104"/>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F-AE56-49C7-8A08-AC68A752694F}"/>
                </c:ext>
              </c:extLst>
            </c:dLbl>
            <c:dLbl>
              <c:idx val="8"/>
              <c:layout>
                <c:manualLayout>
                  <c:x val="1.4500000000000001E-2"/>
                  <c:y val="-0.12425"/>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11-AE56-49C7-8A08-AC68A752694F}"/>
                </c:ext>
              </c:extLst>
            </c:dLbl>
            <c:spPr>
              <a:noFill/>
              <a:ln w="9525">
                <a:noFill/>
              </a:ln>
              <a:effectLst/>
            </c:spPr>
            <c:txPr>
              <a:bodyPr rot="0" spcFirstLastPara="1" vertOverflow="ellipsis" vert="horz" wrap="square" anchor="ctr" anchorCtr="1"/>
              <a:lstStyle/>
              <a:p>
                <a:pPr algn="ctr">
                  <a:defRPr lang="en-US" sz="1050" b="1" i="0" u="none" strike="noStrike" kern="1200" baseline="0">
                    <a:solidFill>
                      <a:schemeClr val="tx1"/>
                    </a:solidFill>
                    <a:latin typeface="Calibri"/>
                    <a:ea typeface="Calibri"/>
                    <a:cs typeface="Calibri"/>
                  </a:defRPr>
                </a:pPr>
                <a:endParaRPr lang="en-US"/>
              </a:p>
            </c:txPr>
            <c:showLegendKey val="0"/>
            <c:showVal val="1"/>
            <c:showCatName val="1"/>
            <c:showSerName val="0"/>
            <c:showPercent val="0"/>
            <c:showBubbleSize val="0"/>
            <c:separator>, </c:separator>
            <c:showLeaderLines val="1"/>
            <c:leaderLines>
              <c:spPr>
                <a:ln w="9525" cap="flat" cmpd="sng" algn="ctr">
                  <a:solidFill>
                    <a:schemeClr val="bg1">
                      <a:lumMod val="50000"/>
                    </a:schemeClr>
                  </a:solidFill>
                  <a:prstDash val="solid"/>
                  <a:round/>
                </a:ln>
                <a:effectLst/>
              </c:spPr>
            </c:leaderLines>
            <c:extLst>
              <c:ext xmlns:c15="http://schemas.microsoft.com/office/drawing/2012/chart" uri="{CE6537A1-D6FC-4f65-9D91-7224C49458BB}"/>
            </c:extLst>
          </c:dLbls>
          <c:cat>
            <c:strRef>
              <c:f>Additional!$F$48:$F$56</c:f>
              <c:strCache>
                <c:ptCount val="9"/>
                <c:pt idx="0">
                  <c:v>Qatar </c:v>
                </c:pt>
                <c:pt idx="1">
                  <c:v>Indonesia</c:v>
                </c:pt>
                <c:pt idx="2">
                  <c:v>Iraq</c:v>
                </c:pt>
                <c:pt idx="3">
                  <c:v>Oman</c:v>
                </c:pt>
                <c:pt idx="4">
                  <c:v>Kuwait</c:v>
                </c:pt>
                <c:pt idx="5">
                  <c:v>Algeria</c:v>
                </c:pt>
                <c:pt idx="6">
                  <c:v>Tunisia</c:v>
                </c:pt>
                <c:pt idx="7">
                  <c:v>Myanmar</c:v>
                </c:pt>
                <c:pt idx="8">
                  <c:v>Others</c:v>
                </c:pt>
              </c:strCache>
            </c:strRef>
          </c:cat>
          <c:val>
            <c:numRef>
              <c:f>Additional!$G$48:$G$56</c:f>
              <c:numCache>
                <c:formatCode>0%</c:formatCode>
                <c:ptCount val="9"/>
                <c:pt idx="0">
                  <c:v>0.147765153470692</c:v>
                </c:pt>
                <c:pt idx="1">
                  <c:v>0.42543719353185699</c:v>
                </c:pt>
                <c:pt idx="2">
                  <c:v>2.82681816672288E-2</c:v>
                </c:pt>
                <c:pt idx="3">
                  <c:v>0.101303949667301</c:v>
                </c:pt>
                <c:pt idx="4">
                  <c:v>5.83586323838634E-2</c:v>
                </c:pt>
                <c:pt idx="5">
                  <c:v>0.111501915899947</c:v>
                </c:pt>
                <c:pt idx="6">
                  <c:v>3.3260494652053899E-2</c:v>
                </c:pt>
                <c:pt idx="7">
                  <c:v>7.4989003409019497E-2</c:v>
                </c:pt>
                <c:pt idx="8">
                  <c:v>1.9115475318036899E-2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12-A61F-4325-8EE5-3277E679D0FF}"/>
            </c:ext>
          </c:extLst>
        </c:ser>
        <c:dLbls>
          <c:showLegendKey val="0"/>
          <c:showVal val="0"/>
          <c:showCatName val="0"/>
          <c:showSerName val="0"/>
          <c:showPercent val="0"/>
          <c:showBubbleSize val="0"/>
          <c:showLeaderLines val="1"/>
        </c:dLbls>
        <c:firstSliceAng val="0"/>
        <c:holeSize val="50"/>
      </c:doughnutChart>
      <c:spPr>
        <a:noFill/>
        <a:ln w="9525">
          <a:noFill/>
        </a:ln>
        <a:effectLst/>
      </c:spPr>
    </c:plotArea>
    <c:plotVisOnly val="1"/>
    <c:dispBlanksAs val="gap"/>
    <c:showDLblsOverMax val="1"/>
  </c:chart>
  <c:spPr>
    <a:solidFill>
      <a:schemeClr val="bg1"/>
    </a:solidFill>
    <a:ln w="9525" cap="flat" cmpd="sng" algn="ctr">
      <a:noFill/>
      <a:prstDash val="solid"/>
      <a:round/>
    </a:ln>
    <a:effectLst/>
  </c:spPr>
  <c:txPr>
    <a:bodyPr rot="0" vert="horz"/>
    <a:lstStyle/>
    <a:p>
      <a:pPr>
        <a:defRPr lang="en-US" u="none" baseline="0">
          <a:solidFill>
            <a:schemeClr val="tx1"/>
          </a:solidFill>
        </a:defRPr>
      </a:pPr>
      <a:endParaRPr lang="en-US"/>
    </a:p>
  </c:txPr>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74999999999999"/>
          <c:y val="0.14649999999999999"/>
          <c:w val="0.66949999999999998"/>
          <c:h val="0.79449999999999998"/>
        </c:manualLayout>
      </c:layout>
      <c:doughnutChart>
        <c:varyColors val="1"/>
        <c:ser>
          <c:idx val="0"/>
          <c:order val="0"/>
          <c:dPt>
            <c:idx val="0"/>
            <c:bubble3D val="0"/>
            <c:spPr>
              <a:solidFill>
                <a:srgbClr val="FF0000"/>
              </a:solidFill>
              <a:ln w="9525">
                <a:noFill/>
              </a:ln>
            </c:spPr>
            <c:extLst>
              <c:ext xmlns:c16="http://schemas.microsoft.com/office/drawing/2014/chart" uri="{C3380CC4-5D6E-409C-BE32-E72D297353CC}">
                <c16:uniqueId val="{00000001-FD29-4E57-BFF3-4F3CCE45756E}"/>
              </c:ext>
            </c:extLst>
          </c:dPt>
          <c:dPt>
            <c:idx val="1"/>
            <c:bubble3D val="0"/>
            <c:spPr>
              <a:solidFill>
                <a:schemeClr val="accent2"/>
              </a:solidFill>
              <a:ln w="9525">
                <a:noFill/>
              </a:ln>
            </c:spPr>
            <c:extLst>
              <c:ext xmlns:c16="http://schemas.microsoft.com/office/drawing/2014/chart" uri="{C3380CC4-5D6E-409C-BE32-E72D297353CC}">
                <c16:uniqueId val="{00000003-FD29-4E57-BFF3-4F3CCE45756E}"/>
              </c:ext>
            </c:extLst>
          </c:dPt>
          <c:dPt>
            <c:idx val="2"/>
            <c:bubble3D val="0"/>
            <c:spPr>
              <a:solidFill>
                <a:schemeClr val="accent3"/>
              </a:solidFill>
              <a:ln w="9525">
                <a:noFill/>
              </a:ln>
            </c:spPr>
            <c:extLst>
              <c:ext xmlns:c16="http://schemas.microsoft.com/office/drawing/2014/chart" uri="{C3380CC4-5D6E-409C-BE32-E72D297353CC}">
                <c16:uniqueId val="{00000005-FD29-4E57-BFF3-4F3CCE45756E}"/>
              </c:ext>
            </c:extLst>
          </c:dPt>
          <c:dPt>
            <c:idx val="3"/>
            <c:bubble3D val="0"/>
            <c:spPr>
              <a:solidFill>
                <a:schemeClr val="accent4"/>
              </a:solidFill>
              <a:ln w="9525">
                <a:noFill/>
              </a:ln>
            </c:spPr>
            <c:extLst>
              <c:ext xmlns:c16="http://schemas.microsoft.com/office/drawing/2014/chart" uri="{C3380CC4-5D6E-409C-BE32-E72D297353CC}">
                <c16:uniqueId val="{00000007-FD29-4E57-BFF3-4F3CCE45756E}"/>
              </c:ext>
            </c:extLst>
          </c:dPt>
          <c:dPt>
            <c:idx val="4"/>
            <c:bubble3D val="0"/>
            <c:spPr>
              <a:solidFill>
                <a:schemeClr val="accent5"/>
              </a:solidFill>
              <a:ln w="9525">
                <a:noFill/>
              </a:ln>
            </c:spPr>
            <c:extLst>
              <c:ext xmlns:c16="http://schemas.microsoft.com/office/drawing/2014/chart" uri="{C3380CC4-5D6E-409C-BE32-E72D297353CC}">
                <c16:uniqueId val="{00000009-FD29-4E57-BFF3-4F3CCE45756E}"/>
              </c:ext>
            </c:extLst>
          </c:dPt>
          <c:dPt>
            <c:idx val="5"/>
            <c:bubble3D val="0"/>
            <c:spPr>
              <a:solidFill>
                <a:schemeClr val="accent6"/>
              </a:solidFill>
              <a:ln w="9525">
                <a:noFill/>
              </a:ln>
            </c:spPr>
            <c:extLst>
              <c:ext xmlns:c16="http://schemas.microsoft.com/office/drawing/2014/chart" uri="{C3380CC4-5D6E-409C-BE32-E72D297353CC}">
                <c16:uniqueId val="{0000000B-FD29-4E57-BFF3-4F3CCE45756E}"/>
              </c:ext>
            </c:extLst>
          </c:dPt>
          <c:dPt>
            <c:idx val="6"/>
            <c:bubble3D val="0"/>
            <c:spPr>
              <a:solidFill>
                <a:schemeClr val="accent1">
                  <a:lumMod val="60000"/>
                </a:schemeClr>
              </a:solidFill>
              <a:ln w="9525">
                <a:noFill/>
              </a:ln>
            </c:spPr>
            <c:extLst>
              <c:ext xmlns:c16="http://schemas.microsoft.com/office/drawing/2014/chart" uri="{C3380CC4-5D6E-409C-BE32-E72D297353CC}">
                <c16:uniqueId val="{0000000D-FD29-4E57-BFF3-4F3CCE45756E}"/>
              </c:ext>
            </c:extLst>
          </c:dPt>
          <c:dPt>
            <c:idx val="7"/>
            <c:bubble3D val="0"/>
            <c:spPr>
              <a:solidFill>
                <a:schemeClr val="accent2">
                  <a:lumMod val="60000"/>
                </a:schemeClr>
              </a:solidFill>
              <a:ln w="9525">
                <a:noFill/>
              </a:ln>
            </c:spPr>
            <c:extLst>
              <c:ext xmlns:c16="http://schemas.microsoft.com/office/drawing/2014/chart" uri="{C3380CC4-5D6E-409C-BE32-E72D297353CC}">
                <c16:uniqueId val="{0000000F-FD29-4E57-BFF3-4F3CCE45756E}"/>
              </c:ext>
            </c:extLst>
          </c:dPt>
          <c:dPt>
            <c:idx val="8"/>
            <c:bubble3D val="0"/>
            <c:spPr>
              <a:solidFill>
                <a:schemeClr val="accent3">
                  <a:lumMod val="60000"/>
                </a:schemeClr>
              </a:solidFill>
              <a:ln w="9525">
                <a:noFill/>
              </a:ln>
            </c:spPr>
            <c:extLst>
              <c:ext xmlns:c16="http://schemas.microsoft.com/office/drawing/2014/chart" uri="{C3380CC4-5D6E-409C-BE32-E72D297353CC}">
                <c16:uniqueId val="{00000011-FD29-4E57-BFF3-4F3CCE45756E}"/>
              </c:ext>
            </c:extLst>
          </c:dPt>
          <c:dLbls>
            <c:dLbl>
              <c:idx val="0"/>
              <c:layout>
                <c:manualLayout>
                  <c:x val="0.19350000000000001"/>
                  <c:y val="6.2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FD29-4E57-BFF3-4F3CCE45756E}"/>
                </c:ext>
              </c:extLst>
            </c:dLbl>
            <c:dLbl>
              <c:idx val="1"/>
              <c:layout>
                <c:manualLayout>
                  <c:x val="-0.22450000000000001"/>
                  <c:y val="7.5000000000000002E-4"/>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FD29-4E57-BFF3-4F3CCE45756E}"/>
                </c:ext>
              </c:extLst>
            </c:dLbl>
            <c:dLbl>
              <c:idx val="2"/>
              <c:layout>
                <c:manualLayout>
                  <c:x val="-0.19375000000000001"/>
                  <c:y val="-0.14050000000000001"/>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FD29-4E57-BFF3-4F3CCE45756E}"/>
                </c:ext>
              </c:extLst>
            </c:dLbl>
            <c:dLbl>
              <c:idx val="3"/>
              <c:layout>
                <c:manualLayout>
                  <c:x val="-7.2499999999999995E-2"/>
                  <c:y val="1.8249999999999999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FD29-4E57-BFF3-4F3CCE45756E}"/>
                </c:ext>
              </c:extLst>
            </c:dLbl>
            <c:dLbl>
              <c:idx val="4"/>
              <c:layout>
                <c:manualLayout>
                  <c:x val="-7.5499999999999998E-2"/>
                  <c:y val="0"/>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FD29-4E57-BFF3-4F3CCE45756E}"/>
                </c:ext>
              </c:extLst>
            </c:dLbl>
            <c:dLbl>
              <c:idx val="5"/>
              <c:layout>
                <c:manualLayout>
                  <c:x val="-5.7000000000000002E-2"/>
                  <c:y val="0"/>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FD29-4E57-BFF3-4F3CCE45756E}"/>
                </c:ext>
              </c:extLst>
            </c:dLbl>
            <c:dLbl>
              <c:idx val="6"/>
              <c:layout>
                <c:manualLayout>
                  <c:x val="-2.9250000000000002E-2"/>
                  <c:y val="-3.4500000000000003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D-FD29-4E57-BFF3-4F3CCE45756E}"/>
                </c:ext>
              </c:extLst>
            </c:dLbl>
            <c:dLbl>
              <c:idx val="7"/>
              <c:layout>
                <c:manualLayout>
                  <c:x val="-1.5E-3"/>
                  <c:y val="-8.5500000000000007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F-FD29-4E57-BFF3-4F3CCE45756E}"/>
                </c:ext>
              </c:extLst>
            </c:dLbl>
            <c:dLbl>
              <c:idx val="8"/>
              <c:layout>
                <c:manualLayout>
                  <c:x val="0"/>
                  <c:y val="-9.6750000000000003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11-FD29-4E57-BFF3-4F3CCE45756E}"/>
                </c:ext>
              </c:extLst>
            </c:dLbl>
            <c:spPr>
              <a:noFill/>
              <a:ln w="9525">
                <a:noFill/>
              </a:ln>
            </c:spPr>
            <c:txPr>
              <a:bodyPr rot="0" vert="horz"/>
              <a:lstStyle/>
              <a:p>
                <a:pPr algn="ctr">
                  <a:defRPr lang="en-US" sz="1100" b="1" i="0" u="none" baseline="0">
                    <a:solidFill>
                      <a:srgbClr val="000000"/>
                    </a:solidFill>
                    <a:latin typeface="Calibri"/>
                    <a:ea typeface="Calibri"/>
                    <a:cs typeface="Calibri"/>
                  </a:defRPr>
                </a:pPr>
                <a:endParaRPr lang="en-US"/>
              </a:p>
            </c:txPr>
            <c:showLegendKey val="0"/>
            <c:showVal val="1"/>
            <c:showCatName val="1"/>
            <c:showSerName val="0"/>
            <c:showPercent val="0"/>
            <c:showBubbleSize val="0"/>
            <c:separator>, </c:separator>
            <c:showLeaderLines val="1"/>
            <c:leaderLines>
              <c:spPr>
                <a:ln w="9525" cap="flat" cmpd="sng">
                  <a:solidFill>
                    <a:schemeClr val="tx1">
                      <a:shade val="95000"/>
                      <a:satMod val="105000"/>
                    </a:schemeClr>
                  </a:solidFill>
                  <a:prstDash val="solid"/>
                  <a:round/>
                </a:ln>
              </c:spPr>
            </c:leaderLines>
            <c:extLst>
              <c:ext xmlns:c15="http://schemas.microsoft.com/office/drawing/2012/chart" uri="{CE6537A1-D6FC-4f65-9D91-7224C49458BB}"/>
            </c:extLst>
          </c:dLbls>
          <c:cat>
            <c:strRef>
              <c:f>Additional!$F$98:$F$100</c:f>
              <c:strCache>
                <c:ptCount val="3"/>
                <c:pt idx="0">
                  <c:v>Qatar</c:v>
                </c:pt>
                <c:pt idx="1">
                  <c:v>Indonesia </c:v>
                </c:pt>
                <c:pt idx="2">
                  <c:v>Others </c:v>
                </c:pt>
              </c:strCache>
            </c:strRef>
          </c:cat>
          <c:val>
            <c:numRef>
              <c:f>Additional!$G$98:$G$100</c:f>
              <c:numCache>
                <c:formatCode>0%</c:formatCode>
                <c:ptCount val="3"/>
                <c:pt idx="0">
                  <c:v>0.78413301244588995</c:v>
                </c:pt>
                <c:pt idx="1">
                  <c:v>0.146556362758614</c:v>
                </c:pt>
                <c:pt idx="2">
                  <c:v>6.9310624795495504E-2</c:v>
                </c:pt>
              </c:numCache>
            </c:numRef>
          </c:val>
          <c:extLst xmlns:mc="http://schemas.openxmlformats.org/markup-compatibility/2006" xmlns:c14="http://schemas.microsoft.com/office/drawing/2007/8/2/chart" xmlns:c16="http://schemas.microsoft.com/office/drawing/2014/chart">
            <c:ext xmlns:c16="http://schemas.microsoft.com/office/drawing/2014/chart" uri="{C3380CC4-5D6E-409C-BE32-E72D297353CC}">
              <c16:uniqueId val="{00000012-417C-4541-95D5-11129F615308}"/>
            </c:ext>
          </c:extLst>
        </c:ser>
        <c:dLbls>
          <c:showLegendKey val="0"/>
          <c:showVal val="0"/>
          <c:showCatName val="0"/>
          <c:showSerName val="0"/>
          <c:showPercent val="0"/>
          <c:showBubbleSize val="0"/>
          <c:showLeaderLines val="1"/>
        </c:dLbls>
        <c:firstSliceAng val="0"/>
        <c:holeSize val="50"/>
      </c:doughnutChart>
      <c:spPr>
        <a:noFill/>
        <a:ln w="9525">
          <a:noFill/>
        </a:ln>
      </c:spPr>
    </c:plotArea>
    <c:plotVisOnly val="1"/>
    <c:dispBlanksAs val="gap"/>
    <c:showDLblsOverMax val="1"/>
  </c:chart>
  <c:spPr>
    <a:solidFill>
      <a:schemeClr val="bg1"/>
    </a:solidFill>
    <a:ln w="9525">
      <a:noFill/>
      <a:prstDash val="solid"/>
      <a:round/>
    </a:ln>
  </c:spPr>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065"/>
          <c:w val="0.93899999999999995"/>
          <c:h val="0.77324999999999999"/>
        </c:manualLayout>
      </c:layout>
      <c:barChart>
        <c:barDir val="col"/>
        <c:grouping val="stacked"/>
        <c:varyColors val="0"/>
        <c:ser>
          <c:idx val="0"/>
          <c:order val="0"/>
          <c:tx>
            <c:strRef>
              <c:f>'Group Results'!$F$174</c:f>
              <c:strCache>
                <c:ptCount val="1"/>
                <c:pt idx="0">
                  <c:v>Long Term </c:v>
                </c:pt>
              </c:strCache>
            </c:strRef>
          </c:tx>
          <c:spPr>
            <a:solidFill>
              <a:schemeClr val="bg1">
                <a:lumMod val="9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0-6F76-4B74-AA12-13B4A1C031BF}"/>
              </c:ext>
            </c:extLst>
          </c:dPt>
          <c:dPt>
            <c:idx val="1"/>
            <c:invertIfNegative val="0"/>
            <c:bubble3D val="0"/>
            <c:extLst>
              <c:ext xmlns:c16="http://schemas.microsoft.com/office/drawing/2014/chart" uri="{C3380CC4-5D6E-409C-BE32-E72D297353CC}">
                <c16:uniqueId val="{00000001-6F76-4B74-AA12-13B4A1C031BF}"/>
              </c:ext>
            </c:extLst>
          </c:dPt>
          <c:dPt>
            <c:idx val="2"/>
            <c:invertIfNegative val="0"/>
            <c:bubble3D val="0"/>
            <c:extLst>
              <c:ext xmlns:c16="http://schemas.microsoft.com/office/drawing/2014/chart" uri="{C3380CC4-5D6E-409C-BE32-E72D297353CC}">
                <c16:uniqueId val="{00000002-6F76-4B74-AA12-13B4A1C031BF}"/>
              </c:ext>
            </c:extLst>
          </c:dPt>
          <c:dPt>
            <c:idx val="3"/>
            <c:invertIfNegative val="0"/>
            <c:bubble3D val="0"/>
            <c:spPr>
              <a:solidFill>
                <a:schemeClr val="bg1">
                  <a:lumMod val="75000"/>
                </a:schemeClr>
              </a:solidFill>
              <a:ln w="9525" cap="flat" cmpd="sng">
                <a:solidFill>
                  <a:schemeClr val="bg1">
                    <a:alpha val="50000"/>
                  </a:schemeClr>
                </a:solidFill>
                <a:round/>
              </a:ln>
            </c:spPr>
            <c:extLst>
              <c:ext xmlns:c16="http://schemas.microsoft.com/office/drawing/2014/chart" uri="{C3380CC4-5D6E-409C-BE32-E72D297353CC}">
                <c16:uniqueId val="{00000004-6F76-4B74-AA12-13B4A1C031BF}"/>
              </c:ext>
            </c:extLst>
          </c:dPt>
          <c:dLbls>
            <c:spPr>
              <a:noFill/>
              <a:ln w="9525">
                <a:noFill/>
              </a:ln>
            </c:spPr>
            <c:txPr>
              <a:bodyPr rot="0" vert="horz"/>
              <a:lstStyle/>
              <a:p>
                <a:pPr algn="ctr">
                  <a:defRPr lang="en-US" sz="1000" b="1" i="0" u="none" baseline="0">
                    <a:solidFill>
                      <a:srgbClr val="000000"/>
                    </a:solidFill>
                  </a:defRPr>
                </a:pPr>
                <a:endParaRPr lang="en-US"/>
              </a:p>
            </c:txPr>
            <c:dLblPos val="ct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Results'!$G$173:$J$173</c:f>
              <c:strCache>
                <c:ptCount val="4"/>
                <c:pt idx="0">
                  <c:v>FY-2015</c:v>
                </c:pt>
                <c:pt idx="1">
                  <c:v>FY-2016</c:v>
                </c:pt>
                <c:pt idx="2">
                  <c:v>FY-2017</c:v>
                </c:pt>
                <c:pt idx="3">
                  <c:v>FY-2018</c:v>
                </c:pt>
              </c:strCache>
            </c:strRef>
          </c:cat>
          <c:val>
            <c:numRef>
              <c:f>'Group Results'!$G$174:$J$174</c:f>
              <c:numCache>
                <c:formatCode>#,##0\ ;\(#,##0\)</c:formatCode>
                <c:ptCount val="4"/>
                <c:pt idx="0">
                  <c:v>36386.320183443997</c:v>
                </c:pt>
                <c:pt idx="1">
                  <c:v>37738.685944842</c:v>
                </c:pt>
                <c:pt idx="2">
                  <c:v>32852</c:v>
                </c:pt>
                <c:pt idx="3">
                  <c:v>27645.407736125999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3875-4864-9727-8AC79388A3C4}"/>
            </c:ext>
          </c:extLst>
        </c:ser>
        <c:ser>
          <c:idx val="1"/>
          <c:order val="1"/>
          <c:tx>
            <c:strRef>
              <c:f>'Group Results'!$F$175</c:f>
              <c:strCache>
                <c:ptCount val="1"/>
                <c:pt idx="0">
                  <c:v>Short Term</c:v>
                </c:pt>
              </c:strCache>
            </c:strRef>
          </c:tx>
          <c:spPr>
            <a:solidFill>
              <a:schemeClr val="bg1">
                <a:lumMod val="50000"/>
              </a:schemeClr>
            </a:solidFill>
          </c:spPr>
          <c:invertIfNegative val="0"/>
          <c:dPt>
            <c:idx val="0"/>
            <c:invertIfNegative val="0"/>
            <c:bubble3D val="0"/>
            <c:extLst>
              <c:ext xmlns:c16="http://schemas.microsoft.com/office/drawing/2014/chart" uri="{C3380CC4-5D6E-409C-BE32-E72D297353CC}">
                <c16:uniqueId val="{00000005-6F76-4B74-AA12-13B4A1C031BF}"/>
              </c:ext>
            </c:extLst>
          </c:dPt>
          <c:dPt>
            <c:idx val="1"/>
            <c:invertIfNegative val="0"/>
            <c:bubble3D val="0"/>
            <c:extLst>
              <c:ext xmlns:c16="http://schemas.microsoft.com/office/drawing/2014/chart" uri="{C3380CC4-5D6E-409C-BE32-E72D297353CC}">
                <c16:uniqueId val="{00000006-6F76-4B74-AA12-13B4A1C031BF}"/>
              </c:ext>
            </c:extLst>
          </c:dPt>
          <c:dPt>
            <c:idx val="2"/>
            <c:invertIfNegative val="0"/>
            <c:bubble3D val="0"/>
            <c:extLst>
              <c:ext xmlns:c16="http://schemas.microsoft.com/office/drawing/2014/chart" uri="{C3380CC4-5D6E-409C-BE32-E72D297353CC}">
                <c16:uniqueId val="{00000007-6F76-4B74-AA12-13B4A1C031BF}"/>
              </c:ext>
            </c:extLst>
          </c:dPt>
          <c:dPt>
            <c:idx val="3"/>
            <c:invertIfNegative val="0"/>
            <c:bubble3D val="0"/>
            <c:spPr>
              <a:solidFill>
                <a:schemeClr val="tx1">
                  <a:lumMod val="85000"/>
                  <a:lumOff val="15000"/>
                </a:schemeClr>
              </a:solidFill>
            </c:spPr>
            <c:extLst>
              <c:ext xmlns:c16="http://schemas.microsoft.com/office/drawing/2014/chart" uri="{C3380CC4-5D6E-409C-BE32-E72D297353CC}">
                <c16:uniqueId val="{00000009-6F76-4B74-AA12-13B4A1C031BF}"/>
              </c:ext>
            </c:extLst>
          </c:dPt>
          <c:dLbls>
            <c:spPr>
              <a:noFill/>
              <a:ln w="9525">
                <a:noFill/>
              </a:ln>
            </c:spPr>
            <c:txPr>
              <a:bodyPr rot="0" vert="horz"/>
              <a:lstStyle/>
              <a:p>
                <a:pPr algn="ctr">
                  <a:defRPr lang="en-US" sz="1000" b="1" u="none" baseline="0">
                    <a:solidFill>
                      <a:schemeClr val="bg1"/>
                    </a:solidFill>
                  </a:defRPr>
                </a:pPr>
                <a:endParaRPr lang="en-US"/>
              </a:p>
            </c:txPr>
            <c:dLblPos val="ct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50000"/>
                          <a:lumOff val="50000"/>
                        </a:schemeClr>
                      </a:solidFill>
                    </a:ln>
                  </c:spPr>
                </c15:leaderLines>
              </c:ext>
            </c:extLst>
          </c:dLbls>
          <c:cat>
            <c:strRef>
              <c:f>'Group Results'!$G$173:$J$173</c:f>
              <c:strCache>
                <c:ptCount val="4"/>
                <c:pt idx="0">
                  <c:v>FY-2015</c:v>
                </c:pt>
                <c:pt idx="1">
                  <c:v>FY-2016</c:v>
                </c:pt>
                <c:pt idx="2">
                  <c:v>FY-2017</c:v>
                </c:pt>
                <c:pt idx="3">
                  <c:v>FY-2018</c:v>
                </c:pt>
              </c:strCache>
            </c:strRef>
          </c:cat>
          <c:val>
            <c:numRef>
              <c:f>'Group Results'!$G$175:$J$175</c:f>
              <c:numCache>
                <c:formatCode>#,##0\ ;\(#,##0\)</c:formatCode>
                <c:ptCount val="4"/>
                <c:pt idx="0">
                  <c:v>6714.3241433379999</c:v>
                </c:pt>
                <c:pt idx="1">
                  <c:v>3361.051142327</c:v>
                </c:pt>
                <c:pt idx="2">
                  <c:v>7292</c:v>
                </c:pt>
                <c:pt idx="3">
                  <c:v>9320.7021454360001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9-3875-4864-9727-8AC79388A3C4}"/>
            </c:ext>
          </c:extLst>
        </c:ser>
        <c:ser>
          <c:idx val="2"/>
          <c:order val="2"/>
          <c:tx>
            <c:strRef>
              <c:f>'Group Results'!$F$176</c:f>
              <c:strCache>
                <c:ptCount val="1"/>
                <c:pt idx="0">
                  <c:v>Total</c:v>
                </c:pt>
              </c:strCache>
            </c:strRef>
          </c:tx>
          <c:spPr>
            <a:noFill/>
          </c:spPr>
          <c:invertIfNegative val="0"/>
          <c:dLbls>
            <c:dLbl>
              <c:idx val="0"/>
              <c:tx>
                <c:rich>
                  <a:bodyPr rot="0" vert="horz"/>
                  <a:lstStyle/>
                  <a:p>
                    <a:pPr algn="ctr">
                      <a:defRPr/>
                    </a:pPr>
                    <a:fld id="{2D99F4CB-8579-4EBD-9734-3C001BF9E5F1}" type="VALUE">
                      <a:rPr lang="en-US" b="1" u="none" baseline="0">
                        <a:solidFill>
                          <a:schemeClr val="tx1"/>
                        </a:solidFill>
                      </a:rPr>
                      <a:pPr algn="ctr">
                        <a:defRPr/>
                      </a:pPr>
                      <a:t>[VALUE]</a:t>
                    </a:fld>
                    <a:endParaRPr lang="en-US"/>
                  </a:p>
                </c:rich>
              </c:tx>
              <c:spPr>
                <a:noFill/>
                <a:ln w="9525">
                  <a:noFill/>
                </a:ln>
              </c:spPr>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F76-4B74-AA12-13B4A1C031BF}"/>
                </c:ext>
              </c:extLst>
            </c:dLbl>
            <c:spPr>
              <a:noFill/>
              <a:ln w="9525">
                <a:noFill/>
              </a:ln>
            </c:spPr>
            <c:txPr>
              <a:bodyPr rot="0" vert="horz">
                <a:spAutoFit/>
              </a:bodyPr>
              <a:lstStyle/>
              <a:p>
                <a:pPr algn="ctr">
                  <a:defRPr lang="en-US" b="1" u="none" baseline="0">
                    <a:solidFill>
                      <a:schemeClr val="tx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'Group Results'!$G$173:$J$173</c:f>
              <c:strCache>
                <c:ptCount val="4"/>
                <c:pt idx="0">
                  <c:v>FY-2015</c:v>
                </c:pt>
                <c:pt idx="1">
                  <c:v>FY-2016</c:v>
                </c:pt>
                <c:pt idx="2">
                  <c:v>FY-2017</c:v>
                </c:pt>
                <c:pt idx="3">
                  <c:v>FY-2018</c:v>
                </c:pt>
              </c:strCache>
            </c:strRef>
          </c:cat>
          <c:val>
            <c:numRef>
              <c:f>'Group Results'!$G$176:$J$176</c:f>
              <c:numCache>
                <c:formatCode>#,##0</c:formatCode>
                <c:ptCount val="4"/>
                <c:pt idx="0">
                  <c:v>43100.644326782</c:v>
                </c:pt>
                <c:pt idx="1">
                  <c:v>41099.737087169</c:v>
                </c:pt>
                <c:pt idx="2">
                  <c:v>40144</c:v>
                </c:pt>
                <c:pt idx="3">
                  <c:v>36966.109881561999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B-3875-4864-9727-8AC79388A3C4}"/>
            </c:ext>
          </c:extLst>
        </c:ser>
        <c:dLbls>
          <c:showLegendKey val="0"/>
          <c:showVal val="0"/>
          <c:showCatName val="0"/>
          <c:showSerName val="0"/>
          <c:showPercent val="0"/>
          <c:showBubbleSize val="0"/>
        </c:dLbls>
        <c:gapWidth val="70"/>
        <c:overlap val="100"/>
        <c:axId val="334250336"/>
        <c:axId val="334255432"/>
        <c:extLst xmlns:mc="http://schemas.openxmlformats.org/markup-compatibility/2006" xmlns:c14="http://schemas.microsoft.com/office/drawing/2007/8/2/chart" xmlns:c15="http://schemas.microsoft.com/office/drawing/2012/chart" xmlns:c16="http://schemas.microsoft.com/office/drawing/2014/chart"/>
      </c:barChart>
      <c:catAx>
        <c:axId val="33425033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1" i="0" u="none" cap="all" baseline="0">
                <a:solidFill>
                  <a:srgbClr val="000000"/>
                </a:solidFill>
              </a:defRPr>
            </a:pPr>
            <a:endParaRPr lang="en-US"/>
          </a:p>
        </c:txPr>
        <c:crossAx val="334255432"/>
        <c:crosses val="autoZero"/>
        <c:auto val="1"/>
        <c:lblAlgn val="ctr"/>
        <c:lblOffset val="100"/>
        <c:noMultiLvlLbl val="0"/>
      </c:catAx>
      <c:valAx>
        <c:axId val="334255432"/>
        <c:scaling>
          <c:orientation val="minMax"/>
          <c:max val="50000"/>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34250336"/>
        <c:crosses val="autoZero"/>
        <c:crossBetween val="between"/>
      </c:valAx>
      <c:spPr>
        <a:noFill/>
        <a:ln w="9525">
          <a:noFill/>
        </a:ln>
      </c:spPr>
    </c:plotArea>
    <c:legend>
      <c:legendPos val="t"/>
      <c:legendEntry>
        <c:idx val="2"/>
        <c:delete val="1"/>
      </c:legendEntry>
      <c:overlay val="1"/>
      <c:txPr>
        <a:bodyPr rot="0" vert="horz"/>
        <a:lstStyle/>
        <a:p>
          <a:pPr>
            <a:defRPr lang="en-US" b="1" u="none" baseline="0">
              <a:solidFill>
                <a:schemeClr val="tx1"/>
              </a:solidFill>
              <a:latin typeface="Calibri"/>
              <a:ea typeface="Calibri"/>
              <a:cs typeface="Calibri"/>
            </a:defRPr>
          </a:pPr>
          <a:endParaRPr lang="en-US"/>
        </a:p>
      </c:txPr>
    </c:legend>
    <c:plotVisOnly val="1"/>
    <c:dispBlanksAs val="gap"/>
    <c:showDLblsOverMax val="1"/>
  </c:chart>
  <c:spPr>
    <a:noFill/>
    <a:ln w="9525">
      <a:noFill/>
      <a:miter lim="800000"/>
    </a:ln>
  </c:spPr>
  <c:txPr>
    <a:bodyPr rot="0" vert="horz"/>
    <a:lstStyle/>
    <a:p>
      <a:pPr>
        <a:defRPr lang="en-US" u="none" baseline="0">
          <a:solidFill>
            <a:schemeClr val="tx1"/>
          </a:solidFill>
        </a:defRPr>
      </a:pPr>
      <a:endParaRPr lang="en-US"/>
    </a:p>
  </c:txPr>
  <c:userShapes r:id="rId1"/>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23897996232633"/>
          <c:y val="0.13930933726540101"/>
          <c:w val="0.81732462998942723"/>
          <c:h val="0.62448419616552642"/>
        </c:manualLayout>
      </c:layout>
      <c:barChart>
        <c:barDir val="col"/>
        <c:grouping val="stacked"/>
        <c:varyColors val="0"/>
        <c:ser>
          <c:idx val="1"/>
          <c:order val="0"/>
          <c:tx>
            <c:strRef>
              <c:f>Sheet1!$B$1</c:f>
              <c:strCache>
                <c:ptCount val="1"/>
                <c:pt idx="0">
                  <c:v>Bonds</c:v>
                </c:pt>
              </c:strCache>
            </c:strRef>
          </c:tx>
          <c:spPr>
            <a:solidFill>
              <a:schemeClr val="bg1">
                <a:lumMod val="50000"/>
              </a:schemeClr>
            </a:solidFill>
            <a:ln>
              <a:solidFill>
                <a:schemeClr val="bg1">
                  <a:lumMod val="65000"/>
                </a:schemeClr>
              </a:solidFill>
            </a:ln>
            <a:effectLst/>
          </c:spPr>
          <c:invertIfNegative val="0"/>
          <c:dPt>
            <c:idx val="1"/>
            <c:invertIfNegative val="0"/>
            <c:bubble3D val="0"/>
            <c:spPr>
              <a:solidFill>
                <a:schemeClr val="bg1">
                  <a:lumMod val="50000"/>
                </a:schemeClr>
              </a:solidFill>
              <a:ln>
                <a:solidFill>
                  <a:schemeClr val="bg1">
                    <a:lumMod val="65000"/>
                  </a:schemeClr>
                </a:solidFill>
              </a:ln>
              <a:effectLst/>
            </c:spPr>
            <c:extLst>
              <c:ext xmlns:c16="http://schemas.microsoft.com/office/drawing/2014/chart" uri="{C3380CC4-5D6E-409C-BE32-E72D297353CC}">
                <c16:uniqueId val="{00000001-5107-49E2-85BB-22DCD24DB77C}"/>
              </c:ext>
            </c:extLst>
          </c:dPt>
          <c:dPt>
            <c:idx val="2"/>
            <c:invertIfNegative val="0"/>
            <c:bubble3D val="0"/>
            <c:extLst>
              <c:ext xmlns:c16="http://schemas.microsoft.com/office/drawing/2014/chart" uri="{C3380CC4-5D6E-409C-BE32-E72D297353CC}">
                <c16:uniqueId val="{00000002-5107-49E2-85BB-22DCD24DB77C}"/>
              </c:ext>
            </c:extLst>
          </c:dPt>
          <c:dPt>
            <c:idx val="3"/>
            <c:invertIfNegative val="0"/>
            <c:bubble3D val="0"/>
            <c:extLst>
              <c:ext xmlns:c16="http://schemas.microsoft.com/office/drawing/2014/chart" uri="{C3380CC4-5D6E-409C-BE32-E72D297353CC}">
                <c16:uniqueId val="{00000003-5107-49E2-85BB-22DCD24DB77C}"/>
              </c:ext>
            </c:extLst>
          </c:dPt>
          <c:dPt>
            <c:idx val="6"/>
            <c:invertIfNegative val="0"/>
            <c:bubble3D val="0"/>
            <c:extLst>
              <c:ext xmlns:c16="http://schemas.microsoft.com/office/drawing/2014/chart" uri="{C3380CC4-5D6E-409C-BE32-E72D297353CC}">
                <c16:uniqueId val="{00000004-5107-49E2-85BB-22DCD24DB77C}"/>
              </c:ext>
            </c:extLst>
          </c:dPt>
          <c:dLbls>
            <c:dLbl>
              <c:idx val="0"/>
              <c:layout>
                <c:manualLayout>
                  <c:x val="9.5130203665645173E-5"/>
                  <c:y val="3.581989915923015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107-49E2-85BB-22DCD24DB77C}"/>
                </c:ext>
              </c:extLst>
            </c:dLbl>
            <c:dLbl>
              <c:idx val="2"/>
              <c:layout>
                <c:manualLayout>
                  <c:x val="1.5684668508235543E-3"/>
                  <c:y val="-8.333335156022561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107-49E2-85BB-22DCD24DB77C}"/>
                </c:ext>
              </c:extLst>
            </c:dLbl>
            <c:dLbl>
              <c:idx val="6"/>
              <c:layout>
                <c:manualLayout>
                  <c:x val="-1.5684668508236118E-3"/>
                  <c:y val="1.944444869738597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107-49E2-85BB-22DCD24DB77C}"/>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2019</c:v>
                </c:pt>
                <c:pt idx="1">
                  <c:v>2020</c:v>
                </c:pt>
                <c:pt idx="2">
                  <c:v>2021</c:v>
                </c:pt>
                <c:pt idx="3">
                  <c:v>2022</c:v>
                </c:pt>
                <c:pt idx="4">
                  <c:v>2023</c:v>
                </c:pt>
                <c:pt idx="5">
                  <c:v>2024</c:v>
                </c:pt>
                <c:pt idx="6">
                  <c:v>2025</c:v>
                </c:pt>
                <c:pt idx="7">
                  <c:v>2026</c:v>
                </c:pt>
                <c:pt idx="8">
                  <c:v>2028</c:v>
                </c:pt>
                <c:pt idx="9">
                  <c:v>2043</c:v>
                </c:pt>
              </c:numCache>
            </c:numRef>
          </c:cat>
          <c:val>
            <c:numRef>
              <c:f>Sheet1!$B$2:$B$11</c:f>
              <c:numCache>
                <c:formatCode>General</c:formatCode>
                <c:ptCount val="10"/>
                <c:pt idx="0" formatCode="#,##0">
                  <c:v>600</c:v>
                </c:pt>
                <c:pt idx="2" formatCode="#,##0">
                  <c:v>1000</c:v>
                </c:pt>
                <c:pt idx="4" formatCode="#,##0">
                  <c:v>1000</c:v>
                </c:pt>
                <c:pt idx="6" formatCode="#,##0">
                  <c:v>750</c:v>
                </c:pt>
                <c:pt idx="7" formatCode="#,##0">
                  <c:v>500</c:v>
                </c:pt>
                <c:pt idx="8" formatCode="#,##0">
                  <c:v>500</c:v>
                </c:pt>
                <c:pt idx="9" formatCode="#,##0">
                  <c:v>500</c:v>
                </c:pt>
              </c:numCache>
            </c:numRef>
          </c:val>
          <c:extLst>
            <c:ext xmlns:c16="http://schemas.microsoft.com/office/drawing/2014/chart" uri="{C3380CC4-5D6E-409C-BE32-E72D297353CC}">
              <c16:uniqueId val="{00000006-5107-49E2-85BB-22DCD24DB77C}"/>
            </c:ext>
          </c:extLst>
        </c:ser>
        <c:ser>
          <c:idx val="2"/>
          <c:order val="1"/>
          <c:tx>
            <c:strRef>
              <c:f>Sheet1!$C$1</c:f>
              <c:strCache>
                <c:ptCount val="1"/>
                <c:pt idx="0">
                  <c:v>Loans</c:v>
                </c:pt>
              </c:strCache>
            </c:strRef>
          </c:tx>
          <c:spPr>
            <a:solidFill>
              <a:srgbClr val="FF0000"/>
            </a:solidFill>
            <a:ln>
              <a:solidFill>
                <a:srgbClr val="FF0000"/>
              </a:solidFill>
            </a:ln>
            <a:effectLst/>
          </c:spPr>
          <c:invertIfNegative val="0"/>
          <c:dPt>
            <c:idx val="5"/>
            <c:invertIfNegative val="0"/>
            <c:bubble3D val="0"/>
            <c:extLst>
              <c:ext xmlns:c16="http://schemas.microsoft.com/office/drawing/2014/chart" uri="{C3380CC4-5D6E-409C-BE32-E72D297353CC}">
                <c16:uniqueId val="{00000007-5107-49E2-85BB-22DCD24DB77C}"/>
              </c:ext>
            </c:extLst>
          </c:dPt>
          <c:dPt>
            <c:idx val="6"/>
            <c:invertIfNegative val="0"/>
            <c:bubble3D val="0"/>
            <c:extLst>
              <c:ext xmlns:c16="http://schemas.microsoft.com/office/drawing/2014/chart" uri="{C3380CC4-5D6E-409C-BE32-E72D297353CC}">
                <c16:uniqueId val="{00000008-5107-49E2-85BB-22DCD24DB77C}"/>
              </c:ext>
            </c:extLst>
          </c:dPt>
          <c:dPt>
            <c:idx val="7"/>
            <c:invertIfNegative val="0"/>
            <c:bubble3D val="0"/>
            <c:extLst>
              <c:ext xmlns:c16="http://schemas.microsoft.com/office/drawing/2014/chart" uri="{C3380CC4-5D6E-409C-BE32-E72D297353CC}">
                <c16:uniqueId val="{00000009-5107-49E2-85BB-22DCD24DB77C}"/>
              </c:ext>
            </c:extLst>
          </c:dPt>
          <c:dPt>
            <c:idx val="8"/>
            <c:invertIfNegative val="0"/>
            <c:bubble3D val="0"/>
            <c:extLst>
              <c:ext xmlns:c16="http://schemas.microsoft.com/office/drawing/2014/chart" uri="{C3380CC4-5D6E-409C-BE32-E72D297353CC}">
                <c16:uniqueId val="{0000000A-5107-49E2-85BB-22DCD24DB77C}"/>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107-49E2-85BB-22DCD24DB77C}"/>
                </c:ext>
              </c:extLst>
            </c:dLbl>
            <c:dLbl>
              <c:idx val="5"/>
              <c:layout>
                <c:manualLayout>
                  <c:x val="1.5684882360480904E-3"/>
                  <c:y val="-9.4986857559441491E-3"/>
                </c:manualLayout>
              </c:layout>
              <c:spPr>
                <a:noFill/>
                <a:ln>
                  <a:noFill/>
                </a:ln>
                <a:effectLst/>
              </c:spPr>
              <c:txPr>
                <a:bodyPr rot="0" spcFirstLastPara="1" vertOverflow="ellipsis" vert="horz" wrap="square" lIns="38100" tIns="19050" rIns="38100" bIns="19050" anchor="ctr" anchorCtr="1">
                  <a:noAutofit/>
                </a:bodyPr>
                <a:lstStyle/>
                <a:p>
                  <a:pPr>
                    <a:defRPr sz="7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5107-49E2-85BB-22DCD24DB77C}"/>
                </c:ext>
              </c:extLst>
            </c:dLbl>
            <c:dLbl>
              <c:idx val="6"/>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5107-49E2-85BB-22DCD24DB77C}"/>
                </c:ext>
              </c:extLst>
            </c:dLbl>
            <c:dLbl>
              <c:idx val="7"/>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5107-49E2-85BB-22DCD24DB77C}"/>
                </c:ext>
              </c:extLst>
            </c:dLbl>
            <c:dLbl>
              <c:idx val="8"/>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A-5107-49E2-85BB-22DCD24DB77C}"/>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2019</c:v>
                </c:pt>
                <c:pt idx="1">
                  <c:v>2020</c:v>
                </c:pt>
                <c:pt idx="2">
                  <c:v>2021</c:v>
                </c:pt>
                <c:pt idx="3">
                  <c:v>2022</c:v>
                </c:pt>
                <c:pt idx="4">
                  <c:v>2023</c:v>
                </c:pt>
                <c:pt idx="5">
                  <c:v>2024</c:v>
                </c:pt>
                <c:pt idx="6">
                  <c:v>2025</c:v>
                </c:pt>
                <c:pt idx="7">
                  <c:v>2026</c:v>
                </c:pt>
                <c:pt idx="8">
                  <c:v>2028</c:v>
                </c:pt>
                <c:pt idx="9">
                  <c:v>2043</c:v>
                </c:pt>
              </c:numCache>
            </c:numRef>
          </c:cat>
          <c:val>
            <c:numRef>
              <c:f>Sheet1!$C$2:$C$11</c:f>
              <c:numCache>
                <c:formatCode>#,##0</c:formatCode>
                <c:ptCount val="10"/>
                <c:pt idx="0">
                  <c:v>1040</c:v>
                </c:pt>
                <c:pt idx="1">
                  <c:v>690</c:v>
                </c:pt>
                <c:pt idx="2">
                  <c:v>40</c:v>
                </c:pt>
                <c:pt idx="3">
                  <c:v>950</c:v>
                </c:pt>
                <c:pt idx="4">
                  <c:v>390</c:v>
                </c:pt>
              </c:numCache>
            </c:numRef>
          </c:val>
          <c:extLst>
            <c:ext xmlns:c16="http://schemas.microsoft.com/office/drawing/2014/chart" uri="{C3380CC4-5D6E-409C-BE32-E72D297353CC}">
              <c16:uniqueId val="{0000000C-5107-49E2-85BB-22DCD24DB77C}"/>
            </c:ext>
          </c:extLst>
        </c:ser>
        <c:ser>
          <c:idx val="0"/>
          <c:order val="2"/>
          <c:tx>
            <c:strRef>
              <c:f>Sheet1!$D$1</c:f>
              <c:strCache>
                <c:ptCount val="1"/>
                <c:pt idx="0">
                  <c:v>Column1</c:v>
                </c:pt>
              </c:strCache>
            </c:strRef>
          </c:tx>
          <c:spPr>
            <a:noFill/>
            <a:ln>
              <a:solidFill>
                <a:srgbClr val="FF3300"/>
              </a:solidFill>
              <a:prstDash val="dash"/>
            </a:ln>
          </c:spPr>
          <c:invertIfNegative val="0"/>
          <c:cat>
            <c:numRef>
              <c:f>Sheet1!$A$2:$A$11</c:f>
              <c:numCache>
                <c:formatCode>General</c:formatCode>
                <c:ptCount val="10"/>
                <c:pt idx="0">
                  <c:v>2019</c:v>
                </c:pt>
                <c:pt idx="1">
                  <c:v>2020</c:v>
                </c:pt>
                <c:pt idx="2">
                  <c:v>2021</c:v>
                </c:pt>
                <c:pt idx="3">
                  <c:v>2022</c:v>
                </c:pt>
                <c:pt idx="4">
                  <c:v>2023</c:v>
                </c:pt>
                <c:pt idx="5">
                  <c:v>2024</c:v>
                </c:pt>
                <c:pt idx="6">
                  <c:v>2025</c:v>
                </c:pt>
                <c:pt idx="7">
                  <c:v>2026</c:v>
                </c:pt>
                <c:pt idx="8">
                  <c:v>2028</c:v>
                </c:pt>
                <c:pt idx="9">
                  <c:v>2043</c:v>
                </c:pt>
              </c:numCache>
            </c:numRef>
          </c:cat>
          <c:val>
            <c:numRef>
              <c:f>Sheet1!$D$2:$D$11</c:f>
              <c:numCache>
                <c:formatCode>General</c:formatCode>
                <c:ptCount val="10"/>
                <c:pt idx="3">
                  <c:v>90</c:v>
                </c:pt>
              </c:numCache>
            </c:numRef>
          </c:val>
          <c:extLst>
            <c:ext xmlns:c16="http://schemas.microsoft.com/office/drawing/2014/chart" uri="{C3380CC4-5D6E-409C-BE32-E72D297353CC}">
              <c16:uniqueId val="{0000000D-5107-49E2-85BB-22DCD24DB77C}"/>
            </c:ext>
          </c:extLst>
        </c:ser>
        <c:dLbls>
          <c:showLegendKey val="0"/>
          <c:showVal val="0"/>
          <c:showCatName val="0"/>
          <c:showSerName val="0"/>
          <c:showPercent val="0"/>
          <c:showBubbleSize val="0"/>
        </c:dLbls>
        <c:gapWidth val="120"/>
        <c:overlap val="100"/>
        <c:axId val="-1301481088"/>
        <c:axId val="-1301484896"/>
      </c:barChart>
      <c:catAx>
        <c:axId val="-130148108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b" anchorCtr="0"/>
          <a:lstStyle/>
          <a:p>
            <a:pPr>
              <a:defRPr sz="700" b="1" i="0" u="none" strike="noStrike" kern="1200" baseline="0">
                <a:solidFill>
                  <a:srgbClr val="000000"/>
                </a:solidFill>
                <a:latin typeface="+mn-lt"/>
                <a:ea typeface="+mn-ea"/>
                <a:cs typeface="+mn-cs"/>
              </a:defRPr>
            </a:pPr>
            <a:endParaRPr lang="en-US"/>
          </a:p>
        </c:txPr>
        <c:crossAx val="-1301484896"/>
        <c:crosses val="autoZero"/>
        <c:auto val="0"/>
        <c:lblAlgn val="ctr"/>
        <c:lblOffset val="200"/>
        <c:tickLblSkip val="1"/>
        <c:noMultiLvlLbl val="0"/>
      </c:catAx>
      <c:valAx>
        <c:axId val="-1301484896"/>
        <c:scaling>
          <c:orientation val="minMax"/>
          <c:max val="2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301481088"/>
        <c:crosses val="autoZero"/>
        <c:crossBetween val="between"/>
        <c:minorUnit val="400"/>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ARPU!$F$7</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DB57-4FD2-8859-7CD8FD24F69A}"/>
              </c:ext>
            </c:extLst>
          </c:dPt>
          <c:dPt>
            <c:idx val="1"/>
            <c:invertIfNegative val="0"/>
            <c:bubble3D val="0"/>
            <c:extLst>
              <c:ext xmlns:c16="http://schemas.microsoft.com/office/drawing/2014/chart" uri="{C3380CC4-5D6E-409C-BE32-E72D297353CC}">
                <c16:uniqueId val="{00000001-DB57-4FD2-8859-7CD8FD24F69A}"/>
              </c:ext>
            </c:extLst>
          </c:dPt>
          <c:dPt>
            <c:idx val="2"/>
            <c:invertIfNegative val="0"/>
            <c:bubble3D val="0"/>
            <c:extLst>
              <c:ext xmlns:c16="http://schemas.microsoft.com/office/drawing/2014/chart" uri="{C3380CC4-5D6E-409C-BE32-E72D297353CC}">
                <c16:uniqueId val="{00000002-DB57-4FD2-8859-7CD8FD24F69A}"/>
              </c:ext>
            </c:extLst>
          </c:dPt>
          <c:dPt>
            <c:idx val="3"/>
            <c:invertIfNegative val="0"/>
            <c:bubble3D val="0"/>
            <c:extLst>
              <c:ext xmlns:c16="http://schemas.microsoft.com/office/drawing/2014/chart" uri="{C3380CC4-5D6E-409C-BE32-E72D297353CC}">
                <c16:uniqueId val="{00000003-DB57-4FD2-8859-7CD8FD24F69A}"/>
              </c:ext>
            </c:extLst>
          </c:dPt>
          <c:dPt>
            <c:idx val="4"/>
            <c:invertIfNegative val="0"/>
            <c:bubble3D val="0"/>
            <c:extLst>
              <c:ext xmlns:c16="http://schemas.microsoft.com/office/drawing/2014/chart" uri="{C3380CC4-5D6E-409C-BE32-E72D297353CC}">
                <c16:uniqueId val="{00000004-DB57-4FD2-8859-7CD8FD24F69A}"/>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DB57-4FD2-8859-7CD8FD24F69A}"/>
              </c:ext>
            </c:extLst>
          </c:dPt>
          <c:dLbls>
            <c:numFmt formatCode="#,##0" sourceLinked="0"/>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ARPU!$G$6:$L$6</c:f>
              <c:strCache>
                <c:ptCount val="6"/>
                <c:pt idx="0">
                  <c:v>Q3-17</c:v>
                </c:pt>
                <c:pt idx="1">
                  <c:v>Q4-17</c:v>
                </c:pt>
                <c:pt idx="2">
                  <c:v>Q1-18</c:v>
                </c:pt>
                <c:pt idx="3">
                  <c:v>Q2-18</c:v>
                </c:pt>
                <c:pt idx="4">
                  <c:v>Q3-18</c:v>
                </c:pt>
                <c:pt idx="5">
                  <c:v>Q4-18</c:v>
                </c:pt>
              </c:strCache>
            </c:strRef>
          </c:cat>
          <c:val>
            <c:numRef>
              <c:f>ARPU!$G$7:$L$7</c:f>
              <c:numCache>
                <c:formatCode>0.0</c:formatCode>
                <c:ptCount val="6"/>
                <c:pt idx="0">
                  <c:v>108.126156886177</c:v>
                </c:pt>
                <c:pt idx="1">
                  <c:v>112.8</c:v>
                </c:pt>
                <c:pt idx="2">
                  <c:v>110.5</c:v>
                </c:pt>
                <c:pt idx="3">
                  <c:v>116.9</c:v>
                </c:pt>
                <c:pt idx="4">
                  <c:v>115.6</c:v>
                </c:pt>
                <c:pt idx="5">
                  <c:v>114.3</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6B1D-47F0-8A27-9439156428CE}"/>
            </c:ext>
          </c:extLst>
        </c:ser>
        <c:dLbls>
          <c:showLegendKey val="0"/>
          <c:showVal val="0"/>
          <c:showCatName val="0"/>
          <c:showSerName val="0"/>
          <c:showPercent val="0"/>
          <c:showBubbleSize val="0"/>
        </c:dLbls>
        <c:gapWidth val="51"/>
        <c:axId val="334257000"/>
        <c:axId val="334255824"/>
      </c:barChart>
      <c:catAx>
        <c:axId val="334257000"/>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4255824"/>
        <c:crosses val="autoZero"/>
        <c:auto val="1"/>
        <c:lblAlgn val="ctr"/>
        <c:lblOffset val="100"/>
        <c:noMultiLvlLbl val="0"/>
      </c:catAx>
      <c:valAx>
        <c:axId val="334255824"/>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4257000"/>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ARPU!$F$18</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7745-4658-B45B-7253EAB504EA}"/>
              </c:ext>
            </c:extLst>
          </c:dPt>
          <c:dPt>
            <c:idx val="1"/>
            <c:invertIfNegative val="0"/>
            <c:bubble3D val="0"/>
            <c:extLst>
              <c:ext xmlns:c16="http://schemas.microsoft.com/office/drawing/2014/chart" uri="{C3380CC4-5D6E-409C-BE32-E72D297353CC}">
                <c16:uniqueId val="{00000001-7745-4658-B45B-7253EAB504EA}"/>
              </c:ext>
            </c:extLst>
          </c:dPt>
          <c:dPt>
            <c:idx val="2"/>
            <c:invertIfNegative val="0"/>
            <c:bubble3D val="0"/>
            <c:extLst>
              <c:ext xmlns:c16="http://schemas.microsoft.com/office/drawing/2014/chart" uri="{C3380CC4-5D6E-409C-BE32-E72D297353CC}">
                <c16:uniqueId val="{00000002-7745-4658-B45B-7253EAB504EA}"/>
              </c:ext>
            </c:extLst>
          </c:dPt>
          <c:dPt>
            <c:idx val="3"/>
            <c:invertIfNegative val="0"/>
            <c:bubble3D val="0"/>
            <c:extLst>
              <c:ext xmlns:c16="http://schemas.microsoft.com/office/drawing/2014/chart" uri="{C3380CC4-5D6E-409C-BE32-E72D297353CC}">
                <c16:uniqueId val="{00000003-7745-4658-B45B-7253EAB504EA}"/>
              </c:ext>
            </c:extLst>
          </c:dPt>
          <c:dPt>
            <c:idx val="4"/>
            <c:invertIfNegative val="0"/>
            <c:bubble3D val="0"/>
            <c:extLst>
              <c:ext xmlns:c16="http://schemas.microsoft.com/office/drawing/2014/chart" uri="{C3380CC4-5D6E-409C-BE32-E72D297353CC}">
                <c16:uniqueId val="{00000004-7745-4658-B45B-7253EAB504EA}"/>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7745-4658-B45B-7253EAB504EA}"/>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ARPU!$G$17:$L$17</c:f>
              <c:strCache>
                <c:ptCount val="6"/>
                <c:pt idx="0">
                  <c:v>Q3-17</c:v>
                </c:pt>
                <c:pt idx="1">
                  <c:v>Q4-17</c:v>
                </c:pt>
                <c:pt idx="2">
                  <c:v>Q1-18</c:v>
                </c:pt>
                <c:pt idx="3">
                  <c:v>Q2-18</c:v>
                </c:pt>
                <c:pt idx="4">
                  <c:v>Q3-18</c:v>
                </c:pt>
                <c:pt idx="5">
                  <c:v>Q4-18</c:v>
                </c:pt>
              </c:strCache>
            </c:strRef>
          </c:cat>
          <c:val>
            <c:numRef>
              <c:f>ARPU!$G$18:$L$18</c:f>
              <c:numCache>
                <c:formatCode>0.0</c:formatCode>
                <c:ptCount val="6"/>
                <c:pt idx="0">
                  <c:v>31.1911809401435</c:v>
                </c:pt>
                <c:pt idx="1">
                  <c:v>29.897949054235902</c:v>
                </c:pt>
                <c:pt idx="2">
                  <c:v>27.3</c:v>
                </c:pt>
                <c:pt idx="3">
                  <c:v>27.2</c:v>
                </c:pt>
                <c:pt idx="4">
                  <c:v>28.9</c:v>
                </c:pt>
                <c:pt idx="5">
                  <c:v>26.8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D78F-4D31-815E-5A1287C970D9}"/>
            </c:ext>
          </c:extLst>
        </c:ser>
        <c:dLbls>
          <c:showLegendKey val="0"/>
          <c:showVal val="0"/>
          <c:showCatName val="0"/>
          <c:showSerName val="0"/>
          <c:showPercent val="0"/>
          <c:showBubbleSize val="0"/>
        </c:dLbls>
        <c:gapWidth val="51"/>
        <c:axId val="334257392"/>
        <c:axId val="334257784"/>
      </c:barChart>
      <c:catAx>
        <c:axId val="334257392"/>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4257784"/>
        <c:crosses val="autoZero"/>
        <c:auto val="1"/>
        <c:lblAlgn val="ctr"/>
        <c:lblOffset val="100"/>
        <c:noMultiLvlLbl val="0"/>
      </c:catAx>
      <c:valAx>
        <c:axId val="334257784"/>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4257392"/>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ARPU!$F$28</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48EC-426D-B82A-88A65E9C4F0C}"/>
              </c:ext>
            </c:extLst>
          </c:dPt>
          <c:dPt>
            <c:idx val="1"/>
            <c:invertIfNegative val="0"/>
            <c:bubble3D val="0"/>
            <c:extLst>
              <c:ext xmlns:c16="http://schemas.microsoft.com/office/drawing/2014/chart" uri="{C3380CC4-5D6E-409C-BE32-E72D297353CC}">
                <c16:uniqueId val="{00000001-48EC-426D-B82A-88A65E9C4F0C}"/>
              </c:ext>
            </c:extLst>
          </c:dPt>
          <c:dPt>
            <c:idx val="2"/>
            <c:invertIfNegative val="0"/>
            <c:bubble3D val="0"/>
            <c:extLst>
              <c:ext xmlns:c16="http://schemas.microsoft.com/office/drawing/2014/chart" uri="{C3380CC4-5D6E-409C-BE32-E72D297353CC}">
                <c16:uniqueId val="{00000002-48EC-426D-B82A-88A65E9C4F0C}"/>
              </c:ext>
            </c:extLst>
          </c:dPt>
          <c:dPt>
            <c:idx val="3"/>
            <c:invertIfNegative val="0"/>
            <c:bubble3D val="0"/>
            <c:extLst>
              <c:ext xmlns:c16="http://schemas.microsoft.com/office/drawing/2014/chart" uri="{C3380CC4-5D6E-409C-BE32-E72D297353CC}">
                <c16:uniqueId val="{00000003-48EC-426D-B82A-88A65E9C4F0C}"/>
              </c:ext>
            </c:extLst>
          </c:dPt>
          <c:dPt>
            <c:idx val="4"/>
            <c:invertIfNegative val="0"/>
            <c:bubble3D val="0"/>
            <c:extLst>
              <c:ext xmlns:c16="http://schemas.microsoft.com/office/drawing/2014/chart" uri="{C3380CC4-5D6E-409C-BE32-E72D297353CC}">
                <c16:uniqueId val="{00000004-48EC-426D-B82A-88A65E9C4F0C}"/>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48EC-426D-B82A-88A65E9C4F0C}"/>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ARPU!$G$27:$L$27</c:f>
              <c:strCache>
                <c:ptCount val="6"/>
                <c:pt idx="0">
                  <c:v>Q3-17</c:v>
                </c:pt>
                <c:pt idx="1">
                  <c:v>Q4-17</c:v>
                </c:pt>
                <c:pt idx="2">
                  <c:v>Q1-18</c:v>
                </c:pt>
                <c:pt idx="3">
                  <c:v>Q2-18</c:v>
                </c:pt>
                <c:pt idx="4">
                  <c:v>Q3-18</c:v>
                </c:pt>
                <c:pt idx="5">
                  <c:v>Q4-18</c:v>
                </c:pt>
              </c:strCache>
            </c:strRef>
          </c:cat>
          <c:val>
            <c:numRef>
              <c:f>ARPU!$G$28:$L$28</c:f>
              <c:numCache>
                <c:formatCode>0.0</c:formatCode>
                <c:ptCount val="6"/>
                <c:pt idx="0">
                  <c:v>63.285533492229497</c:v>
                </c:pt>
                <c:pt idx="1">
                  <c:v>62.6</c:v>
                </c:pt>
                <c:pt idx="2">
                  <c:v>56.8</c:v>
                </c:pt>
                <c:pt idx="3">
                  <c:v>58.3</c:v>
                </c:pt>
                <c:pt idx="4">
                  <c:v>61</c:v>
                </c:pt>
                <c:pt idx="5">
                  <c:v>60.1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CE02-4EBD-B0FC-B35DDB69B94D}"/>
            </c:ext>
          </c:extLst>
        </c:ser>
        <c:dLbls>
          <c:showLegendKey val="0"/>
          <c:showVal val="0"/>
          <c:showCatName val="0"/>
          <c:showSerName val="0"/>
          <c:showPercent val="0"/>
          <c:showBubbleSize val="0"/>
        </c:dLbls>
        <c:gapWidth val="51"/>
        <c:axId val="334258176"/>
        <c:axId val="334262488"/>
      </c:barChart>
      <c:catAx>
        <c:axId val="334258176"/>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4262488"/>
        <c:crosses val="autoZero"/>
        <c:auto val="1"/>
        <c:lblAlgn val="ctr"/>
        <c:lblOffset val="100"/>
        <c:noMultiLvlLbl val="0"/>
      </c:catAx>
      <c:valAx>
        <c:axId val="334262488"/>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4258176"/>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'Group Results'!$F$47</c:f>
              <c:strCache>
                <c:ptCount val="1"/>
                <c:pt idx="0">
                  <c:v>Net Profit</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2BC6-4AA8-AE47-E61D25246C00}"/>
              </c:ext>
            </c:extLst>
          </c:dPt>
          <c:dPt>
            <c:idx val="1"/>
            <c:invertIfNegative val="0"/>
            <c:bubble3D val="0"/>
            <c:extLst>
              <c:ext xmlns:c16="http://schemas.microsoft.com/office/drawing/2014/chart" uri="{C3380CC4-5D6E-409C-BE32-E72D297353CC}">
                <c16:uniqueId val="{00000001-2BC6-4AA8-AE47-E61D25246C00}"/>
              </c:ext>
            </c:extLst>
          </c:dPt>
          <c:dPt>
            <c:idx val="2"/>
            <c:invertIfNegative val="0"/>
            <c:bubble3D val="0"/>
            <c:extLst>
              <c:ext xmlns:c16="http://schemas.microsoft.com/office/drawing/2014/chart" uri="{C3380CC4-5D6E-409C-BE32-E72D297353CC}">
                <c16:uniqueId val="{00000002-2BC6-4AA8-AE47-E61D25246C00}"/>
              </c:ext>
            </c:extLst>
          </c:dPt>
          <c:dPt>
            <c:idx val="3"/>
            <c:invertIfNegative val="0"/>
            <c:bubble3D val="0"/>
            <c:extLst>
              <c:ext xmlns:c16="http://schemas.microsoft.com/office/drawing/2014/chart" uri="{C3380CC4-5D6E-409C-BE32-E72D297353CC}">
                <c16:uniqueId val="{00000003-2BC6-4AA8-AE47-E61D25246C00}"/>
              </c:ext>
            </c:extLst>
          </c:dPt>
          <c:dLbls>
            <c:spPr>
              <a:noFill/>
              <a:ln w="9525">
                <a:noFill/>
              </a:ln>
            </c:spPr>
            <c:txPr>
              <a:bodyPr rot="0" vert="horz">
                <a:spAutoFit/>
              </a:bodyPr>
              <a:lstStyle/>
              <a:p>
                <a:pPr algn="ctr">
                  <a:defRPr lang="en-US" sz="1050" b="1" i="0" u="none"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'Group Results'!$G$46:$H$46</c:f>
              <c:strCache>
                <c:ptCount val="2"/>
                <c:pt idx="0">
                  <c:v>FY-17</c:v>
                </c:pt>
                <c:pt idx="1">
                  <c:v>FY-18</c:v>
                </c:pt>
              </c:strCache>
            </c:strRef>
          </c:cat>
          <c:val>
            <c:numRef>
              <c:f>'Group Results'!$G$47:$H$47</c:f>
              <c:numCache>
                <c:formatCode>#,##0\ ;\(#,##0\)</c:formatCode>
                <c:ptCount val="2"/>
                <c:pt idx="0">
                  <c:v>1897.3</c:v>
                </c:pt>
                <c:pt idx="1">
                  <c:v>1565.0663953979999</c:v>
                </c:pt>
              </c:numCache>
            </c:numRef>
          </c:val>
          <c:extLs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4-2BC6-4AA8-AE47-E61D25246C00}"/>
            </c:ext>
          </c:extLst>
        </c:ser>
        <c:ser>
          <c:idx val="1"/>
          <c:order val="1"/>
          <c:tx>
            <c:strRef>
              <c:f>'Group Results'!$F$48</c:f>
              <c:strCache>
                <c:ptCount val="1"/>
                <c:pt idx="0">
                  <c:v>Net F/X</c:v>
                </c:pt>
              </c:strCache>
            </c:strRef>
          </c:tx>
          <c:spPr>
            <a:solidFill>
              <a:schemeClr val="tx1">
                <a:alpha val="85000"/>
              </a:schemeClr>
            </a:solidFill>
            <a:ln w="9525">
              <a:noFill/>
            </a:ln>
          </c:spPr>
          <c:invertIfNegative val="0"/>
          <c:dPt>
            <c:idx val="0"/>
            <c:invertIfNegative val="0"/>
            <c:bubble3D val="0"/>
            <c:extLst>
              <c:ext xmlns:c16="http://schemas.microsoft.com/office/drawing/2014/chart" uri="{C3380CC4-5D6E-409C-BE32-E72D297353CC}">
                <c16:uniqueId val="{00000005-2BC6-4AA8-AE47-E61D25246C00}"/>
              </c:ext>
            </c:extLst>
          </c:dPt>
          <c:dPt>
            <c:idx val="1"/>
            <c:invertIfNegative val="0"/>
            <c:bubble3D val="0"/>
            <c:extLst>
              <c:ext xmlns:c16="http://schemas.microsoft.com/office/drawing/2014/chart" uri="{C3380CC4-5D6E-409C-BE32-E72D297353CC}">
                <c16:uniqueId val="{00000006-2BC6-4AA8-AE47-E61D25246C00}"/>
              </c:ext>
            </c:extLst>
          </c:dPt>
          <c:dLbls>
            <c:spPr>
              <a:solidFill>
                <a:schemeClr val="tx1"/>
              </a:solidFill>
              <a:ln w="9525">
                <a:noFill/>
              </a:ln>
            </c:spPr>
            <c:txPr>
              <a:bodyPr rot="0" vert="horz" wrap="none">
                <a:spAutoFit/>
              </a:bodyPr>
              <a:lstStyle/>
              <a:p>
                <a:pPr algn="ctr">
                  <a:defRPr lang="en-US" sz="1050" b="1" u="none" baseline="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'Group Results'!$G$46:$H$46</c:f>
              <c:strCache>
                <c:ptCount val="2"/>
                <c:pt idx="0">
                  <c:v>FY-17</c:v>
                </c:pt>
                <c:pt idx="1">
                  <c:v>FY-18</c:v>
                </c:pt>
              </c:strCache>
            </c:strRef>
          </c:cat>
          <c:val>
            <c:numRef>
              <c:f>'Group Results'!$G$48:$H$48</c:f>
              <c:numCache>
                <c:formatCode>#,##0\ ;\(#,##0\)</c:formatCode>
                <c:ptCount val="2"/>
                <c:pt idx="0">
                  <c:v>78</c:v>
                </c:pt>
                <c:pt idx="1">
                  <c:v>-346</c:v>
                </c:pt>
              </c:numCache>
            </c:numRef>
          </c:val>
          <c:extLs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2BC6-4AA8-AE47-E61D25246C00}"/>
            </c:ext>
          </c:extLst>
        </c:ser>
        <c:ser>
          <c:idx val="2"/>
          <c:order val="2"/>
          <c:tx>
            <c:strRef>
              <c:f>'Group Results'!$F$49</c:f>
              <c:strCache>
                <c:ptCount val="1"/>
                <c:pt idx="0">
                  <c:v>Pre F/X Net Profit</c:v>
                </c:pt>
              </c:strCache>
            </c:strRef>
          </c:tx>
          <c:spPr>
            <a:solidFill>
              <a:schemeClr val="bg2">
                <a:lumMod val="75000"/>
              </a:schemeClr>
            </a:solidFill>
          </c:spPr>
          <c:invertIfNegative val="0"/>
          <c:dLbls>
            <c:spPr>
              <a:noFill/>
              <a:ln w="9525">
                <a:noFill/>
              </a:ln>
            </c:spPr>
            <c:txPr>
              <a:bodyPr rot="0" vert="horz">
                <a:spAutoFit/>
              </a:bodyPr>
              <a:lstStyle/>
              <a:p>
                <a:pPr algn="ctr">
                  <a:defRPr lang="en-US" sz="1050" b="1" u="none" baseline="0"/>
                </a:pPr>
                <a:endParaRPr lang="en-US"/>
              </a:p>
            </c:txPr>
            <c:showLegendKey val="0"/>
            <c:showVal val="1"/>
            <c:showCatName val="0"/>
            <c:showSerName val="0"/>
            <c:showPercent val="0"/>
            <c:showBubbleSize val="0"/>
            <c:showLeaderLines val="0"/>
            <c:extLs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Results'!$G$46:$H$46</c:f>
              <c:strCache>
                <c:ptCount val="2"/>
                <c:pt idx="0">
                  <c:v>FY-17</c:v>
                </c:pt>
                <c:pt idx="1">
                  <c:v>FY-18</c:v>
                </c:pt>
              </c:strCache>
            </c:strRef>
          </c:cat>
          <c:val>
            <c:numRef>
              <c:f>'Group Results'!$G$49:$H$49</c:f>
              <c:numCache>
                <c:formatCode>#,##0</c:formatCode>
                <c:ptCount val="2"/>
                <c:pt idx="0">
                  <c:v>1819.3</c:v>
                </c:pt>
                <c:pt idx="1">
                  <c:v>1911.0663953979999</c:v>
                </c:pt>
              </c:numCache>
            </c:numRef>
          </c:val>
          <c:extLst>
            <c:ext xmlns:c16="http://schemas.microsoft.com/office/drawing/2014/chart" uri="{C3380CC4-5D6E-409C-BE32-E72D297353CC}">
              <c16:uniqueId val="{00000008-2BC6-4AA8-AE47-E61D25246C00}"/>
            </c:ext>
          </c:extLst>
        </c:ser>
        <c:dLbls>
          <c:showLegendKey val="0"/>
          <c:showVal val="0"/>
          <c:showCatName val="0"/>
          <c:showSerName val="0"/>
          <c:showPercent val="0"/>
          <c:showBubbleSize val="0"/>
        </c:dLbls>
        <c:gapWidth val="27"/>
        <c:overlap val="52"/>
        <c:axId val="276263624"/>
        <c:axId val="276264008"/>
      </c:barChart>
      <c:catAx>
        <c:axId val="276263624"/>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low"/>
        <c:spPr>
          <a:noFill/>
          <a:ln w="9525" cap="flat" cmpd="sng">
            <a:solidFill>
              <a:schemeClr val="tx1"/>
            </a:solidFill>
            <a:round/>
            <a:headEnd type="none" w="sm" len="sm"/>
            <a:tailEnd type="none" w="sm" len="sm"/>
          </a:ln>
        </c:spPr>
        <c:txPr>
          <a:bodyPr rot="0" vert="horz"/>
          <a:lstStyle/>
          <a:p>
            <a:pPr>
              <a:defRPr lang="en-US" sz="1000" b="0" i="0" u="none" baseline="0">
                <a:solidFill>
                  <a:schemeClr val="tx1"/>
                </a:solidFill>
                <a:latin typeface="Calibri"/>
                <a:ea typeface="Calibri"/>
                <a:cs typeface="Calibri"/>
              </a:defRPr>
            </a:pPr>
            <a:endParaRPr lang="en-US"/>
          </a:p>
        </c:txPr>
        <c:crossAx val="276264008"/>
        <c:crosses val="autoZero"/>
        <c:auto val="1"/>
        <c:lblAlgn val="ctr"/>
        <c:lblOffset val="0"/>
        <c:noMultiLvlLbl val="0"/>
      </c:catAx>
      <c:valAx>
        <c:axId val="276264008"/>
        <c:scaling>
          <c:orientation val="minMax"/>
        </c:scaling>
        <c:delete val="0"/>
        <c:axPos val="l"/>
        <c:majorGridlines>
          <c:spPr>
            <a:ln w="9525">
              <a:noFill/>
            </a:ln>
          </c:spPr>
        </c:majorGridlines>
        <c:minorGridlines>
          <c:spPr>
            <a:ln w="9525">
              <a:noFill/>
            </a:ln>
          </c:spPr>
        </c:minorGridlines>
        <c:numFmt formatCode="#,##0\ ;\(#,##0\)" sourceLinked="1"/>
        <c:majorTickMark val="none"/>
        <c:minorTickMark val="none"/>
        <c:tickLblPos val="none"/>
        <c:spPr>
          <a:noFill/>
          <a:ln w="9525">
            <a:noFill/>
          </a:ln>
        </c:spPr>
        <c:txPr>
          <a:bodyPr/>
          <a:lstStyle/>
          <a:p>
            <a:pPr>
              <a:defRPr lang="en-US" sz="900" b="0" i="0" u="none" baseline="0">
                <a:solidFill>
                  <a:schemeClr val="tx1">
                    <a:lumMod val="65000"/>
                    <a:lumOff val="35000"/>
                  </a:schemeClr>
                </a:solidFill>
                <a:latin typeface="Calibri"/>
                <a:ea typeface="Calibri"/>
                <a:cs typeface="Calibri"/>
              </a:defRPr>
            </a:pPr>
            <a:endParaRPr lang="en-US"/>
          </a:p>
        </c:txPr>
        <c:crossAx val="276263624"/>
        <c:crosses val="autoZero"/>
        <c:crossBetween val="between"/>
      </c:valAx>
      <c:spPr>
        <a:noFill/>
        <a:ln w="9525">
          <a:noFill/>
        </a:ln>
      </c:spPr>
    </c:plotArea>
    <c:legend>
      <c:legendPos val="l"/>
      <c:legendEntry>
        <c:idx val="0"/>
        <c:txPr>
          <a:bodyPr rot="0" vert="horz"/>
          <a:lstStyle/>
          <a:p>
            <a:pPr>
              <a:defRPr lang="en-US" sz="1000" b="0" i="0" u="none" baseline="0">
                <a:solidFill>
                  <a:schemeClr val="tx1">
                    <a:lumMod val="50000"/>
                    <a:lumOff val="50000"/>
                  </a:schemeClr>
                </a:solidFill>
                <a:latin typeface="+mn-lt"/>
                <a:ea typeface="Calibri"/>
                <a:cs typeface="Calibri"/>
              </a:defRPr>
            </a:pPr>
            <a:endParaRPr lang="en-US"/>
          </a:p>
        </c:txPr>
      </c:legendEntry>
      <c:legendEntry>
        <c:idx val="1"/>
        <c:txPr>
          <a:bodyPr rot="0" vert="horz"/>
          <a:lstStyle/>
          <a:p>
            <a:pPr>
              <a:defRPr lang="en-US" sz="1000" b="0" i="0" u="none" baseline="0">
                <a:solidFill>
                  <a:schemeClr val="tx1"/>
                </a:solidFill>
                <a:latin typeface="+mn-lt"/>
                <a:ea typeface="Calibri"/>
                <a:cs typeface="Calibri"/>
              </a:defRPr>
            </a:pPr>
            <a:endParaRPr lang="en-US"/>
          </a:p>
        </c:txPr>
      </c:legendEntry>
      <c:overlay val="0"/>
      <c:spPr>
        <a:noFill/>
        <a:ln w="9525">
          <a:noFill/>
        </a:ln>
      </c:spPr>
      <c:txPr>
        <a:bodyPr rot="0" vert="horz"/>
        <a:lstStyle/>
        <a:p>
          <a:pPr>
            <a:defRPr lang="en-US" sz="1000" b="0" i="0" u="none" baseline="0">
              <a:solidFill>
                <a:schemeClr val="tx1"/>
              </a:solidFill>
              <a:latin typeface="+mn-lt"/>
              <a:ea typeface="Calibri"/>
              <a:cs typeface="Calibri"/>
            </a:defRPr>
          </a:pPr>
          <a:endParaRPr lang="en-US"/>
        </a:p>
      </c:txPr>
    </c:legend>
    <c:plotVisOnly val="1"/>
    <c:dispBlanksAs val="gap"/>
    <c:showDLblsOverMax val="1"/>
  </c:chart>
  <c:spPr>
    <a:solidFill>
      <a:schemeClr val="bg1"/>
    </a:solidFill>
    <a:ln w="9525">
      <a:noFill/>
      <a:round/>
    </a:ln>
  </c:spPr>
  <c:userShapes r:id="rId1"/>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ARPU!$F$38</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8156-4C9D-9BBF-E6034644136D}"/>
              </c:ext>
            </c:extLst>
          </c:dPt>
          <c:dPt>
            <c:idx val="1"/>
            <c:invertIfNegative val="0"/>
            <c:bubble3D val="0"/>
            <c:extLst>
              <c:ext xmlns:c16="http://schemas.microsoft.com/office/drawing/2014/chart" uri="{C3380CC4-5D6E-409C-BE32-E72D297353CC}">
                <c16:uniqueId val="{00000001-8156-4C9D-9BBF-E6034644136D}"/>
              </c:ext>
            </c:extLst>
          </c:dPt>
          <c:dPt>
            <c:idx val="2"/>
            <c:invertIfNegative val="0"/>
            <c:bubble3D val="0"/>
            <c:extLst>
              <c:ext xmlns:c16="http://schemas.microsoft.com/office/drawing/2014/chart" uri="{C3380CC4-5D6E-409C-BE32-E72D297353CC}">
                <c16:uniqueId val="{00000002-8156-4C9D-9BBF-E6034644136D}"/>
              </c:ext>
            </c:extLst>
          </c:dPt>
          <c:dPt>
            <c:idx val="3"/>
            <c:invertIfNegative val="0"/>
            <c:bubble3D val="0"/>
            <c:extLst>
              <c:ext xmlns:c16="http://schemas.microsoft.com/office/drawing/2014/chart" uri="{C3380CC4-5D6E-409C-BE32-E72D297353CC}">
                <c16:uniqueId val="{00000003-8156-4C9D-9BBF-E6034644136D}"/>
              </c:ext>
            </c:extLst>
          </c:dPt>
          <c:dPt>
            <c:idx val="4"/>
            <c:invertIfNegative val="0"/>
            <c:bubble3D val="0"/>
            <c:extLst>
              <c:ext xmlns:c16="http://schemas.microsoft.com/office/drawing/2014/chart" uri="{C3380CC4-5D6E-409C-BE32-E72D297353CC}">
                <c16:uniqueId val="{00000004-8156-4C9D-9BBF-E6034644136D}"/>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8156-4C9D-9BBF-E6034644136D}"/>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ARPU!$G$37:$L$37</c:f>
              <c:strCache>
                <c:ptCount val="6"/>
                <c:pt idx="0">
                  <c:v>Q3-17</c:v>
                </c:pt>
                <c:pt idx="1">
                  <c:v>Q4-17</c:v>
                </c:pt>
                <c:pt idx="2">
                  <c:v>Q1-18</c:v>
                </c:pt>
                <c:pt idx="3">
                  <c:v>Q2-18</c:v>
                </c:pt>
                <c:pt idx="4">
                  <c:v>Q3-18</c:v>
                </c:pt>
                <c:pt idx="5">
                  <c:v>Q4-18</c:v>
                </c:pt>
              </c:strCache>
            </c:strRef>
          </c:cat>
          <c:val>
            <c:numRef>
              <c:f>ARPU!$G$38:$L$38</c:f>
              <c:numCache>
                <c:formatCode>0.0</c:formatCode>
                <c:ptCount val="6"/>
                <c:pt idx="0">
                  <c:v>55.360949071798402</c:v>
                </c:pt>
                <c:pt idx="1">
                  <c:v>53.3329693305148</c:v>
                </c:pt>
                <c:pt idx="2">
                  <c:v>52.2</c:v>
                </c:pt>
                <c:pt idx="3">
                  <c:v>52.9</c:v>
                </c:pt>
                <c:pt idx="4">
                  <c:v>54</c:v>
                </c:pt>
                <c:pt idx="5">
                  <c:v>52.3</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FE19-42ED-A5BC-D4CD66D793C2}"/>
            </c:ext>
          </c:extLst>
        </c:ser>
        <c:dLbls>
          <c:showLegendKey val="0"/>
          <c:showVal val="0"/>
          <c:showCatName val="0"/>
          <c:showSerName val="0"/>
          <c:showPercent val="0"/>
          <c:showBubbleSize val="0"/>
        </c:dLbls>
        <c:gapWidth val="51"/>
        <c:axId val="334262880"/>
        <c:axId val="334263272"/>
      </c:barChart>
      <c:catAx>
        <c:axId val="334262880"/>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4263272"/>
        <c:crosses val="autoZero"/>
        <c:auto val="1"/>
        <c:lblAlgn val="ctr"/>
        <c:lblOffset val="100"/>
        <c:noMultiLvlLbl val="0"/>
      </c:catAx>
      <c:valAx>
        <c:axId val="334263272"/>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4262880"/>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ARPU!$F$49</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352F-40E2-AC65-25D7C8F8F520}"/>
              </c:ext>
            </c:extLst>
          </c:dPt>
          <c:dPt>
            <c:idx val="1"/>
            <c:invertIfNegative val="0"/>
            <c:bubble3D val="0"/>
            <c:extLst>
              <c:ext xmlns:c16="http://schemas.microsoft.com/office/drawing/2014/chart" uri="{C3380CC4-5D6E-409C-BE32-E72D297353CC}">
                <c16:uniqueId val="{00000001-352F-40E2-AC65-25D7C8F8F520}"/>
              </c:ext>
            </c:extLst>
          </c:dPt>
          <c:dPt>
            <c:idx val="2"/>
            <c:invertIfNegative val="0"/>
            <c:bubble3D val="0"/>
            <c:extLst>
              <c:ext xmlns:c16="http://schemas.microsoft.com/office/drawing/2014/chart" uri="{C3380CC4-5D6E-409C-BE32-E72D297353CC}">
                <c16:uniqueId val="{00000002-352F-40E2-AC65-25D7C8F8F520}"/>
              </c:ext>
            </c:extLst>
          </c:dPt>
          <c:dPt>
            <c:idx val="3"/>
            <c:invertIfNegative val="0"/>
            <c:bubble3D val="0"/>
            <c:extLst>
              <c:ext xmlns:c16="http://schemas.microsoft.com/office/drawing/2014/chart" uri="{C3380CC4-5D6E-409C-BE32-E72D297353CC}">
                <c16:uniqueId val="{00000003-352F-40E2-AC65-25D7C8F8F520}"/>
              </c:ext>
            </c:extLst>
          </c:dPt>
          <c:dPt>
            <c:idx val="4"/>
            <c:invertIfNegative val="0"/>
            <c:bubble3D val="0"/>
            <c:extLst>
              <c:ext xmlns:c16="http://schemas.microsoft.com/office/drawing/2014/chart" uri="{C3380CC4-5D6E-409C-BE32-E72D297353CC}">
                <c16:uniqueId val="{00000004-352F-40E2-AC65-25D7C8F8F520}"/>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352F-40E2-AC65-25D7C8F8F520}"/>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ARPU!$G$48:$L$48</c:f>
              <c:strCache>
                <c:ptCount val="6"/>
                <c:pt idx="0">
                  <c:v>Q3-17</c:v>
                </c:pt>
                <c:pt idx="1">
                  <c:v>Q4-17</c:v>
                </c:pt>
                <c:pt idx="2">
                  <c:v>Q1-18</c:v>
                </c:pt>
                <c:pt idx="3">
                  <c:v>Q2-18</c:v>
                </c:pt>
                <c:pt idx="4">
                  <c:v>Q3-18</c:v>
                </c:pt>
                <c:pt idx="5">
                  <c:v>Q4-18</c:v>
                </c:pt>
              </c:strCache>
            </c:strRef>
          </c:cat>
          <c:val>
            <c:numRef>
              <c:f>ARPU!$G$49:$L$49</c:f>
              <c:numCache>
                <c:formatCode>0.0</c:formatCode>
                <c:ptCount val="6"/>
                <c:pt idx="0">
                  <c:v>29.664297140443502</c:v>
                </c:pt>
                <c:pt idx="1">
                  <c:v>25.099556568371199</c:v>
                </c:pt>
                <c:pt idx="2">
                  <c:v>23.1</c:v>
                </c:pt>
                <c:pt idx="3">
                  <c:v>22.7</c:v>
                </c:pt>
                <c:pt idx="4">
                  <c:v>22.8</c:v>
                </c:pt>
                <c:pt idx="5">
                  <c:v>21.5</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F8AE-4C63-9982-B8BED0CA3070}"/>
            </c:ext>
          </c:extLst>
        </c:ser>
        <c:dLbls>
          <c:showLegendKey val="0"/>
          <c:showVal val="0"/>
          <c:showCatName val="0"/>
          <c:showSerName val="0"/>
          <c:showPercent val="0"/>
          <c:showBubbleSize val="0"/>
        </c:dLbls>
        <c:gapWidth val="51"/>
        <c:axId val="334264056"/>
        <c:axId val="334264448"/>
      </c:barChart>
      <c:catAx>
        <c:axId val="334264056"/>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4264448"/>
        <c:crosses val="autoZero"/>
        <c:auto val="1"/>
        <c:lblAlgn val="ctr"/>
        <c:lblOffset val="100"/>
        <c:noMultiLvlLbl val="0"/>
      </c:catAx>
      <c:valAx>
        <c:axId val="334264448"/>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4264056"/>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ARPU!$F$59</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548D-47AF-A82A-E3945BBA7C7B}"/>
              </c:ext>
            </c:extLst>
          </c:dPt>
          <c:dPt>
            <c:idx val="1"/>
            <c:invertIfNegative val="0"/>
            <c:bubble3D val="0"/>
            <c:extLst>
              <c:ext xmlns:c16="http://schemas.microsoft.com/office/drawing/2014/chart" uri="{C3380CC4-5D6E-409C-BE32-E72D297353CC}">
                <c16:uniqueId val="{00000001-548D-47AF-A82A-E3945BBA7C7B}"/>
              </c:ext>
            </c:extLst>
          </c:dPt>
          <c:dPt>
            <c:idx val="2"/>
            <c:invertIfNegative val="0"/>
            <c:bubble3D val="0"/>
            <c:extLst>
              <c:ext xmlns:c16="http://schemas.microsoft.com/office/drawing/2014/chart" uri="{C3380CC4-5D6E-409C-BE32-E72D297353CC}">
                <c16:uniqueId val="{00000002-548D-47AF-A82A-E3945BBA7C7B}"/>
              </c:ext>
            </c:extLst>
          </c:dPt>
          <c:dPt>
            <c:idx val="3"/>
            <c:invertIfNegative val="0"/>
            <c:bubble3D val="0"/>
            <c:extLst>
              <c:ext xmlns:c16="http://schemas.microsoft.com/office/drawing/2014/chart" uri="{C3380CC4-5D6E-409C-BE32-E72D297353CC}">
                <c16:uniqueId val="{00000003-548D-47AF-A82A-E3945BBA7C7B}"/>
              </c:ext>
            </c:extLst>
          </c:dPt>
          <c:dPt>
            <c:idx val="4"/>
            <c:invertIfNegative val="0"/>
            <c:bubble3D val="0"/>
            <c:extLst>
              <c:ext xmlns:c16="http://schemas.microsoft.com/office/drawing/2014/chart" uri="{C3380CC4-5D6E-409C-BE32-E72D297353CC}">
                <c16:uniqueId val="{00000004-548D-47AF-A82A-E3945BBA7C7B}"/>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548D-47AF-A82A-E3945BBA7C7B}"/>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ARPU!$G$58:$L$58</c:f>
              <c:strCache>
                <c:ptCount val="6"/>
                <c:pt idx="0">
                  <c:v>Q3-17</c:v>
                </c:pt>
                <c:pt idx="1">
                  <c:v>Q4-17</c:v>
                </c:pt>
                <c:pt idx="2">
                  <c:v>Q1-18</c:v>
                </c:pt>
                <c:pt idx="3">
                  <c:v>Q2-18</c:v>
                </c:pt>
                <c:pt idx="4">
                  <c:v>Q3-18</c:v>
                </c:pt>
                <c:pt idx="5">
                  <c:v>Q4-18</c:v>
                </c:pt>
              </c:strCache>
            </c:strRef>
          </c:cat>
          <c:val>
            <c:numRef>
              <c:f>ARPU!$G$59:$L$59</c:f>
              <c:numCache>
                <c:formatCode>0.0</c:formatCode>
                <c:ptCount val="6"/>
                <c:pt idx="0">
                  <c:v>5.5993876546231798</c:v>
                </c:pt>
                <c:pt idx="1">
                  <c:v>4.9803887386892702</c:v>
                </c:pt>
                <c:pt idx="2">
                  <c:v>3.3</c:v>
                </c:pt>
                <c:pt idx="3">
                  <c:v>4</c:v>
                </c:pt>
                <c:pt idx="4">
                  <c:v>5.3</c:v>
                </c:pt>
                <c:pt idx="5">
                  <c:v>6.1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48F9-4C5B-9A72-43F9C95E0933}"/>
            </c:ext>
          </c:extLst>
        </c:ser>
        <c:dLbls>
          <c:showLegendKey val="0"/>
          <c:showVal val="0"/>
          <c:showCatName val="0"/>
          <c:showSerName val="0"/>
          <c:showPercent val="0"/>
          <c:showBubbleSize val="0"/>
        </c:dLbls>
        <c:gapWidth val="51"/>
        <c:axId val="334265624"/>
        <c:axId val="337156368"/>
      </c:barChart>
      <c:catAx>
        <c:axId val="334265624"/>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7156368"/>
        <c:crosses val="autoZero"/>
        <c:auto val="1"/>
        <c:lblAlgn val="ctr"/>
        <c:lblOffset val="100"/>
        <c:noMultiLvlLbl val="0"/>
      </c:catAx>
      <c:valAx>
        <c:axId val="337156368"/>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4265624"/>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ARPU!$F$70</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4D7F-4978-A137-C694AB327EF4}"/>
              </c:ext>
            </c:extLst>
          </c:dPt>
          <c:dPt>
            <c:idx val="1"/>
            <c:invertIfNegative val="0"/>
            <c:bubble3D val="0"/>
            <c:extLst>
              <c:ext xmlns:c16="http://schemas.microsoft.com/office/drawing/2014/chart" uri="{C3380CC4-5D6E-409C-BE32-E72D297353CC}">
                <c16:uniqueId val="{00000001-4D7F-4978-A137-C694AB327EF4}"/>
              </c:ext>
            </c:extLst>
          </c:dPt>
          <c:dPt>
            <c:idx val="2"/>
            <c:invertIfNegative val="0"/>
            <c:bubble3D val="0"/>
            <c:extLst>
              <c:ext xmlns:c16="http://schemas.microsoft.com/office/drawing/2014/chart" uri="{C3380CC4-5D6E-409C-BE32-E72D297353CC}">
                <c16:uniqueId val="{00000002-4D7F-4978-A137-C694AB327EF4}"/>
              </c:ext>
            </c:extLst>
          </c:dPt>
          <c:dPt>
            <c:idx val="3"/>
            <c:invertIfNegative val="0"/>
            <c:bubble3D val="0"/>
            <c:extLst>
              <c:ext xmlns:c16="http://schemas.microsoft.com/office/drawing/2014/chart" uri="{C3380CC4-5D6E-409C-BE32-E72D297353CC}">
                <c16:uniqueId val="{00000003-4D7F-4978-A137-C694AB327EF4}"/>
              </c:ext>
            </c:extLst>
          </c:dPt>
          <c:dPt>
            <c:idx val="4"/>
            <c:invertIfNegative val="0"/>
            <c:bubble3D val="0"/>
            <c:extLst>
              <c:ext xmlns:c16="http://schemas.microsoft.com/office/drawing/2014/chart" uri="{C3380CC4-5D6E-409C-BE32-E72D297353CC}">
                <c16:uniqueId val="{00000004-4D7F-4978-A137-C694AB327EF4}"/>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4D7F-4978-A137-C694AB327EF4}"/>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ARPU!$G$69:$L$69</c:f>
              <c:strCache>
                <c:ptCount val="6"/>
                <c:pt idx="0">
                  <c:v>Q3-17</c:v>
                </c:pt>
                <c:pt idx="1">
                  <c:v>Q4-17</c:v>
                </c:pt>
                <c:pt idx="2">
                  <c:v>Q1-18</c:v>
                </c:pt>
                <c:pt idx="3">
                  <c:v>Q2-18</c:v>
                </c:pt>
                <c:pt idx="4">
                  <c:v>Q3-18</c:v>
                </c:pt>
                <c:pt idx="5">
                  <c:v>Q4-18</c:v>
                </c:pt>
              </c:strCache>
            </c:strRef>
          </c:cat>
          <c:val>
            <c:numRef>
              <c:f>ARPU!$G$70:$L$70</c:f>
              <c:numCache>
                <c:formatCode>0.0</c:formatCode>
                <c:ptCount val="6"/>
                <c:pt idx="0">
                  <c:v>66.659489276749397</c:v>
                </c:pt>
                <c:pt idx="1">
                  <c:v>72.722323800172703</c:v>
                </c:pt>
                <c:pt idx="2">
                  <c:v>69.5</c:v>
                </c:pt>
                <c:pt idx="3">
                  <c:v>64</c:v>
                </c:pt>
                <c:pt idx="4">
                  <c:v>61.7</c:v>
                </c:pt>
                <c:pt idx="5">
                  <c:v>68.8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5078-4225-8D47-9D1FB536A86B}"/>
            </c:ext>
          </c:extLst>
        </c:ser>
        <c:dLbls>
          <c:showLegendKey val="0"/>
          <c:showVal val="0"/>
          <c:showCatName val="0"/>
          <c:showSerName val="0"/>
          <c:showPercent val="0"/>
          <c:showBubbleSize val="0"/>
        </c:dLbls>
        <c:gapWidth val="51"/>
        <c:axId val="337143824"/>
        <c:axId val="337146568"/>
      </c:barChart>
      <c:catAx>
        <c:axId val="337143824"/>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7146568"/>
        <c:crosses val="autoZero"/>
        <c:auto val="1"/>
        <c:lblAlgn val="ctr"/>
        <c:lblOffset val="100"/>
        <c:noMultiLvlLbl val="0"/>
      </c:catAx>
      <c:valAx>
        <c:axId val="337146568"/>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7143824"/>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ARPU!$F$81</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BD67-4AA1-99CC-EEB3B5F1D82D}"/>
              </c:ext>
            </c:extLst>
          </c:dPt>
          <c:dPt>
            <c:idx val="1"/>
            <c:invertIfNegative val="0"/>
            <c:bubble3D val="0"/>
            <c:extLst>
              <c:ext xmlns:c16="http://schemas.microsoft.com/office/drawing/2014/chart" uri="{C3380CC4-5D6E-409C-BE32-E72D297353CC}">
                <c16:uniqueId val="{00000001-BD67-4AA1-99CC-EEB3B5F1D82D}"/>
              </c:ext>
            </c:extLst>
          </c:dPt>
          <c:dPt>
            <c:idx val="2"/>
            <c:invertIfNegative val="0"/>
            <c:bubble3D val="0"/>
            <c:extLst>
              <c:ext xmlns:c16="http://schemas.microsoft.com/office/drawing/2014/chart" uri="{C3380CC4-5D6E-409C-BE32-E72D297353CC}">
                <c16:uniqueId val="{00000002-BD67-4AA1-99CC-EEB3B5F1D82D}"/>
              </c:ext>
            </c:extLst>
          </c:dPt>
          <c:dPt>
            <c:idx val="3"/>
            <c:invertIfNegative val="0"/>
            <c:bubble3D val="0"/>
            <c:extLst>
              <c:ext xmlns:c16="http://schemas.microsoft.com/office/drawing/2014/chart" uri="{C3380CC4-5D6E-409C-BE32-E72D297353CC}">
                <c16:uniqueId val="{00000003-BD67-4AA1-99CC-EEB3B5F1D82D}"/>
              </c:ext>
            </c:extLst>
          </c:dPt>
          <c:dPt>
            <c:idx val="4"/>
            <c:invertIfNegative val="0"/>
            <c:bubble3D val="0"/>
            <c:extLst>
              <c:ext xmlns:c16="http://schemas.microsoft.com/office/drawing/2014/chart" uri="{C3380CC4-5D6E-409C-BE32-E72D297353CC}">
                <c16:uniqueId val="{00000004-BD67-4AA1-99CC-EEB3B5F1D82D}"/>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BD67-4AA1-99CC-EEB3B5F1D82D}"/>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ARPU!$G$80:$L$80</c:f>
              <c:strCache>
                <c:ptCount val="6"/>
                <c:pt idx="0">
                  <c:v>Q3-17</c:v>
                </c:pt>
                <c:pt idx="1">
                  <c:v>Q4-17</c:v>
                </c:pt>
                <c:pt idx="2">
                  <c:v>Q1-18</c:v>
                </c:pt>
                <c:pt idx="3">
                  <c:v>Q2-18</c:v>
                </c:pt>
                <c:pt idx="4">
                  <c:v>Q3-18</c:v>
                </c:pt>
                <c:pt idx="5">
                  <c:v>Q4-18</c:v>
                </c:pt>
              </c:strCache>
            </c:strRef>
          </c:cat>
          <c:val>
            <c:numRef>
              <c:f>ARPU!$G$81:$L$81</c:f>
              <c:numCache>
                <c:formatCode>0.0</c:formatCode>
                <c:ptCount val="6"/>
                <c:pt idx="0">
                  <c:v>13.7921808334766</c:v>
                </c:pt>
                <c:pt idx="1">
                  <c:v>11.864330653793401</c:v>
                </c:pt>
                <c:pt idx="2">
                  <c:v>12.3</c:v>
                </c:pt>
                <c:pt idx="3">
                  <c:v>12.4</c:v>
                </c:pt>
                <c:pt idx="4">
                  <c:v>12.4</c:v>
                </c:pt>
                <c:pt idx="5">
                  <c:v>12.3</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BE7F-428A-B413-EE6A0F33520C}"/>
            </c:ext>
          </c:extLst>
        </c:ser>
        <c:dLbls>
          <c:showLegendKey val="0"/>
          <c:showVal val="0"/>
          <c:showCatName val="0"/>
          <c:showSerName val="0"/>
          <c:showPercent val="0"/>
          <c:showBubbleSize val="0"/>
        </c:dLbls>
        <c:gapWidth val="51"/>
        <c:axId val="337149312"/>
        <c:axId val="334915752"/>
      </c:barChart>
      <c:catAx>
        <c:axId val="337149312"/>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4915752"/>
        <c:crosses val="autoZero"/>
        <c:auto val="1"/>
        <c:lblAlgn val="ctr"/>
        <c:lblOffset val="100"/>
        <c:noMultiLvlLbl val="0"/>
      </c:catAx>
      <c:valAx>
        <c:axId val="334915752"/>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7149312"/>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ARPU!$F$91</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4B64-469C-BAE5-2CE95C88649B}"/>
              </c:ext>
            </c:extLst>
          </c:dPt>
          <c:dPt>
            <c:idx val="1"/>
            <c:invertIfNegative val="0"/>
            <c:bubble3D val="0"/>
            <c:extLst>
              <c:ext xmlns:c16="http://schemas.microsoft.com/office/drawing/2014/chart" uri="{C3380CC4-5D6E-409C-BE32-E72D297353CC}">
                <c16:uniqueId val="{00000001-4B64-469C-BAE5-2CE95C88649B}"/>
              </c:ext>
            </c:extLst>
          </c:dPt>
          <c:dPt>
            <c:idx val="2"/>
            <c:invertIfNegative val="0"/>
            <c:bubble3D val="0"/>
            <c:extLst>
              <c:ext xmlns:c16="http://schemas.microsoft.com/office/drawing/2014/chart" uri="{C3380CC4-5D6E-409C-BE32-E72D297353CC}">
                <c16:uniqueId val="{00000002-4B64-469C-BAE5-2CE95C88649B}"/>
              </c:ext>
            </c:extLst>
          </c:dPt>
          <c:dPt>
            <c:idx val="3"/>
            <c:invertIfNegative val="0"/>
            <c:bubble3D val="0"/>
            <c:extLst>
              <c:ext xmlns:c16="http://schemas.microsoft.com/office/drawing/2014/chart" uri="{C3380CC4-5D6E-409C-BE32-E72D297353CC}">
                <c16:uniqueId val="{00000003-4B64-469C-BAE5-2CE95C88649B}"/>
              </c:ext>
            </c:extLst>
          </c:dPt>
          <c:dPt>
            <c:idx val="4"/>
            <c:invertIfNegative val="0"/>
            <c:bubble3D val="0"/>
            <c:extLst>
              <c:ext xmlns:c16="http://schemas.microsoft.com/office/drawing/2014/chart" uri="{C3380CC4-5D6E-409C-BE32-E72D297353CC}">
                <c16:uniqueId val="{00000004-4B64-469C-BAE5-2CE95C88649B}"/>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4B64-469C-BAE5-2CE95C88649B}"/>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ARPU!$G$90:$L$90</c:f>
              <c:strCache>
                <c:ptCount val="6"/>
                <c:pt idx="0">
                  <c:v>Q3-17</c:v>
                </c:pt>
                <c:pt idx="1">
                  <c:v>Q4-17</c:v>
                </c:pt>
                <c:pt idx="2">
                  <c:v>Q1-18</c:v>
                </c:pt>
                <c:pt idx="3">
                  <c:v>Q2-18</c:v>
                </c:pt>
                <c:pt idx="4">
                  <c:v>Q3-18</c:v>
                </c:pt>
                <c:pt idx="5">
                  <c:v>Q4-18</c:v>
                </c:pt>
              </c:strCache>
            </c:strRef>
          </c:cat>
          <c:val>
            <c:numRef>
              <c:f>ARPU!$G$91:$L$91</c:f>
              <c:numCache>
                <c:formatCode>0.0</c:formatCode>
                <c:ptCount val="6"/>
                <c:pt idx="0">
                  <c:v>20.7578084516195</c:v>
                </c:pt>
                <c:pt idx="1">
                  <c:v>18.2173182914857</c:v>
                </c:pt>
                <c:pt idx="2">
                  <c:v>17.7</c:v>
                </c:pt>
                <c:pt idx="3">
                  <c:v>16.399999999999999</c:v>
                </c:pt>
                <c:pt idx="4">
                  <c:v>16.5</c:v>
                </c:pt>
                <c:pt idx="5">
                  <c:v>15.5</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D840-4782-81D5-28198A1343C6}"/>
            </c:ext>
          </c:extLst>
        </c:ser>
        <c:dLbls>
          <c:showLegendKey val="0"/>
          <c:showVal val="0"/>
          <c:showCatName val="0"/>
          <c:showSerName val="0"/>
          <c:showPercent val="0"/>
          <c:showBubbleSize val="0"/>
        </c:dLbls>
        <c:gapWidth val="51"/>
        <c:axId val="334917712"/>
        <c:axId val="339931424"/>
      </c:barChart>
      <c:catAx>
        <c:axId val="334917712"/>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9931424"/>
        <c:crosses val="autoZero"/>
        <c:auto val="1"/>
        <c:lblAlgn val="ctr"/>
        <c:lblOffset val="100"/>
        <c:noMultiLvlLbl val="0"/>
      </c:catAx>
      <c:valAx>
        <c:axId val="339931424"/>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4917712"/>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ARPU!$F$102</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C401-46CF-8B88-99568BDA9D67}"/>
              </c:ext>
            </c:extLst>
          </c:dPt>
          <c:dPt>
            <c:idx val="1"/>
            <c:invertIfNegative val="0"/>
            <c:bubble3D val="0"/>
            <c:extLst>
              <c:ext xmlns:c16="http://schemas.microsoft.com/office/drawing/2014/chart" uri="{C3380CC4-5D6E-409C-BE32-E72D297353CC}">
                <c16:uniqueId val="{00000001-C401-46CF-8B88-99568BDA9D67}"/>
              </c:ext>
            </c:extLst>
          </c:dPt>
          <c:dPt>
            <c:idx val="2"/>
            <c:invertIfNegative val="0"/>
            <c:bubble3D val="0"/>
            <c:extLst>
              <c:ext xmlns:c16="http://schemas.microsoft.com/office/drawing/2014/chart" uri="{C3380CC4-5D6E-409C-BE32-E72D297353CC}">
                <c16:uniqueId val="{00000002-C401-46CF-8B88-99568BDA9D67}"/>
              </c:ext>
            </c:extLst>
          </c:dPt>
          <c:dPt>
            <c:idx val="3"/>
            <c:invertIfNegative val="0"/>
            <c:bubble3D val="0"/>
            <c:extLst>
              <c:ext xmlns:c16="http://schemas.microsoft.com/office/drawing/2014/chart" uri="{C3380CC4-5D6E-409C-BE32-E72D297353CC}">
                <c16:uniqueId val="{00000003-C401-46CF-8B88-99568BDA9D67}"/>
              </c:ext>
            </c:extLst>
          </c:dPt>
          <c:dPt>
            <c:idx val="4"/>
            <c:invertIfNegative val="0"/>
            <c:bubble3D val="0"/>
            <c:extLst>
              <c:ext xmlns:c16="http://schemas.microsoft.com/office/drawing/2014/chart" uri="{C3380CC4-5D6E-409C-BE32-E72D297353CC}">
                <c16:uniqueId val="{00000004-C401-46CF-8B88-99568BDA9D67}"/>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C401-46CF-8B88-99568BDA9D67}"/>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ARPU!$G$101:$L$101</c:f>
              <c:strCache>
                <c:ptCount val="6"/>
                <c:pt idx="0">
                  <c:v>Q3-17</c:v>
                </c:pt>
                <c:pt idx="1">
                  <c:v>Q4-17</c:v>
                </c:pt>
                <c:pt idx="2">
                  <c:v>Q1-18</c:v>
                </c:pt>
                <c:pt idx="3">
                  <c:v>Q2-18</c:v>
                </c:pt>
                <c:pt idx="4">
                  <c:v>Q3-18</c:v>
                </c:pt>
                <c:pt idx="5">
                  <c:v>Q4-18</c:v>
                </c:pt>
              </c:strCache>
            </c:strRef>
          </c:cat>
          <c:val>
            <c:numRef>
              <c:f>ARPU!$G$102:$L$102</c:f>
              <c:numCache>
                <c:formatCode>0.0</c:formatCode>
                <c:ptCount val="6"/>
                <c:pt idx="0">
                  <c:v>14.200628695036601</c:v>
                </c:pt>
                <c:pt idx="1">
                  <c:v>14.968743271682101</c:v>
                </c:pt>
                <c:pt idx="2">
                  <c:v>13.5</c:v>
                </c:pt>
                <c:pt idx="3">
                  <c:v>12.1</c:v>
                </c:pt>
                <c:pt idx="4">
                  <c:v>10.199999999999999</c:v>
                </c:pt>
                <c:pt idx="5">
                  <c:v>8.6999999999999993</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0BF4-425E-9DC2-11EBCA8B0696}"/>
            </c:ext>
          </c:extLst>
        </c:ser>
        <c:dLbls>
          <c:showLegendKey val="0"/>
          <c:showVal val="0"/>
          <c:showCatName val="0"/>
          <c:showSerName val="0"/>
          <c:showPercent val="0"/>
          <c:showBubbleSize val="0"/>
        </c:dLbls>
        <c:gapWidth val="51"/>
        <c:axId val="339928680"/>
        <c:axId val="339932208"/>
      </c:barChart>
      <c:catAx>
        <c:axId val="339928680"/>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9932208"/>
        <c:crosses val="autoZero"/>
        <c:auto val="1"/>
        <c:lblAlgn val="ctr"/>
        <c:lblOffset val="100"/>
        <c:noMultiLvlLbl val="0"/>
      </c:catAx>
      <c:valAx>
        <c:axId val="339932208"/>
        <c:scaling>
          <c:orientation val="minMax"/>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9928680"/>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ARPU!$F$112</c:f>
              <c:strCache>
                <c:ptCount val="1"/>
                <c:pt idx="0">
                  <c:v>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F36A-4CF5-961E-C59A457193ED}"/>
              </c:ext>
            </c:extLst>
          </c:dPt>
          <c:dPt>
            <c:idx val="1"/>
            <c:invertIfNegative val="0"/>
            <c:bubble3D val="0"/>
            <c:extLst>
              <c:ext xmlns:c16="http://schemas.microsoft.com/office/drawing/2014/chart" uri="{C3380CC4-5D6E-409C-BE32-E72D297353CC}">
                <c16:uniqueId val="{00000001-F36A-4CF5-961E-C59A457193ED}"/>
              </c:ext>
            </c:extLst>
          </c:dPt>
          <c:dPt>
            <c:idx val="2"/>
            <c:invertIfNegative val="0"/>
            <c:bubble3D val="0"/>
            <c:extLst>
              <c:ext xmlns:c16="http://schemas.microsoft.com/office/drawing/2014/chart" uri="{C3380CC4-5D6E-409C-BE32-E72D297353CC}">
                <c16:uniqueId val="{00000002-F36A-4CF5-961E-C59A457193ED}"/>
              </c:ext>
            </c:extLst>
          </c:dPt>
          <c:dPt>
            <c:idx val="3"/>
            <c:invertIfNegative val="0"/>
            <c:bubble3D val="0"/>
            <c:extLst>
              <c:ext xmlns:c16="http://schemas.microsoft.com/office/drawing/2014/chart" uri="{C3380CC4-5D6E-409C-BE32-E72D297353CC}">
                <c16:uniqueId val="{00000003-F36A-4CF5-961E-C59A457193ED}"/>
              </c:ext>
            </c:extLst>
          </c:dPt>
          <c:dPt>
            <c:idx val="4"/>
            <c:invertIfNegative val="0"/>
            <c:bubble3D val="0"/>
            <c:extLst>
              <c:ext xmlns:c16="http://schemas.microsoft.com/office/drawing/2014/chart" uri="{C3380CC4-5D6E-409C-BE32-E72D297353CC}">
                <c16:uniqueId val="{00000004-F36A-4CF5-961E-C59A457193ED}"/>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F36A-4CF5-961E-C59A457193ED}"/>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ARPU!$G$111:$L$111</c:f>
              <c:strCache>
                <c:ptCount val="6"/>
                <c:pt idx="0">
                  <c:v>Q3-17</c:v>
                </c:pt>
                <c:pt idx="1">
                  <c:v>Q4-17</c:v>
                </c:pt>
                <c:pt idx="2">
                  <c:v>Q1-18</c:v>
                </c:pt>
                <c:pt idx="3">
                  <c:v>Q2-18</c:v>
                </c:pt>
                <c:pt idx="4">
                  <c:v>Q3-18</c:v>
                </c:pt>
                <c:pt idx="5">
                  <c:v>Q4-18</c:v>
                </c:pt>
              </c:strCache>
            </c:strRef>
          </c:cat>
          <c:val>
            <c:numRef>
              <c:f>ARPU!$G$112:$L$112</c:f>
              <c:numCache>
                <c:formatCode>_(* #,##0.0_);_(* \(#,##0.0\);_(* "-"??_);_(@_)</c:formatCode>
                <c:ptCount val="6"/>
                <c:pt idx="0">
                  <c:v>20.4987972140759</c:v>
                </c:pt>
                <c:pt idx="1">
                  <c:v>18.514217315841499</c:v>
                </c:pt>
                <c:pt idx="2">
                  <c:v>12.478</c:v>
                </c:pt>
                <c:pt idx="3">
                  <c:v>15.151</c:v>
                </c:pt>
                <c:pt idx="4">
                  <c:v>21.422999999999998</c:v>
                </c:pt>
                <c:pt idx="5">
                  <c:v>24.589200000000002</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3A6C-4795-8C32-22CA8F009BCF}"/>
            </c:ext>
          </c:extLst>
        </c:ser>
        <c:dLbls>
          <c:showLegendKey val="0"/>
          <c:showVal val="0"/>
          <c:showCatName val="0"/>
          <c:showSerName val="0"/>
          <c:showPercent val="0"/>
          <c:showBubbleSize val="0"/>
        </c:dLbls>
        <c:gapWidth val="51"/>
        <c:axId val="339937304"/>
        <c:axId val="339932992"/>
      </c:barChart>
      <c:catAx>
        <c:axId val="339937304"/>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9932992"/>
        <c:crosses val="autoZero"/>
        <c:auto val="1"/>
        <c:lblAlgn val="ctr"/>
        <c:lblOffset val="100"/>
        <c:noMultiLvlLbl val="0"/>
      </c:catAx>
      <c:valAx>
        <c:axId val="339932992"/>
        <c:scaling>
          <c:orientation val="minMax"/>
        </c:scaling>
        <c:delete val="0"/>
        <c:axPos val="l"/>
        <c:majorGridlines>
          <c:spPr>
            <a:ln w="9525">
              <a:noFill/>
              <a:round/>
            </a:ln>
          </c:spPr>
        </c:majorGridlines>
        <c:minorGridlines>
          <c:spPr>
            <a:ln w="9525">
              <a:noFill/>
            </a:ln>
          </c:spPr>
        </c:minorGridlines>
        <c:numFmt formatCode="_(* #,##0.0_);_(* \(#,##0.0\);_(* &quot;-&quot;??_);_(@_)"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9937304"/>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ARPU!$F$122</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B336-4F0A-9CB7-B5E441DAAC9B}"/>
              </c:ext>
            </c:extLst>
          </c:dPt>
          <c:dPt>
            <c:idx val="1"/>
            <c:invertIfNegative val="0"/>
            <c:bubble3D val="0"/>
            <c:extLst>
              <c:ext xmlns:c16="http://schemas.microsoft.com/office/drawing/2014/chart" uri="{C3380CC4-5D6E-409C-BE32-E72D297353CC}">
                <c16:uniqueId val="{00000001-B336-4F0A-9CB7-B5E441DAAC9B}"/>
              </c:ext>
            </c:extLst>
          </c:dPt>
          <c:dPt>
            <c:idx val="2"/>
            <c:invertIfNegative val="0"/>
            <c:bubble3D val="0"/>
            <c:extLst>
              <c:ext xmlns:c16="http://schemas.microsoft.com/office/drawing/2014/chart" uri="{C3380CC4-5D6E-409C-BE32-E72D297353CC}">
                <c16:uniqueId val="{00000002-B336-4F0A-9CB7-B5E441DAAC9B}"/>
              </c:ext>
            </c:extLst>
          </c:dPt>
          <c:dPt>
            <c:idx val="3"/>
            <c:invertIfNegative val="0"/>
            <c:bubble3D val="0"/>
            <c:extLst>
              <c:ext xmlns:c16="http://schemas.microsoft.com/office/drawing/2014/chart" uri="{C3380CC4-5D6E-409C-BE32-E72D297353CC}">
                <c16:uniqueId val="{00000003-B336-4F0A-9CB7-B5E441DAAC9B}"/>
              </c:ext>
            </c:extLst>
          </c:dPt>
          <c:dPt>
            <c:idx val="4"/>
            <c:invertIfNegative val="0"/>
            <c:bubble3D val="0"/>
            <c:extLst>
              <c:ext xmlns:c16="http://schemas.microsoft.com/office/drawing/2014/chart" uri="{C3380CC4-5D6E-409C-BE32-E72D297353CC}">
                <c16:uniqueId val="{00000004-B336-4F0A-9CB7-B5E441DAAC9B}"/>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B336-4F0A-9CB7-B5E441DAAC9B}"/>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ARPU!$G$121:$L$121</c:f>
              <c:strCache>
                <c:ptCount val="6"/>
                <c:pt idx="0">
                  <c:v>Q3-17</c:v>
                </c:pt>
                <c:pt idx="1">
                  <c:v>Q4-17</c:v>
                </c:pt>
                <c:pt idx="2">
                  <c:v>Q1-18</c:v>
                </c:pt>
                <c:pt idx="3">
                  <c:v>Q2-18</c:v>
                </c:pt>
                <c:pt idx="4">
                  <c:v>Q3-18</c:v>
                </c:pt>
                <c:pt idx="5">
                  <c:v>Q4-18</c:v>
                </c:pt>
              </c:strCache>
            </c:strRef>
          </c:cat>
          <c:val>
            <c:numRef>
              <c:f>ARPU!$G$122:$L$122</c:f>
              <c:numCache>
                <c:formatCode>0.0</c:formatCode>
                <c:ptCount val="6"/>
                <c:pt idx="0">
                  <c:v>5.5288965052514696</c:v>
                </c:pt>
                <c:pt idx="1">
                  <c:v>6.0343652261648204</c:v>
                </c:pt>
                <c:pt idx="2">
                  <c:v>5.4</c:v>
                </c:pt>
                <c:pt idx="3">
                  <c:v>5.3</c:v>
                </c:pt>
                <c:pt idx="4">
                  <c:v>5.0999999999999996</c:v>
                </c:pt>
                <c:pt idx="5">
                  <c:v>5.7</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FBBB-4105-B48A-D08C827A0F53}"/>
            </c:ext>
          </c:extLst>
        </c:ser>
        <c:dLbls>
          <c:showLegendKey val="0"/>
          <c:showVal val="0"/>
          <c:showCatName val="0"/>
          <c:showSerName val="0"/>
          <c:showPercent val="0"/>
          <c:showBubbleSize val="0"/>
        </c:dLbls>
        <c:gapWidth val="51"/>
        <c:axId val="339935736"/>
        <c:axId val="339936128"/>
      </c:barChart>
      <c:catAx>
        <c:axId val="339935736"/>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9936128"/>
        <c:crosses val="autoZero"/>
        <c:auto val="1"/>
        <c:lblAlgn val="ctr"/>
        <c:lblOffset val="100"/>
        <c:noMultiLvlLbl val="0"/>
      </c:catAx>
      <c:valAx>
        <c:axId val="339936128"/>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9935736"/>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ARPU!$F$132</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7468-42C4-8BDC-8CECE2162B01}"/>
              </c:ext>
            </c:extLst>
          </c:dPt>
          <c:dPt>
            <c:idx val="1"/>
            <c:invertIfNegative val="0"/>
            <c:bubble3D val="0"/>
            <c:extLst>
              <c:ext xmlns:c16="http://schemas.microsoft.com/office/drawing/2014/chart" uri="{C3380CC4-5D6E-409C-BE32-E72D297353CC}">
                <c16:uniqueId val="{00000001-7468-42C4-8BDC-8CECE2162B01}"/>
              </c:ext>
            </c:extLst>
          </c:dPt>
          <c:dPt>
            <c:idx val="2"/>
            <c:invertIfNegative val="0"/>
            <c:bubble3D val="0"/>
            <c:extLst>
              <c:ext xmlns:c16="http://schemas.microsoft.com/office/drawing/2014/chart" uri="{C3380CC4-5D6E-409C-BE32-E72D297353CC}">
                <c16:uniqueId val="{00000002-7468-42C4-8BDC-8CECE2162B01}"/>
              </c:ext>
            </c:extLst>
          </c:dPt>
          <c:dPt>
            <c:idx val="3"/>
            <c:invertIfNegative val="0"/>
            <c:bubble3D val="0"/>
            <c:extLst>
              <c:ext xmlns:c16="http://schemas.microsoft.com/office/drawing/2014/chart" uri="{C3380CC4-5D6E-409C-BE32-E72D297353CC}">
                <c16:uniqueId val="{00000003-7468-42C4-8BDC-8CECE2162B01}"/>
              </c:ext>
            </c:extLst>
          </c:dPt>
          <c:dPt>
            <c:idx val="4"/>
            <c:invertIfNegative val="0"/>
            <c:bubble3D val="0"/>
            <c:extLst>
              <c:ext xmlns:c16="http://schemas.microsoft.com/office/drawing/2014/chart" uri="{C3380CC4-5D6E-409C-BE32-E72D297353CC}">
                <c16:uniqueId val="{00000004-7468-42C4-8BDC-8CECE2162B01}"/>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7468-42C4-8BDC-8CECE2162B01}"/>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ARPU!$G$131:$L$131</c:f>
              <c:strCache>
                <c:ptCount val="6"/>
                <c:pt idx="0">
                  <c:v>Q3-17</c:v>
                </c:pt>
                <c:pt idx="1">
                  <c:v>Q4-17</c:v>
                </c:pt>
                <c:pt idx="2">
                  <c:v>Q1-18</c:v>
                </c:pt>
                <c:pt idx="3">
                  <c:v>Q2-18</c:v>
                </c:pt>
                <c:pt idx="4">
                  <c:v>Q3-18</c:v>
                </c:pt>
                <c:pt idx="5">
                  <c:v>Q4-18</c:v>
                </c:pt>
              </c:strCache>
            </c:strRef>
          </c:cat>
          <c:val>
            <c:numRef>
              <c:f>ARPU!$G$132:$L$132</c:f>
              <c:numCache>
                <c:formatCode>0.0</c:formatCode>
                <c:ptCount val="6"/>
                <c:pt idx="0">
                  <c:v>9.25801996310358</c:v>
                </c:pt>
                <c:pt idx="1">
                  <c:v>8.1653938650172293</c:v>
                </c:pt>
                <c:pt idx="2">
                  <c:v>8.19</c:v>
                </c:pt>
                <c:pt idx="3">
                  <c:v>8.5</c:v>
                </c:pt>
                <c:pt idx="4">
                  <c:v>9.3000000000000007</c:v>
                </c:pt>
                <c:pt idx="5">
                  <c:v>9.9</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B74A-4750-AC9C-5E154D3D1CA2}"/>
            </c:ext>
          </c:extLst>
        </c:ser>
        <c:dLbls>
          <c:showLegendKey val="0"/>
          <c:showVal val="0"/>
          <c:showCatName val="0"/>
          <c:showSerName val="0"/>
          <c:showPercent val="0"/>
          <c:showBubbleSize val="0"/>
        </c:dLbls>
        <c:gapWidth val="51"/>
        <c:axId val="339934952"/>
        <c:axId val="339928288"/>
      </c:barChart>
      <c:catAx>
        <c:axId val="339934952"/>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9928288"/>
        <c:crosses val="autoZero"/>
        <c:auto val="1"/>
        <c:lblAlgn val="ctr"/>
        <c:lblOffset val="100"/>
        <c:noMultiLvlLbl val="0"/>
      </c:catAx>
      <c:valAx>
        <c:axId val="339928288"/>
        <c:scaling>
          <c:orientation val="minMax"/>
          <c:min val="0"/>
        </c:scaling>
        <c:delete val="0"/>
        <c:axPos val="l"/>
        <c:majorGridlines>
          <c:spPr>
            <a:ln w="9525">
              <a:noFill/>
              <a:round/>
            </a:ln>
          </c:spPr>
        </c:majorGridlines>
        <c:minorGridlines>
          <c:spPr>
            <a:ln w="9525">
              <a:noFill/>
            </a:ln>
          </c:spPr>
        </c:minorGridlines>
        <c:numFmt formatCode="0.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9934952"/>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'Group Results'!$F$47</c:f>
              <c:strCache>
                <c:ptCount val="1"/>
                <c:pt idx="0">
                  <c:v>Net Profit</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955F-4F2A-8E9E-5494B2D01938}"/>
              </c:ext>
            </c:extLst>
          </c:dPt>
          <c:dPt>
            <c:idx val="1"/>
            <c:invertIfNegative val="0"/>
            <c:bubble3D val="0"/>
            <c:extLst>
              <c:ext xmlns:c16="http://schemas.microsoft.com/office/drawing/2014/chart" uri="{C3380CC4-5D6E-409C-BE32-E72D297353CC}">
                <c16:uniqueId val="{00000001-955F-4F2A-8E9E-5494B2D01938}"/>
              </c:ext>
            </c:extLst>
          </c:dPt>
          <c:dLbls>
            <c:spPr>
              <a:noFill/>
              <a:ln w="9525">
                <a:noFill/>
              </a:ln>
            </c:spPr>
            <c:txPr>
              <a:bodyPr rot="0" vert="horz">
                <a:spAutoFit/>
              </a:bodyPr>
              <a:lstStyle/>
              <a:p>
                <a:pPr algn="ctr">
                  <a:defRPr lang="en-US" sz="1050" b="1" i="0" u="none" baseline="0">
                    <a:solidFill>
                      <a:schemeClr val="tx1">
                        <a:lumMod val="75000"/>
                        <a:lumOff val="25000"/>
                      </a:schemeClr>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'Group Results'!$I$46:$J$46</c:f>
              <c:strCache>
                <c:ptCount val="2"/>
                <c:pt idx="0">
                  <c:v>Q4-17</c:v>
                </c:pt>
                <c:pt idx="1">
                  <c:v>Q4-18</c:v>
                </c:pt>
              </c:strCache>
            </c:strRef>
          </c:cat>
          <c:val>
            <c:numRef>
              <c:f>'Group Results'!$I$47:$J$47</c:f>
              <c:numCache>
                <c:formatCode>#,##0\ ;\(#,##0\)</c:formatCode>
                <c:ptCount val="2"/>
                <c:pt idx="0">
                  <c:v>338.61551600000001</c:v>
                </c:pt>
                <c:pt idx="1">
                  <c:v>472.94138828700699</c:v>
                </c:pt>
              </c:numCache>
            </c:numRef>
          </c:val>
          <c:extLs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955F-4F2A-8E9E-5494B2D01938}"/>
            </c:ext>
          </c:extLst>
        </c:ser>
        <c:ser>
          <c:idx val="1"/>
          <c:order val="1"/>
          <c:tx>
            <c:strRef>
              <c:f>'Group Results'!$F$48</c:f>
              <c:strCache>
                <c:ptCount val="1"/>
                <c:pt idx="0">
                  <c:v>Net F/X</c:v>
                </c:pt>
              </c:strCache>
            </c:strRef>
          </c:tx>
          <c:spPr>
            <a:solidFill>
              <a:schemeClr val="tx1"/>
            </a:solidFill>
            <a:ln w="9525">
              <a:noFill/>
            </a:ln>
          </c:spPr>
          <c:invertIfNegative val="0"/>
          <c:dLbls>
            <c:spPr>
              <a:solidFill>
                <a:schemeClr val="tx1"/>
              </a:solidFill>
              <a:ln w="9525">
                <a:noFill/>
              </a:ln>
            </c:spPr>
            <c:txPr>
              <a:bodyPr rot="0" vert="horz">
                <a:spAutoFit/>
              </a:bodyPr>
              <a:lstStyle/>
              <a:p>
                <a:pPr algn="ctr">
                  <a:defRPr lang="en-US" sz="1100" b="1" i="0" u="none" baseline="0">
                    <a:solidFill>
                      <a:schemeClr val="bg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'Group Results'!$I$46:$J$46</c:f>
              <c:strCache>
                <c:ptCount val="2"/>
                <c:pt idx="0">
                  <c:v>Q4-17</c:v>
                </c:pt>
                <c:pt idx="1">
                  <c:v>Q4-18</c:v>
                </c:pt>
              </c:strCache>
            </c:strRef>
          </c:cat>
          <c:val>
            <c:numRef>
              <c:f>'Group Results'!$I$48:$J$48</c:f>
              <c:numCache>
                <c:formatCode>#,##0\ ;\(#,##0\)</c:formatCode>
                <c:ptCount val="2"/>
                <c:pt idx="0">
                  <c:v>23</c:v>
                </c:pt>
                <c:pt idx="1">
                  <c:v>69</c:v>
                </c:pt>
              </c:numCache>
            </c:numRef>
          </c:val>
          <c:extLs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955F-4F2A-8E9E-5494B2D01938}"/>
            </c:ext>
          </c:extLst>
        </c:ser>
        <c:ser>
          <c:idx val="2"/>
          <c:order val="2"/>
          <c:tx>
            <c:strRef>
              <c:f>'Group Results'!$F$49</c:f>
              <c:strCache>
                <c:ptCount val="1"/>
                <c:pt idx="0">
                  <c:v>Pre F/X Net Profit</c:v>
                </c:pt>
              </c:strCache>
            </c:strRef>
          </c:tx>
          <c:spPr>
            <a:solidFill>
              <a:schemeClr val="bg2">
                <a:lumMod val="75000"/>
              </a:schemeClr>
            </a:solidFill>
          </c:spPr>
          <c:invertIfNegative val="0"/>
          <c:dLbls>
            <c:spPr>
              <a:noFill/>
              <a:ln w="9525">
                <a:noFill/>
              </a:ln>
            </c:spPr>
            <c:txPr>
              <a:bodyPr rot="0" vert="horz">
                <a:spAutoFit/>
              </a:bodyPr>
              <a:lstStyle/>
              <a:p>
                <a:pPr algn="ctr">
                  <a:defRPr lang="en-US" sz="1050" b="1" u="none" baseline="0"/>
                </a:pPr>
                <a:endParaRPr lang="en-US"/>
              </a:p>
            </c:txPr>
            <c:showLegendKey val="0"/>
            <c:showVal val="1"/>
            <c:showCatName val="0"/>
            <c:showSerName val="0"/>
            <c:showPercent val="0"/>
            <c:showBubbleSize val="0"/>
            <c:showLeaderLines val="0"/>
            <c:extLs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15:showLeaderLines val="1"/>
              </c:ext>
            </c:extLst>
          </c:dLbls>
          <c:cat>
            <c:strRef>
              <c:f>'Group Results'!$I$46:$J$46</c:f>
              <c:strCache>
                <c:ptCount val="2"/>
                <c:pt idx="0">
                  <c:v>Q4-17</c:v>
                </c:pt>
                <c:pt idx="1">
                  <c:v>Q4-18</c:v>
                </c:pt>
              </c:strCache>
            </c:strRef>
          </c:cat>
          <c:val>
            <c:numRef>
              <c:f>'Group Results'!$I$49:$J$49</c:f>
              <c:numCache>
                <c:formatCode>#,##0</c:formatCode>
                <c:ptCount val="2"/>
                <c:pt idx="0">
                  <c:v>315.61551600000001</c:v>
                </c:pt>
                <c:pt idx="1">
                  <c:v>403.94138828700699</c:v>
                </c:pt>
              </c:numCache>
            </c:numRef>
          </c:val>
          <c:extLst>
            <c:ext xmlns:c16="http://schemas.microsoft.com/office/drawing/2014/chart" uri="{C3380CC4-5D6E-409C-BE32-E72D297353CC}">
              <c16:uniqueId val="{00000004-955F-4F2A-8E9E-5494B2D01938}"/>
            </c:ext>
          </c:extLst>
        </c:ser>
        <c:dLbls>
          <c:showLegendKey val="0"/>
          <c:showVal val="0"/>
          <c:showCatName val="0"/>
          <c:showSerName val="0"/>
          <c:showPercent val="0"/>
          <c:showBubbleSize val="0"/>
        </c:dLbls>
        <c:gapWidth val="27"/>
        <c:overlap val="52"/>
        <c:axId val="276364280"/>
        <c:axId val="276365096"/>
      </c:barChart>
      <c:catAx>
        <c:axId val="276364280"/>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9525" cap="flat" cmpd="sng">
            <a:solidFill>
              <a:schemeClr val="tx1"/>
            </a:solidFill>
            <a:round/>
            <a:headEnd type="none" w="sm" len="sm"/>
            <a:tailEnd type="none" w="sm" len="sm"/>
          </a:ln>
        </c:spPr>
        <c:txPr>
          <a:bodyPr rot="0" vert="horz"/>
          <a:lstStyle/>
          <a:p>
            <a:pPr>
              <a:defRPr lang="en-US" sz="1000" b="0" i="0" u="none" baseline="0">
                <a:solidFill>
                  <a:schemeClr val="tx1"/>
                </a:solidFill>
                <a:latin typeface="Calibri"/>
                <a:ea typeface="Calibri"/>
                <a:cs typeface="Calibri"/>
              </a:defRPr>
            </a:pPr>
            <a:endParaRPr lang="en-US"/>
          </a:p>
        </c:txPr>
        <c:crossAx val="276365096"/>
        <c:crosses val="autoZero"/>
        <c:auto val="1"/>
        <c:lblAlgn val="ctr"/>
        <c:lblOffset val="0"/>
        <c:noMultiLvlLbl val="0"/>
      </c:catAx>
      <c:valAx>
        <c:axId val="276365096"/>
        <c:scaling>
          <c:orientation val="minMax"/>
          <c:max val="800"/>
        </c:scaling>
        <c:delete val="1"/>
        <c:axPos val="l"/>
        <c:majorGridlines>
          <c:spPr>
            <a:ln w="9525">
              <a:noFill/>
            </a:ln>
          </c:spPr>
        </c:majorGridlines>
        <c:minorGridlines>
          <c:spPr>
            <a:ln w="9525">
              <a:noFill/>
            </a:ln>
          </c:spPr>
        </c:minorGridlines>
        <c:numFmt formatCode="#,##0\ ;\(#,##0\)" sourceLinked="1"/>
        <c:majorTickMark val="out"/>
        <c:minorTickMark val="none"/>
        <c:tickLblPos val="nextTo"/>
        <c:crossAx val="276364280"/>
        <c:crosses val="autoZero"/>
        <c:crossBetween val="between"/>
      </c:valAx>
      <c:spPr>
        <a:noFill/>
        <a:ln w="9525">
          <a:noFill/>
        </a:ln>
      </c:spPr>
    </c:plotArea>
    <c:legend>
      <c:legendPos val="l"/>
      <c:overlay val="0"/>
      <c:spPr>
        <a:noFill/>
        <a:ln w="9525">
          <a:noFill/>
        </a:ln>
      </c:spPr>
      <c:txPr>
        <a:bodyPr rot="0" vert="horz"/>
        <a:lstStyle/>
        <a:p>
          <a:pPr>
            <a:defRPr lang="en-US" sz="1000" b="0" i="0" u="none" baseline="0">
              <a:solidFill>
                <a:schemeClr val="tx1"/>
              </a:solidFill>
              <a:latin typeface="+mn-lt"/>
              <a:ea typeface="Calibri"/>
              <a:cs typeface="Calibri"/>
            </a:defRPr>
          </a:pPr>
          <a:endParaRPr lang="en-US"/>
        </a:p>
      </c:txPr>
    </c:legend>
    <c:plotVisOnly val="1"/>
    <c:dispBlanksAs val="gap"/>
    <c:showDLblsOverMax val="1"/>
  </c:chart>
  <c:spPr>
    <a:solidFill>
      <a:schemeClr val="bg1"/>
    </a:solidFill>
    <a:ln w="9525">
      <a:noFill/>
      <a:round/>
    </a:ln>
  </c:spPr>
  <c:userShapes r:id="rId1"/>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ARPU!$F$142</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9506-4461-9D2C-23CE58DBCBB9}"/>
              </c:ext>
            </c:extLst>
          </c:dPt>
          <c:dPt>
            <c:idx val="1"/>
            <c:invertIfNegative val="0"/>
            <c:bubble3D val="0"/>
            <c:extLst>
              <c:ext xmlns:c16="http://schemas.microsoft.com/office/drawing/2014/chart" uri="{C3380CC4-5D6E-409C-BE32-E72D297353CC}">
                <c16:uniqueId val="{00000001-9506-4461-9D2C-23CE58DBCBB9}"/>
              </c:ext>
            </c:extLst>
          </c:dPt>
          <c:dPt>
            <c:idx val="2"/>
            <c:invertIfNegative val="0"/>
            <c:bubble3D val="0"/>
            <c:extLst>
              <c:ext xmlns:c16="http://schemas.microsoft.com/office/drawing/2014/chart" uri="{C3380CC4-5D6E-409C-BE32-E72D297353CC}">
                <c16:uniqueId val="{00000002-9506-4461-9D2C-23CE58DBCBB9}"/>
              </c:ext>
            </c:extLst>
          </c:dPt>
          <c:dPt>
            <c:idx val="3"/>
            <c:invertIfNegative val="0"/>
            <c:bubble3D val="0"/>
            <c:extLst>
              <c:ext xmlns:c16="http://schemas.microsoft.com/office/drawing/2014/chart" uri="{C3380CC4-5D6E-409C-BE32-E72D297353CC}">
                <c16:uniqueId val="{00000003-9506-4461-9D2C-23CE58DBCBB9}"/>
              </c:ext>
            </c:extLst>
          </c:dPt>
          <c:dPt>
            <c:idx val="4"/>
            <c:invertIfNegative val="0"/>
            <c:bubble3D val="0"/>
            <c:extLst>
              <c:ext xmlns:c16="http://schemas.microsoft.com/office/drawing/2014/chart" uri="{C3380CC4-5D6E-409C-BE32-E72D297353CC}">
                <c16:uniqueId val="{00000004-9506-4461-9D2C-23CE58DBCBB9}"/>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9506-4461-9D2C-23CE58DBCBB9}"/>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ARPU!$G$141:$L$141</c:f>
              <c:strCache>
                <c:ptCount val="6"/>
                <c:pt idx="0">
                  <c:v>Q3-17</c:v>
                </c:pt>
                <c:pt idx="1">
                  <c:v>Q4-17</c:v>
                </c:pt>
                <c:pt idx="2">
                  <c:v>Q1-18</c:v>
                </c:pt>
                <c:pt idx="3">
                  <c:v>Q2-18</c:v>
                </c:pt>
                <c:pt idx="4">
                  <c:v>Q3-18</c:v>
                </c:pt>
                <c:pt idx="5">
                  <c:v>Q4-18</c:v>
                </c:pt>
              </c:strCache>
            </c:strRef>
          </c:cat>
          <c:val>
            <c:numRef>
              <c:f>ARPU!$G$142:$L$142</c:f>
              <c:numCache>
                <c:formatCode>0</c:formatCode>
                <c:ptCount val="6"/>
                <c:pt idx="0">
                  <c:v>626.67482652110505</c:v>
                </c:pt>
                <c:pt idx="1">
                  <c:v>574.11316517272303</c:v>
                </c:pt>
                <c:pt idx="2">
                  <c:v>555.4</c:v>
                </c:pt>
                <c:pt idx="3">
                  <c:v>520.6</c:v>
                </c:pt>
                <c:pt idx="4">
                  <c:v>534</c:v>
                </c:pt>
                <c:pt idx="5">
                  <c:v>503.8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DC5B-4B40-9AE4-60C90B6690AD}"/>
            </c:ext>
          </c:extLst>
        </c:ser>
        <c:dLbls>
          <c:showLegendKey val="0"/>
          <c:showVal val="0"/>
          <c:showCatName val="0"/>
          <c:showSerName val="0"/>
          <c:showPercent val="0"/>
          <c:showBubbleSize val="0"/>
        </c:dLbls>
        <c:gapWidth val="51"/>
        <c:axId val="339929072"/>
        <c:axId val="339938480"/>
      </c:barChart>
      <c:catAx>
        <c:axId val="339929072"/>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9938480"/>
        <c:crosses val="autoZero"/>
        <c:auto val="1"/>
        <c:lblAlgn val="ctr"/>
        <c:lblOffset val="100"/>
        <c:noMultiLvlLbl val="0"/>
      </c:catAx>
      <c:valAx>
        <c:axId val="339938480"/>
        <c:scaling>
          <c:orientation val="minMax"/>
        </c:scaling>
        <c:delete val="0"/>
        <c:axPos val="l"/>
        <c:majorGridlines>
          <c:spPr>
            <a:ln w="9525">
              <a:noFill/>
              <a:round/>
            </a:ln>
          </c:spPr>
        </c:majorGridlines>
        <c:minorGridlines>
          <c:spPr>
            <a:ln w="9525">
              <a:noFill/>
            </a:ln>
          </c:spPr>
        </c:minorGridlines>
        <c:numFmt formatCode="0"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9929072"/>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ARPU!$F$153</c:f>
              <c:strCache>
                <c:ptCount val="1"/>
                <c:pt idx="0">
                  <c:v>QAR ARPU</c:v>
                </c:pt>
              </c:strCache>
            </c:strRef>
          </c:tx>
          <c:spPr>
            <a:solidFill>
              <a:schemeClr val="bg1">
                <a:lumMod val="85000"/>
              </a:schemeClr>
            </a:solidFill>
            <a:ln w="9525">
              <a:noFill/>
            </a:ln>
          </c:spPr>
          <c:invertIfNegative val="0"/>
          <c:dPt>
            <c:idx val="0"/>
            <c:invertIfNegative val="0"/>
            <c:bubble3D val="0"/>
            <c:extLst>
              <c:ext xmlns:c16="http://schemas.microsoft.com/office/drawing/2014/chart" uri="{C3380CC4-5D6E-409C-BE32-E72D297353CC}">
                <c16:uniqueId val="{00000000-F156-44FA-B5F0-39B1D5E5FED6}"/>
              </c:ext>
            </c:extLst>
          </c:dPt>
          <c:dPt>
            <c:idx val="1"/>
            <c:invertIfNegative val="0"/>
            <c:bubble3D val="0"/>
            <c:extLst>
              <c:ext xmlns:c16="http://schemas.microsoft.com/office/drawing/2014/chart" uri="{C3380CC4-5D6E-409C-BE32-E72D297353CC}">
                <c16:uniqueId val="{00000001-F156-44FA-B5F0-39B1D5E5FED6}"/>
              </c:ext>
            </c:extLst>
          </c:dPt>
          <c:dPt>
            <c:idx val="2"/>
            <c:invertIfNegative val="0"/>
            <c:bubble3D val="0"/>
            <c:extLst>
              <c:ext xmlns:c16="http://schemas.microsoft.com/office/drawing/2014/chart" uri="{C3380CC4-5D6E-409C-BE32-E72D297353CC}">
                <c16:uniqueId val="{00000002-F156-44FA-B5F0-39B1D5E5FED6}"/>
              </c:ext>
            </c:extLst>
          </c:dPt>
          <c:dPt>
            <c:idx val="3"/>
            <c:invertIfNegative val="0"/>
            <c:bubble3D val="0"/>
            <c:extLst>
              <c:ext xmlns:c16="http://schemas.microsoft.com/office/drawing/2014/chart" uri="{C3380CC4-5D6E-409C-BE32-E72D297353CC}">
                <c16:uniqueId val="{00000003-F156-44FA-B5F0-39B1D5E5FED6}"/>
              </c:ext>
            </c:extLst>
          </c:dPt>
          <c:dPt>
            <c:idx val="4"/>
            <c:invertIfNegative val="0"/>
            <c:bubble3D val="0"/>
            <c:extLst>
              <c:ext xmlns:c16="http://schemas.microsoft.com/office/drawing/2014/chart" uri="{C3380CC4-5D6E-409C-BE32-E72D297353CC}">
                <c16:uniqueId val="{00000004-F156-44FA-B5F0-39B1D5E5FED6}"/>
              </c:ext>
            </c:extLst>
          </c:dPt>
          <c:dPt>
            <c:idx val="5"/>
            <c:invertIfNegative val="0"/>
            <c:bubble3D val="0"/>
            <c:spPr>
              <a:solidFill>
                <a:schemeClr val="bg2">
                  <a:lumMod val="25000"/>
                </a:schemeClr>
              </a:solidFill>
              <a:ln w="9525">
                <a:noFill/>
              </a:ln>
            </c:spPr>
            <c:extLst>
              <c:ext xmlns:c16="http://schemas.microsoft.com/office/drawing/2014/chart" uri="{C3380CC4-5D6E-409C-BE32-E72D297353CC}">
                <c16:uniqueId val="{00000006-F156-44FA-B5F0-39B1D5E5FED6}"/>
              </c:ext>
            </c:extLst>
          </c:dPt>
          <c:dLbls>
            <c:spPr>
              <a:noFill/>
              <a:ln w="9525">
                <a:noFill/>
              </a:ln>
            </c:spPr>
            <c:txPr>
              <a:bodyPr rot="0" vert="horz"/>
              <a:lstStyle/>
              <a:p>
                <a:pPr algn="ctr">
                  <a:defRPr lang="en-US" sz="700" b="1" i="0" u="none" baseline="0">
                    <a:solidFill>
                      <a:srgbClr val="000000"/>
                    </a:solidFil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1"/>
                <c15:leaderLines>
                  <c:spPr>
                    <a:ln w="9525" cap="flat" cmpd="sng">
                      <a:solidFill>
                        <a:schemeClr val="tx1">
                          <a:lumMod val="35000"/>
                          <a:lumOff val="65000"/>
                        </a:schemeClr>
                      </a:solidFill>
                      <a:round/>
                    </a:ln>
                  </c:spPr>
                </c15:leaderLines>
              </c:ext>
            </c:extLst>
          </c:dLbls>
          <c:cat>
            <c:strRef>
              <c:f>ARPU!$G$152:$L$152</c:f>
              <c:strCache>
                <c:ptCount val="6"/>
                <c:pt idx="0">
                  <c:v>Q3-17</c:v>
                </c:pt>
                <c:pt idx="1">
                  <c:v>Q4-17</c:v>
                </c:pt>
                <c:pt idx="2">
                  <c:v>Q1-18</c:v>
                </c:pt>
                <c:pt idx="3">
                  <c:v>Q2-18</c:v>
                </c:pt>
                <c:pt idx="4">
                  <c:v>Q3-18</c:v>
                </c:pt>
                <c:pt idx="5">
                  <c:v>Q4-18</c:v>
                </c:pt>
              </c:strCache>
            </c:strRef>
          </c:cat>
          <c:val>
            <c:numRef>
              <c:f>ARPU!$G$153:$L$153</c:f>
              <c:numCache>
                <c:formatCode>_(* #,##0.00_);_(* \(#,##0.00\);_(* "-"??_);_(@_)</c:formatCode>
                <c:ptCount val="6"/>
                <c:pt idx="0">
                  <c:v>5.2801458885293204</c:v>
                </c:pt>
                <c:pt idx="1">
                  <c:v>5.5726009323933399</c:v>
                </c:pt>
                <c:pt idx="2">
                  <c:v>4.9358000000000004</c:v>
                </c:pt>
                <c:pt idx="3">
                  <c:v>4.4718</c:v>
                </c:pt>
                <c:pt idx="4">
                  <c:v>4.1516000000000002</c:v>
                </c:pt>
                <c:pt idx="5">
                  <c:v>3.7696999999999998</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C-649E-495D-8B9F-492F54013EFE}"/>
            </c:ext>
          </c:extLst>
        </c:ser>
        <c:dLbls>
          <c:showLegendKey val="0"/>
          <c:showVal val="0"/>
          <c:showCatName val="0"/>
          <c:showSerName val="0"/>
          <c:showPercent val="0"/>
          <c:showBubbleSize val="0"/>
        </c:dLbls>
        <c:gapWidth val="51"/>
        <c:axId val="339931816"/>
        <c:axId val="339927504"/>
      </c:barChart>
      <c:catAx>
        <c:axId val="339931816"/>
        <c:scaling>
          <c:orientation val="minMax"/>
        </c:scaling>
        <c:delete val="0"/>
        <c:axPos val="b"/>
        <c:majorGridlines>
          <c:spPr>
            <a:ln w="9525">
              <a:noFill/>
            </a:ln>
          </c:spPr>
        </c:majorGridlines>
        <c:minorGridlines>
          <c:spPr>
            <a:ln w="9525">
              <a:noFill/>
            </a:ln>
          </c:spPr>
        </c:minorGridlines>
        <c:numFmt formatCode="General" sourceLinked="1"/>
        <c:majorTickMark val="out"/>
        <c:minorTickMark val="none"/>
        <c:tickLblPos val="nextTo"/>
        <c:spPr>
          <a:noFill/>
          <a:ln w="9525" cap="flat" cmpd="sng">
            <a:solidFill>
              <a:schemeClr val="tx1"/>
            </a:solidFill>
            <a:round/>
          </a:ln>
        </c:spPr>
        <c:txPr>
          <a:bodyPr rot="-2700000" vert="horz"/>
          <a:lstStyle/>
          <a:p>
            <a:pPr>
              <a:defRPr lang="en-US" sz="600" b="0" i="0" u="none" baseline="0">
                <a:solidFill>
                  <a:srgbClr val="000000"/>
                </a:solidFill>
              </a:defRPr>
            </a:pPr>
            <a:endParaRPr lang="en-US"/>
          </a:p>
        </c:txPr>
        <c:crossAx val="339927504"/>
        <c:crosses val="autoZero"/>
        <c:auto val="1"/>
        <c:lblAlgn val="ctr"/>
        <c:lblOffset val="100"/>
        <c:noMultiLvlLbl val="0"/>
      </c:catAx>
      <c:valAx>
        <c:axId val="339927504"/>
        <c:scaling>
          <c:orientation val="minMax"/>
        </c:scaling>
        <c:delete val="0"/>
        <c:axPos val="l"/>
        <c:majorGridlines>
          <c:spPr>
            <a:ln w="9525">
              <a:noFill/>
              <a:round/>
            </a:ln>
          </c:spPr>
        </c:majorGridlines>
        <c:minorGridlines>
          <c:spPr>
            <a:ln w="9525">
              <a:noFill/>
            </a:ln>
          </c:spPr>
        </c:minorGridlines>
        <c:numFmt formatCode="_(* #,##0.00_);_(* \(#,##0.00\);_(* &quot;-&quot;??_);_(@_)" sourceLinked="1"/>
        <c:majorTickMark val="out"/>
        <c:minorTickMark val="none"/>
        <c:tickLblPos val="none"/>
        <c:spPr>
          <a:noFill/>
          <a:ln w="9525">
            <a:noFill/>
          </a:ln>
        </c:spPr>
        <c:txPr>
          <a:bodyPr rot="0" vert="horz"/>
          <a:lstStyle/>
          <a:p>
            <a:pPr>
              <a:defRPr lang="en-US" sz="900" b="0" i="0" u="none" baseline="0">
                <a:solidFill>
                  <a:schemeClr val="tx1">
                    <a:lumMod val="65000"/>
                    <a:lumOff val="35000"/>
                  </a:schemeClr>
                </a:solidFill>
              </a:defRPr>
            </a:pPr>
            <a:endParaRPr lang="en-US"/>
          </a:p>
        </c:txPr>
        <c:crossAx val="339931816"/>
        <c:crosses val="autoZero"/>
        <c:crossBetween val="between"/>
      </c:valAx>
      <c:spPr>
        <a:noFill/>
        <a:ln w="9525">
          <a:noFill/>
        </a:ln>
      </c:spPr>
    </c:plotArea>
    <c:plotVisOnly val="1"/>
    <c:dispBlanksAs val="gap"/>
    <c:showDLblsOverMax val="1"/>
  </c:chart>
  <c:spPr>
    <a:solidFill>
      <a:schemeClr val="bg1"/>
    </a:solidFill>
    <a:ln w="9525">
      <a:noFill/>
      <a:round/>
    </a:ln>
  </c:sp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89124560356E-2"/>
          <c:y val="0.16567963361740112"/>
          <c:w val="0.93888890743255615"/>
          <c:h val="0.76036381721496582"/>
        </c:manualLayout>
      </c:layout>
      <c:barChart>
        <c:barDir val="col"/>
        <c:grouping val="clustered"/>
        <c:varyColors val="1"/>
        <c:dLbls>
          <c:showLegendKey val="0"/>
          <c:showVal val="0"/>
          <c:showCatName val="0"/>
          <c:showSerName val="0"/>
          <c:showPercent val="0"/>
          <c:showBubbleSize val="0"/>
        </c:dLbls>
        <c:gapWidth val="150"/>
        <c:axId val="332002296"/>
        <c:axId val="331999552"/>
      </c:barChart>
      <c:catAx>
        <c:axId val="332002296"/>
        <c:scaling>
          <c:orientation val="minMax"/>
        </c:scaling>
        <c:delete val="0"/>
        <c:axPos val="b"/>
        <c:numFmt formatCode="General" sourceLinked="1"/>
        <c:majorTickMark val="none"/>
        <c:minorTickMark val="none"/>
        <c:tickLblPos val="nextTo"/>
        <c:spPr>
          <a:ln>
            <a:solidFill>
              <a:schemeClr val="tx1"/>
            </a:solidFill>
          </a:ln>
        </c:spPr>
        <c:crossAx val="331999552"/>
        <c:crosses val="autoZero"/>
        <c:auto val="0"/>
        <c:lblAlgn val="ctr"/>
        <c:lblOffset val="100"/>
        <c:noMultiLvlLbl val="0"/>
      </c:catAx>
      <c:valAx>
        <c:axId val="331999552"/>
        <c:scaling>
          <c:orientation val="minMax"/>
          <c:max val="3500"/>
          <c:min val="0"/>
        </c:scaling>
        <c:delete val="1"/>
        <c:axPos val="l"/>
        <c:numFmt formatCode="_(* #,##0_);_(* \(#,##0\);_(* &quot;-&quot;??_);_(@_)" sourceLinked="1"/>
        <c:majorTickMark val="out"/>
        <c:minorTickMark val="none"/>
        <c:tickLblPos val="nextTo"/>
        <c:crossAx val="332002296"/>
        <c:crosses val="autoZero"/>
        <c:crossBetween val="between"/>
        <c:majorUnit val="200"/>
      </c:valAx>
      <c:spPr>
        <a:noFill/>
        <a:ln w="25398">
          <a:noFill/>
        </a:ln>
      </c:spPr>
    </c:plotArea>
    <c:plotVisOnly val="1"/>
    <c:dispBlanksAs val="gap"/>
    <c:showDLblsOverMax val="0"/>
  </c:chart>
  <c:spPr>
    <a:noFill/>
    <a:ln w="9323">
      <a:noFill/>
    </a:ln>
  </c:spPr>
  <c:txPr>
    <a:bodyPr/>
    <a:lstStyle/>
    <a:p>
      <a:pPr>
        <a:defRPr sz="900" smtId="4294967295">
          <a:solidFill>
            <a:schemeClr val="tx1"/>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065"/>
          <c:w val="0.93899999999999995"/>
          <c:h val="0.77324999999999999"/>
        </c:manualLayout>
      </c:layout>
      <c:barChart>
        <c:barDir val="col"/>
        <c:grouping val="clustered"/>
        <c:varyColors val="0"/>
        <c:ser>
          <c:idx val="0"/>
          <c:order val="0"/>
          <c:tx>
            <c:strRef>
              <c:f>'Group Results'!$F$88</c:f>
              <c:strCache>
                <c:ptCount val="1"/>
                <c:pt idx="0">
                  <c:v>CAPEX</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spPr>
              <a:solidFill>
                <a:schemeClr val="bg1">
                  <a:lumMod val="85000"/>
                  <a:alpha val="85000"/>
                </a:schemeClr>
              </a:solidFill>
              <a:ln w="9525">
                <a:noFill/>
                <a:round/>
              </a:ln>
            </c:spPr>
            <c:extLst>
              <c:ext xmlns:c16="http://schemas.microsoft.com/office/drawing/2014/chart" uri="{C3380CC4-5D6E-409C-BE32-E72D297353CC}">
                <c16:uniqueId val="{00000001-0DDE-4398-A031-FAF8CD86CC0B}"/>
              </c:ext>
            </c:extLst>
          </c:dPt>
          <c:dPt>
            <c:idx val="1"/>
            <c:invertIfNegative val="0"/>
            <c:bubble3D val="0"/>
            <c:spPr>
              <a:solidFill>
                <a:schemeClr val="tx1">
                  <a:lumMod val="75000"/>
                  <a:lumOff val="25000"/>
                  <a:alpha val="85000"/>
                </a:schemeClr>
              </a:solidFill>
              <a:ln w="9525">
                <a:noFill/>
                <a:round/>
              </a:ln>
            </c:spPr>
            <c:extLst>
              <c:ext xmlns:c16="http://schemas.microsoft.com/office/drawing/2014/chart" uri="{C3380CC4-5D6E-409C-BE32-E72D297353CC}">
                <c16:uniqueId val="{00000003-0DDE-4398-A031-FAF8CD86CC0B}"/>
              </c:ext>
            </c:extLst>
          </c:dPt>
          <c:dPt>
            <c:idx val="2"/>
            <c:invertIfNegative val="0"/>
            <c:bubble3D val="0"/>
            <c:extLst>
              <c:ext xmlns:c16="http://schemas.microsoft.com/office/drawing/2014/chart" uri="{C3380CC4-5D6E-409C-BE32-E72D297353CC}">
                <c16:uniqueId val="{00000005-0DDE-4398-A031-FAF8CD86CC0B}"/>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7-0DDE-4398-A031-FAF8CD86CC0B}"/>
              </c:ext>
            </c:extLst>
          </c:dPt>
          <c:dLbls>
            <c:dLbl>
              <c:idx val="3"/>
              <c:layout>
                <c:manualLayout>
                  <c:x val="0"/>
                  <c:y val="0"/>
                </c:manualLayout>
              </c:layout>
              <c:spPr>
                <a:noFill/>
                <a:ln w="9525">
                  <a:noFill/>
                </a:ln>
              </c:spPr>
              <c:txPr>
                <a:bodyPr rot="0" vert="horz" wrap="none"/>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DDE-4398-A031-FAF8CD86CC0B}"/>
                </c:ext>
              </c:extLst>
            </c:dLbl>
            <c:spPr>
              <a:noFill/>
              <a:ln w="9525">
                <a:noFill/>
              </a:ln>
            </c:spPr>
            <c:txPr>
              <a:bodyPr rot="0" vert="horz" wrap="none"/>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layout/>
                <c15:showLeaderLines val="1"/>
                <c15:leaderLines>
                  <c:spPr>
                    <a:ln w="9525">
                      <a:noFill/>
                    </a:ln>
                  </c:spPr>
                </c15:leaderLines>
              </c:ext>
            </c:extLst>
          </c:dLbls>
          <c:cat>
            <c:strRef>
              <c:f>'Group Results'!$G$87:$H$87</c:f>
              <c:strCache>
                <c:ptCount val="2"/>
                <c:pt idx="0">
                  <c:v>FY-2017</c:v>
                </c:pt>
                <c:pt idx="1">
                  <c:v>FY-2018</c:v>
                </c:pt>
              </c:strCache>
            </c:strRef>
          </c:cat>
          <c:val>
            <c:numRef>
              <c:f>'Group Results'!$G$88:$H$88</c:f>
              <c:numCache>
                <c:formatCode>#,##0\ ;\(#,##0\)</c:formatCode>
                <c:ptCount val="2"/>
                <c:pt idx="0">
                  <c:v>4541.38</c:v>
                </c:pt>
                <c:pt idx="1">
                  <c:v>4872.0512140765904</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C1EE-4273-9AC3-2869329CB2B5}"/>
            </c:ext>
          </c:extLst>
        </c:ser>
        <c:dLbls>
          <c:showLegendKey val="0"/>
          <c:showVal val="0"/>
          <c:showCatName val="0"/>
          <c:showSerName val="0"/>
          <c:showPercent val="0"/>
          <c:showBubbleSize val="0"/>
        </c:dLbls>
        <c:gapWidth val="51"/>
        <c:axId val="331998768"/>
        <c:axId val="332002688"/>
      </c:barChart>
      <c:lineChart>
        <c:grouping val="standard"/>
        <c:varyColors val="0"/>
        <c:ser>
          <c:idx val="1"/>
          <c:order val="1"/>
          <c:tx>
            <c:strRef>
              <c:f>'Group Results'!$F$89</c:f>
              <c:strCache>
                <c:ptCount val="1"/>
                <c:pt idx="0">
                  <c:v>CAPEX:Rev</c:v>
                </c:pt>
              </c:strCache>
            </c:strRef>
          </c:tx>
          <c:spPr>
            <a:ln w="28575" cmpd="sng">
              <a:solidFill>
                <a:schemeClr val="tx1"/>
              </a:solidFill>
            </a:ln>
          </c:spPr>
          <c:marker>
            <c:symbol val="none"/>
          </c:marker>
          <c:dPt>
            <c:idx val="0"/>
            <c:bubble3D val="0"/>
            <c:extLst>
              <c:ext xmlns:c16="http://schemas.microsoft.com/office/drawing/2014/chart" uri="{C3380CC4-5D6E-409C-BE32-E72D297353CC}">
                <c16:uniqueId val="{00000008-0DDE-4398-A031-FAF8CD86CC0B}"/>
              </c:ext>
            </c:extLst>
          </c:dPt>
          <c:dLbls>
            <c:dLbl>
              <c:idx val="1"/>
              <c:spPr>
                <a:noFill/>
                <a:ln w="9525">
                  <a:noFill/>
                </a:ln>
              </c:spPr>
              <c:txPr>
                <a:bodyPr rot="0" vert="horz"/>
                <a:lstStyle/>
                <a:p>
                  <a:pPr algn="ctr">
                    <a:defRPr lang="en-US" sz="10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9-0DDE-4398-A031-FAF8CD86CC0B}"/>
                </c:ext>
              </c:extLst>
            </c:dLbl>
            <c:dLbl>
              <c:idx val="3"/>
              <c:spPr>
                <a:noFill/>
                <a:ln w="9525">
                  <a:noFill/>
                </a:ln>
              </c:spPr>
              <c:txPr>
                <a:bodyPr rot="0" vert="horz"/>
                <a:lstStyle/>
                <a:p>
                  <a:pPr algn="ctr">
                    <a:defRPr lang="en-US" sz="1000" b="0" u="none" baseline="0">
                      <a:solidFill>
                        <a:schemeClr val="bg1"/>
                      </a:solidFill>
                    </a:defRPr>
                  </a:pPr>
                  <a:endParaRPr lang="en-US"/>
                </a:p>
              </c:txPr>
              <c:dLblPos val="b"/>
              <c:showLegendKey val="0"/>
              <c:showVal val="1"/>
              <c:showCatName val="0"/>
              <c:showSerName val="0"/>
              <c:showPercent val="0"/>
              <c:showBubbleSize val="0"/>
              <c:extLst>
                <c:ext xmlns:c16="http://schemas.microsoft.com/office/drawing/2014/chart" uri="{C3380CC4-5D6E-409C-BE32-E72D297353CC}">
                  <c16:uniqueId val="{0000000A-0DDE-4398-A031-FAF8CD86CC0B}"/>
                </c:ext>
              </c:extLst>
            </c:dLbl>
            <c:spPr>
              <a:noFill/>
              <a:ln w="9525">
                <a:noFill/>
              </a:ln>
            </c:spPr>
            <c:txPr>
              <a:bodyPr rot="0" vert="horz"/>
              <a:lstStyle/>
              <a:p>
                <a:pPr algn="ctr">
                  <a:defRPr lang="en-US" sz="1000" b="0" u="none" baseline="0">
                    <a:solidFill>
                      <a:srgbClr val="000000"/>
                    </a:solidFill>
                  </a:defRPr>
                </a:pPr>
                <a:endParaRPr lang="en-US"/>
              </a:p>
            </c:txPr>
            <c:dLblPos val="b"/>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layout/>
                <c15:showLeaderLines val="1"/>
                <c15:leaderLines>
                  <c:spPr>
                    <a:ln w="9525" cap="flat" cmpd="sng">
                      <a:solidFill>
                        <a:schemeClr val="tx1">
                          <a:lumMod val="50000"/>
                          <a:lumOff val="50000"/>
                        </a:schemeClr>
                      </a:solidFill>
                    </a:ln>
                  </c:spPr>
                </c15:leaderLines>
              </c:ext>
            </c:extLst>
          </c:dLbls>
          <c:cat>
            <c:strRef>
              <c:f>'Group Results'!$G$87:$H$87</c:f>
              <c:strCache>
                <c:ptCount val="2"/>
                <c:pt idx="0">
                  <c:v>FY-2017</c:v>
                </c:pt>
                <c:pt idx="1">
                  <c:v>FY-2018</c:v>
                </c:pt>
              </c:strCache>
            </c:strRef>
          </c:cat>
          <c:val>
            <c:numRef>
              <c:f>'Group Results'!$G$89:$H$89</c:f>
              <c:numCache>
                <c:formatCode>0%</c:formatCode>
                <c:ptCount val="2"/>
                <c:pt idx="0">
                  <c:v>0.13911027112133501</c:v>
                </c:pt>
                <c:pt idx="1">
                  <c:v>0.16279935964117501</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10-C1EE-4273-9AC3-2869329CB2B5}"/>
            </c:ext>
          </c:extLst>
        </c:ser>
        <c:dLbls>
          <c:showLegendKey val="0"/>
          <c:showVal val="0"/>
          <c:showCatName val="0"/>
          <c:showSerName val="0"/>
          <c:showPercent val="0"/>
          <c:showBubbleSize val="0"/>
        </c:dLbls>
        <c:marker val="1"/>
        <c:smooth val="0"/>
        <c:axId val="331997200"/>
        <c:axId val="332001120"/>
      </c:lineChart>
      <c:catAx>
        <c:axId val="331998768"/>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32002688"/>
        <c:crosses val="autoZero"/>
        <c:auto val="1"/>
        <c:lblAlgn val="ctr"/>
        <c:lblOffset val="100"/>
        <c:noMultiLvlLbl val="0"/>
      </c:catAx>
      <c:valAx>
        <c:axId val="332002688"/>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31998768"/>
        <c:crosses val="autoZero"/>
        <c:crossBetween val="between"/>
      </c:valAx>
      <c:catAx>
        <c:axId val="331997200"/>
        <c:scaling>
          <c:orientation val="minMax"/>
        </c:scaling>
        <c:delete val="1"/>
        <c:axPos val="b"/>
        <c:majorGridlines>
          <c:spPr>
            <a:ln w="9525">
              <a:noFill/>
            </a:ln>
          </c:spPr>
        </c:majorGridlines>
        <c:minorGridlines>
          <c:spPr>
            <a:ln w="9525">
              <a:noFill/>
            </a:ln>
          </c:spPr>
        </c:minorGridlines>
        <c:numFmt formatCode="General" sourceLinked="1"/>
        <c:majorTickMark val="out"/>
        <c:minorTickMark val="none"/>
        <c:tickLblPos val="nextTo"/>
        <c:crossAx val="332001120"/>
        <c:crosses val="autoZero"/>
        <c:auto val="1"/>
        <c:lblAlgn val="ctr"/>
        <c:lblOffset val="100"/>
        <c:noMultiLvlLbl val="0"/>
      </c:catAx>
      <c:valAx>
        <c:axId val="332001120"/>
        <c:scaling>
          <c:orientation val="minMax"/>
          <c:max val="0.60000000000000098"/>
        </c:scaling>
        <c:delete val="0"/>
        <c:axPos val="r"/>
        <c:majorGridlines>
          <c:spPr>
            <a:ln w="9525">
              <a:noFill/>
            </a:ln>
          </c:spPr>
        </c:majorGridlines>
        <c:minorGridlines>
          <c:spPr>
            <a:ln w="9525">
              <a:noFill/>
            </a:ln>
          </c:spPr>
        </c:minorGridlines>
        <c:numFmt formatCode="0%" sourceLinked="1"/>
        <c:majorTickMark val="out"/>
        <c:minorTickMark val="none"/>
        <c:tickLblPos val="none"/>
        <c:spPr>
          <a:ln w="9525">
            <a:noFill/>
          </a:ln>
        </c:spPr>
        <c:crossAx val="331997200"/>
        <c:crosses val="max"/>
        <c:crossBetween val="between"/>
        <c:majorUnit val="0.2"/>
      </c:valAx>
      <c:spPr>
        <a:noFill/>
        <a:ln w="9525">
          <a:noFill/>
        </a:ln>
      </c:spPr>
    </c:plotArea>
    <c:plotVisOnly val="1"/>
    <c:dispBlanksAs val="gap"/>
    <c:showDLblsOverMax val="1"/>
  </c:chart>
  <c:spPr>
    <a:noFill/>
    <a:ln w="9525">
      <a:noFill/>
      <a:miter lim="800000"/>
    </a:ln>
  </c:spPr>
  <c:userShapes r:id="rId1"/>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499999999999999E-2"/>
          <c:y val="0.1065"/>
          <c:w val="0.93899999999999995"/>
          <c:h val="0.77324999999999999"/>
        </c:manualLayout>
      </c:layout>
      <c:barChart>
        <c:barDir val="col"/>
        <c:grouping val="clustered"/>
        <c:varyColors val="0"/>
        <c:ser>
          <c:idx val="0"/>
          <c:order val="0"/>
          <c:tx>
            <c:strRef>
              <c:f>'Group Results'!$F$109</c:f>
              <c:strCache>
                <c:ptCount val="1"/>
                <c:pt idx="0">
                  <c:v>Cash Flow</c:v>
                </c:pt>
              </c:strCache>
            </c:strRef>
          </c:tx>
          <c:spPr>
            <a:solidFill>
              <a:schemeClr val="bg1">
                <a:lumMod val="85000"/>
                <a:alpha val="85000"/>
              </a:schemeClr>
            </a:solidFill>
            <a:ln w="9525" cap="flat" cmpd="sng">
              <a:solidFill>
                <a:schemeClr val="bg1">
                  <a:alpha val="50000"/>
                </a:schemeClr>
              </a:solidFill>
              <a:round/>
            </a:ln>
          </c:spPr>
          <c:invertIfNegative val="0"/>
          <c:dPt>
            <c:idx val="0"/>
            <c:invertIfNegative val="0"/>
            <c:bubble3D val="0"/>
            <c:extLst>
              <c:ext xmlns:c16="http://schemas.microsoft.com/office/drawing/2014/chart" uri="{C3380CC4-5D6E-409C-BE32-E72D297353CC}">
                <c16:uniqueId val="{00000001-E930-4EE1-8AF0-509FB305663E}"/>
              </c:ext>
            </c:extLst>
          </c:dPt>
          <c:dPt>
            <c:idx val="1"/>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3-E930-4EE1-8AF0-509FB305663E}"/>
              </c:ext>
            </c:extLst>
          </c:dPt>
          <c:dPt>
            <c:idx val="2"/>
            <c:invertIfNegative val="0"/>
            <c:bubble3D val="0"/>
            <c:extLst>
              <c:ext xmlns:c16="http://schemas.microsoft.com/office/drawing/2014/chart" uri="{C3380CC4-5D6E-409C-BE32-E72D297353CC}">
                <c16:uniqueId val="{00000005-E930-4EE1-8AF0-509FB305663E}"/>
              </c:ext>
            </c:extLst>
          </c:dPt>
          <c:dPt>
            <c:idx val="3"/>
            <c:invertIfNegative val="0"/>
            <c:bubble3D val="0"/>
            <c:spPr>
              <a:solidFill>
                <a:schemeClr val="tx1">
                  <a:lumMod val="75000"/>
                  <a:lumOff val="25000"/>
                  <a:alpha val="85000"/>
                </a:schemeClr>
              </a:solidFill>
              <a:ln w="9525" cap="flat" cmpd="sng">
                <a:solidFill>
                  <a:schemeClr val="bg1">
                    <a:alpha val="50000"/>
                  </a:schemeClr>
                </a:solidFill>
                <a:round/>
              </a:ln>
            </c:spPr>
            <c:extLst>
              <c:ext xmlns:c16="http://schemas.microsoft.com/office/drawing/2014/chart" uri="{C3380CC4-5D6E-409C-BE32-E72D297353CC}">
                <c16:uniqueId val="{00000007-E930-4EE1-8AF0-509FB305663E}"/>
              </c:ext>
            </c:extLst>
          </c:dPt>
          <c:dLbls>
            <c:spPr>
              <a:noFill/>
              <a:ln w="9525">
                <a:noFill/>
              </a:ln>
            </c:spPr>
            <c:txPr>
              <a:bodyPr rot="0" vert="horz" wrap="none"/>
              <a:lstStyle/>
              <a:p>
                <a:pPr algn="ctr">
                  <a:defRPr lang="en-US" sz="1100" b="0" i="0" u="none" baseline="0">
                    <a:solidFill>
                      <a:srgbClr val="000000"/>
                    </a:solidFill>
                  </a:defRPr>
                </a:pPr>
                <a:endParaRPr lang="en-US"/>
              </a:p>
            </c:txPr>
            <c:dLblPos val="outEnd"/>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pPr xmlns:c15="http://schemas.microsoft.com/office/drawing/2012/chart">
                  <a:prstGeom prst="rect">
                    <a:avLst/>
                  </a:prstGeom>
                </c15:spPr>
                <c15:layout/>
                <c15:showLeaderLines val="1"/>
                <c15:leaderLines>
                  <c:spPr>
                    <a:ln w="9525" cap="flat" cmpd="sng">
                      <a:solidFill>
                        <a:schemeClr val="tx1">
                          <a:lumMod val="50000"/>
                          <a:lumOff val="50000"/>
                        </a:schemeClr>
                      </a:solidFill>
                    </a:ln>
                  </c:spPr>
                </c15:leaderLines>
              </c:ext>
            </c:extLst>
          </c:dLbls>
          <c:cat>
            <c:strRef>
              <c:f>'Group Results'!$G$108:$H$108</c:f>
              <c:strCache>
                <c:ptCount val="2"/>
                <c:pt idx="0">
                  <c:v>FY-2017</c:v>
                </c:pt>
                <c:pt idx="1">
                  <c:v>FY-2018</c:v>
                </c:pt>
              </c:strCache>
            </c:strRef>
          </c:cat>
          <c:val>
            <c:numRef>
              <c:f>'Group Results'!$G$109:$H$109</c:f>
              <c:numCache>
                <c:formatCode>#,##0\ ;\(#,##0\)</c:formatCode>
                <c:ptCount val="2"/>
                <c:pt idx="0">
                  <c:v>6167</c:v>
                </c:pt>
                <c:pt idx="1">
                  <c:v>4921.17216436541</c:v>
                </c:pt>
              </c:numCache>
            </c:numRef>
          </c:val>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8-74F1-456E-B4F8-DD2270DE89FB}"/>
            </c:ext>
          </c:extLst>
        </c:ser>
        <c:dLbls>
          <c:showLegendKey val="0"/>
          <c:showVal val="0"/>
          <c:showCatName val="0"/>
          <c:showSerName val="0"/>
          <c:showPercent val="0"/>
          <c:showBubbleSize val="0"/>
        </c:dLbls>
        <c:gapWidth val="51"/>
        <c:axId val="331998376"/>
        <c:axId val="331996416"/>
      </c:barChart>
      <c:catAx>
        <c:axId val="331998376"/>
        <c:scaling>
          <c:orientation val="minMax"/>
        </c:scaling>
        <c:delete val="0"/>
        <c:axPos val="b"/>
        <c:majorGridlines>
          <c:spPr>
            <a:ln w="9525">
              <a:noFill/>
            </a:ln>
          </c:spPr>
        </c:majorGridlines>
        <c:minorGridlines>
          <c:spPr>
            <a:ln w="9525">
              <a:noFill/>
            </a:ln>
          </c:spPr>
        </c:minorGridlines>
        <c:numFmt formatCode="General" sourceLinked="1"/>
        <c:majorTickMark val="none"/>
        <c:minorTickMark val="none"/>
        <c:tickLblPos val="nextTo"/>
        <c:spPr>
          <a:noFill/>
          <a:ln w="12700" cap="flat" cmpd="sng">
            <a:solidFill>
              <a:schemeClr val="tx1"/>
            </a:solidFill>
            <a:round/>
          </a:ln>
        </c:spPr>
        <c:txPr>
          <a:bodyPr rot="0" vert="horz"/>
          <a:lstStyle/>
          <a:p>
            <a:pPr>
              <a:defRPr lang="en-US" sz="1050" b="0" i="0" u="none" cap="all" baseline="0">
                <a:solidFill>
                  <a:srgbClr val="000000"/>
                </a:solidFill>
              </a:defRPr>
            </a:pPr>
            <a:endParaRPr lang="en-US"/>
          </a:p>
        </c:txPr>
        <c:crossAx val="331996416"/>
        <c:crosses val="autoZero"/>
        <c:auto val="1"/>
        <c:lblAlgn val="ctr"/>
        <c:lblOffset val="100"/>
        <c:noMultiLvlLbl val="0"/>
      </c:catAx>
      <c:valAx>
        <c:axId val="331996416"/>
        <c:scaling>
          <c:orientation val="minMax"/>
          <c:min val="0"/>
        </c:scaling>
        <c:delete val="0"/>
        <c:axPos val="l"/>
        <c:majorGridlines>
          <c:spPr>
            <a:ln w="9525">
              <a:noFill/>
            </a:ln>
          </c:spPr>
        </c:majorGridlines>
        <c:minorGridlines>
          <c:spPr>
            <a:ln w="9525">
              <a:noFill/>
            </a:ln>
          </c:spPr>
        </c:minorGridlines>
        <c:numFmt formatCode="#,##0\ ;\(#,##0\)" sourceLinked="1"/>
        <c:majorTickMark val="out"/>
        <c:minorTickMark val="none"/>
        <c:tickLblPos val="none"/>
        <c:spPr>
          <a:noFill/>
          <a:ln w="9525">
            <a:noFill/>
          </a:ln>
        </c:spPr>
        <c:crossAx val="331998376"/>
        <c:crosses val="autoZero"/>
        <c:crossBetween val="between"/>
      </c:valAx>
      <c:spPr>
        <a:noFill/>
        <a:ln w="9525">
          <a:noFill/>
        </a:ln>
      </c:spPr>
    </c:plotArea>
    <c:plotVisOnly val="1"/>
    <c:dispBlanksAs val="gap"/>
    <c:showDLblsOverMax val="1"/>
  </c:chart>
  <c:spPr>
    <a:noFill/>
    <a:ln w="9525">
      <a:noFill/>
      <a:miter lim="800000"/>
    </a:ln>
  </c:spPr>
  <c:userShapes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0.418</cdr:x>
      <cdr:y>0.02675</cdr:y>
    </cdr:from>
    <cdr:to>
      <cdr:x>0.531</cdr:x>
      <cdr:y>0.1045</cdr:y>
    </cdr:to>
    <cdr:sp macro="" textlink="">
      <cdr:nvSpPr>
        <cdr:cNvPr id="5" name="TextBox 4"/>
        <cdr:cNvSpPr txBox="1"/>
      </cdr:nvSpPr>
      <cdr:spPr>
        <a:xfrm xmlns:a="http://schemas.openxmlformats.org/drawingml/2006/main">
          <a:off x="838200" y="76200"/>
          <a:ext cx="228600" cy="247650"/>
        </a:xfrm>
        <a:prstGeom xmlns:a="http://schemas.openxmlformats.org/drawingml/2006/main" prst="rect">
          <a:avLst/>
        </a:prstGeom>
        <a:ln xmlns:a="http://schemas.openxmlformats.org/drawingml/2006/main">
          <a:noFill/>
        </a:ln>
      </cdr:spPr>
      <cdr:txBody>
        <a:bodyPr xmlns:a="http://schemas.openxmlformats.org/drawingml/2006/main" vertOverflow="clip" wrap="square"/>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0.57375</cdr:x>
      <cdr:y>0.081</cdr:y>
    </cdr:from>
    <cdr:to>
      <cdr:x>0.85825</cdr:x>
      <cdr:y>0.16425</cdr:y>
    </cdr:to>
    <cdr:sp macro="" textlink="" fLocksText="0">
      <cdr:nvSpPr>
        <cdr:cNvPr id="3" name="Oval 2"/>
        <cdr:cNvSpPr/>
      </cdr:nvSpPr>
      <cdr:spPr>
        <a:xfrm xmlns:a="http://schemas.openxmlformats.org/drawingml/2006/main">
          <a:off x="1152525" y="257175"/>
          <a:ext cx="571500" cy="26670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vertOverflow="clip" anchor="ctr"/>
        <a:lstStyle xmlns:a="http://schemas.openxmlformats.org/drawingml/2006/main"/>
        <a:p xmlns:a="http://schemas.openxmlformats.org/drawingml/2006/main">
          <a:pPr algn="ctr"/>
          <a:fld id="{A4D56A97-12F1-4F85-94D7-5C86EC988D03}" type="TxLink">
            <a:rPr lang="en-US" sz="900" b="1" i="0" u="none">
              <a:solidFill>
                <a:schemeClr val="bg1"/>
              </a:solidFill>
              <a:latin typeface="Calibri"/>
            </a:rPr>
            <a:pPr algn="ctr"/>
            <a:t>-8%</a:t>
          </a:fld>
          <a:endParaRPr lang="en-US" sz="600" b="1" dirty="0">
            <a:solidFill>
              <a:schemeClr val="bg1"/>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0.56334</cdr:x>
      <cdr:y>0.14248</cdr:y>
    </cdr:from>
    <cdr:to>
      <cdr:x>0.89409</cdr:x>
      <cdr:y>0.22373</cdr:y>
    </cdr:to>
    <cdr:sp macro="" textlink="" fLocksText="0">
      <cdr:nvSpPr>
        <cdr:cNvPr id="9" name="Oval 8"/>
        <cdr:cNvSpPr/>
      </cdr:nvSpPr>
      <cdr:spPr>
        <a:xfrm xmlns:a="http://schemas.openxmlformats.org/drawingml/2006/main">
          <a:off x="979261" y="269291"/>
          <a:ext cx="574947" cy="153568"/>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wrap="none"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929E9352-5F26-484F-9DD4-CEA29469FE23}" type="TxLink">
            <a:rPr lang="en-US" sz="900" b="1" i="0" u="none">
              <a:solidFill>
                <a:schemeClr val="bg1"/>
              </a:solidFill>
              <a:latin typeface="Calibri"/>
            </a:rPr>
            <a:pPr algn="ctr"/>
            <a:t>-20%</a:t>
          </a:fld>
          <a:endParaRPr lang="en-US" sz="100" b="1" dirty="0">
            <a:solidFill>
              <a:schemeClr val="bg1"/>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0.31525</cdr:x>
      <cdr:y>0.15975</cdr:y>
    </cdr:from>
    <cdr:to>
      <cdr:x>0.4295</cdr:x>
      <cdr:y>0.28025</cdr:y>
    </cdr:to>
    <cdr:sp macro="" textlink="" fLocksText="0">
      <cdr:nvSpPr>
        <cdr:cNvPr id="5" name="Oval 4"/>
        <cdr:cNvSpPr/>
      </cdr:nvSpPr>
      <cdr:spPr>
        <a:xfrm xmlns:a="http://schemas.openxmlformats.org/drawingml/2006/main">
          <a:off x="2047875" y="400050"/>
          <a:ext cx="742950" cy="30480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808C847B-FA30-4394-B623-1312642D893D}" type="TxLink">
            <a:rPr lang="en-US" sz="900" b="1" i="0" u="none">
              <a:solidFill>
                <a:schemeClr val="bg1"/>
              </a:solidFill>
              <a:latin typeface="Calibri"/>
            </a:rPr>
            <a:pPr algn="ctr"/>
            <a:t>+19%</a:t>
          </a:fld>
          <a:endParaRPr lang="en-US" sz="100" b="1" dirty="0">
            <a:solidFill>
              <a:schemeClr val="bg1"/>
            </a:solidFill>
          </a:endParaRPr>
        </a:p>
      </cdr:txBody>
    </cdr:sp>
  </cdr:relSizeAnchor>
  <cdr:relSizeAnchor xmlns:cdr="http://schemas.openxmlformats.org/drawingml/2006/chartDrawing">
    <cdr:from>
      <cdr:x>0.78475</cdr:x>
      <cdr:y>0.2215</cdr:y>
    </cdr:from>
    <cdr:to>
      <cdr:x>0.88525</cdr:x>
      <cdr:y>0.34175</cdr:y>
    </cdr:to>
    <cdr:sp macro="" textlink="" fLocksText="0">
      <cdr:nvSpPr>
        <cdr:cNvPr id="9" name="Oval 8"/>
        <cdr:cNvSpPr/>
      </cdr:nvSpPr>
      <cdr:spPr>
        <a:xfrm xmlns:a="http://schemas.openxmlformats.org/drawingml/2006/main">
          <a:off x="5095875" y="552450"/>
          <a:ext cx="657225" cy="30480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5A6E0791-7C0D-4310-9378-FEFC95A434AC}" type="TxLink">
            <a:rPr lang="en-US" sz="900" b="1" i="0" u="none">
              <a:solidFill>
                <a:schemeClr val="bg1"/>
              </a:solidFill>
              <a:latin typeface="Calibri"/>
            </a:rPr>
            <a:pPr algn="ctr"/>
            <a:t>-30%</a:t>
          </a:fld>
          <a:endParaRPr lang="en-US" sz="100" b="1" dirty="0">
            <a:solidFill>
              <a:schemeClr val="bg1"/>
            </a:solidFill>
          </a:endParaRPr>
        </a:p>
      </cdr:txBody>
    </cdr:sp>
  </cdr:relSizeAnchor>
  <cdr:relSizeAnchor xmlns:cdr="http://schemas.openxmlformats.org/drawingml/2006/chartDrawing">
    <cdr:from>
      <cdr:x>0.543</cdr:x>
      <cdr:y>0.023</cdr:y>
    </cdr:from>
    <cdr:to>
      <cdr:x>0.65575</cdr:x>
      <cdr:y>0.148</cdr:y>
    </cdr:to>
    <cdr:sp macro="" textlink="" fLocksText="0">
      <cdr:nvSpPr>
        <cdr:cNvPr id="10" name="Oval 9"/>
        <cdr:cNvSpPr/>
      </cdr:nvSpPr>
      <cdr:spPr>
        <a:xfrm xmlns:a="http://schemas.openxmlformats.org/drawingml/2006/main">
          <a:off x="3524250" y="57150"/>
          <a:ext cx="733425" cy="31432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97901617-F2FA-4D57-9F46-297915119B29}" type="TxLink">
            <a:rPr lang="en-US" sz="900" b="1" i="0" u="none">
              <a:solidFill>
                <a:schemeClr val="bg1"/>
              </a:solidFill>
              <a:latin typeface="Calibri"/>
            </a:rPr>
            <a:pPr algn="ctr"/>
            <a:t>+18%</a:t>
          </a:fld>
          <a:endParaRPr lang="en-US" sz="100" b="1" dirty="0">
            <a:solidFill>
              <a:schemeClr val="bg1"/>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0.303</cdr:x>
      <cdr:y>0.0375</cdr:y>
    </cdr:from>
    <cdr:to>
      <cdr:x>0.40675</cdr:x>
      <cdr:y>0.1405</cdr:y>
    </cdr:to>
    <cdr:sp macro="" textlink="" fLocksText="0">
      <cdr:nvSpPr>
        <cdr:cNvPr id="2" name="Oval 1"/>
        <cdr:cNvSpPr/>
      </cdr:nvSpPr>
      <cdr:spPr>
        <a:xfrm xmlns:a="http://schemas.openxmlformats.org/drawingml/2006/main">
          <a:off x="1981200" y="95250"/>
          <a:ext cx="676275" cy="27622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214D0D65-9E88-4118-AFE2-8BD4FA5A884A}" type="TxLink">
            <a:rPr lang="en-US" sz="900" b="1" i="0" u="none">
              <a:solidFill>
                <a:schemeClr val="bg1"/>
              </a:solidFill>
              <a:latin typeface="Calibri"/>
            </a:rPr>
            <a:pPr algn="ctr"/>
            <a:t>-3%</a:t>
          </a:fld>
          <a:endParaRPr lang="en-US" sz="100" b="1" dirty="0">
            <a:solidFill>
              <a:schemeClr val="bg1"/>
            </a:solidFill>
          </a:endParaRPr>
        </a:p>
      </cdr:txBody>
    </cdr:sp>
  </cdr:relSizeAnchor>
  <cdr:relSizeAnchor xmlns:cdr="http://schemas.openxmlformats.org/drawingml/2006/chartDrawing">
    <cdr:from>
      <cdr:x>0.7405</cdr:x>
      <cdr:y>0.14575</cdr:y>
    </cdr:from>
    <cdr:to>
      <cdr:x>0.83925</cdr:x>
      <cdr:y>0.258</cdr:y>
    </cdr:to>
    <cdr:sp macro="" textlink="" fLocksText="0">
      <cdr:nvSpPr>
        <cdr:cNvPr id="3" name="Oval 2"/>
        <cdr:cNvSpPr/>
      </cdr:nvSpPr>
      <cdr:spPr>
        <a:xfrm xmlns:a="http://schemas.openxmlformats.org/drawingml/2006/main">
          <a:off x="4838700" y="381000"/>
          <a:ext cx="647700" cy="29527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5E88D158-84A9-430C-B286-377DBDA8BFB6}" type="TxLink">
            <a:rPr lang="en-US" sz="900" b="1" i="0" u="none">
              <a:solidFill>
                <a:schemeClr val="bg1"/>
              </a:solidFill>
              <a:latin typeface="Calibri"/>
            </a:rPr>
            <a:pPr algn="ctr"/>
            <a:t>-11%</a:t>
          </a:fld>
          <a:endParaRPr lang="en-US" sz="100" b="1" dirty="0">
            <a:solidFill>
              <a:schemeClr val="bg1"/>
            </a:solidFill>
          </a:endParaRPr>
        </a:p>
      </cdr:txBody>
    </cdr:sp>
  </cdr:relSizeAnchor>
  <cdr:relSizeAnchor xmlns:cdr="http://schemas.openxmlformats.org/drawingml/2006/chartDrawing">
    <cdr:from>
      <cdr:x>0.52175</cdr:x>
      <cdr:y>0.092</cdr:y>
    </cdr:from>
    <cdr:to>
      <cdr:x>0.6245</cdr:x>
      <cdr:y>0.20925</cdr:y>
    </cdr:to>
    <cdr:sp macro="" textlink="" fLocksText="0">
      <cdr:nvSpPr>
        <cdr:cNvPr id="4" name="Oval 3"/>
        <cdr:cNvSpPr/>
      </cdr:nvSpPr>
      <cdr:spPr>
        <a:xfrm xmlns:a="http://schemas.openxmlformats.org/drawingml/2006/main">
          <a:off x="3409950" y="238125"/>
          <a:ext cx="676275" cy="30480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FDB204D6-37BA-4B07-ADB5-BDA17B310E3B}" type="TxLink">
            <a:rPr lang="en-US" sz="900" b="1" i="0" u="none">
              <a:solidFill>
                <a:schemeClr val="bg1"/>
              </a:solidFill>
              <a:latin typeface="Calibri"/>
            </a:rPr>
            <a:pPr algn="ctr"/>
            <a:t>-9%</a:t>
          </a:fld>
          <a:endParaRPr lang="en-US" sz="100" b="1" dirty="0">
            <a:solidFill>
              <a:schemeClr val="bg1"/>
            </a:solidFill>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0.647</cdr:x>
      <cdr:y>0.017</cdr:y>
    </cdr:from>
    <cdr:to>
      <cdr:x>0.79025</cdr:x>
      <cdr:y>0.07</cdr:y>
    </cdr:to>
    <cdr:sp macro="" textlink="">
      <cdr:nvSpPr>
        <cdr:cNvPr id="2" name="TextBox 1"/>
        <cdr:cNvSpPr txBox="1"/>
      </cdr:nvSpPr>
      <cdr:spPr>
        <a:xfrm xmlns:a="http://schemas.openxmlformats.org/drawingml/2006/main">
          <a:off x="2543175" y="57150"/>
          <a:ext cx="561975" cy="200025"/>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AD3440B0-29F4-49C9-B6C4-D6CB2EADD950}" type="TxLink">
            <a:rPr lang="en-US" sz="900" b="1" i="0" u="none">
              <a:solidFill>
                <a:srgbClr val="000000"/>
              </a:solidFill>
              <a:latin typeface="Noto Sans" panose="020B0502040504020204" pitchFamily="34" charset="0"/>
              <a:cs typeface="Arial"/>
            </a:rPr>
            <a:pPr/>
            <a:t>12,202 </a:t>
          </a:fld>
          <a:endParaRPr lang="en-US" sz="1050" b="1" dirty="0">
            <a:latin typeface="Noto Sans" panose="020B0502040504020204" pitchFamily="34" charset="0"/>
          </a:endParaRPr>
        </a:p>
      </cdr:txBody>
    </cdr:sp>
  </cdr:relSizeAnchor>
  <cdr:relSizeAnchor xmlns:cdr="http://schemas.openxmlformats.org/drawingml/2006/chartDrawing">
    <cdr:from>
      <cdr:x>0.51525</cdr:x>
      <cdr:y>0.0165</cdr:y>
    </cdr:from>
    <cdr:to>
      <cdr:x>0.65425</cdr:x>
      <cdr:y>0.06425</cdr:y>
    </cdr:to>
    <cdr:sp macro="" textlink="">
      <cdr:nvSpPr>
        <cdr:cNvPr id="3" name="TextBox 1"/>
        <cdr:cNvSpPr txBox="1"/>
      </cdr:nvSpPr>
      <cdr:spPr>
        <a:xfrm xmlns:a="http://schemas.openxmlformats.org/drawingml/2006/main">
          <a:off x="2019300" y="57150"/>
          <a:ext cx="542925" cy="180975"/>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FF30BEF9-D051-4E4E-BBC4-BC0DF9F6C6B4}" type="TxLink">
            <a:rPr lang="en-US" sz="900" b="1" i="0" u="none">
              <a:solidFill>
                <a:srgbClr val="000000"/>
              </a:solidFill>
              <a:latin typeface="Noto Sans" panose="020B0502040504020204" pitchFamily="34" charset="0"/>
              <a:cs typeface="Arial"/>
            </a:rPr>
            <a:pPr/>
            <a:t>13,640 </a:t>
          </a:fld>
          <a:endParaRPr lang="en-US" sz="1050" b="1" dirty="0">
            <a:latin typeface="Noto Sans" panose="020B0502040504020204" pitchFamily="34" charset="0"/>
          </a:endParaRPr>
        </a:p>
      </cdr:txBody>
    </cdr:sp>
  </cdr:relSizeAnchor>
  <cdr:relSizeAnchor xmlns:cdr="http://schemas.openxmlformats.org/drawingml/2006/chartDrawing">
    <cdr:from>
      <cdr:x>0.3775</cdr:x>
      <cdr:y>0.01675</cdr:y>
    </cdr:from>
    <cdr:to>
      <cdr:x>0.51925</cdr:x>
      <cdr:y>0.0655</cdr:y>
    </cdr:to>
    <cdr:sp macro="" textlink="">
      <cdr:nvSpPr>
        <cdr:cNvPr id="4" name="TextBox 1"/>
        <cdr:cNvSpPr txBox="1"/>
      </cdr:nvSpPr>
      <cdr:spPr>
        <a:xfrm xmlns:a="http://schemas.openxmlformats.org/drawingml/2006/main">
          <a:off x="1476375" y="57150"/>
          <a:ext cx="561975" cy="180975"/>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9AD620FC-3706-4432-B2C0-8949BA7D1E81}" type="TxLink">
            <a:rPr lang="en-US" sz="900" b="1" i="0" u="none">
              <a:solidFill>
                <a:srgbClr val="000000"/>
              </a:solidFill>
              <a:latin typeface="Noto Sans" panose="020B0502040504020204" pitchFamily="34" charset="0"/>
              <a:cs typeface="Arial"/>
            </a:rPr>
            <a:pPr/>
            <a:t>13,379 </a:t>
          </a:fld>
          <a:endParaRPr lang="en-US" sz="1050" b="1" dirty="0">
            <a:latin typeface="Noto Sans" panose="020B0502040504020204" pitchFamily="34" charset="0"/>
          </a:endParaRPr>
        </a:p>
      </cdr:txBody>
    </cdr:sp>
  </cdr:relSizeAnchor>
  <cdr:relSizeAnchor xmlns:cdr="http://schemas.openxmlformats.org/drawingml/2006/chartDrawing">
    <cdr:from>
      <cdr:x>0.22973</cdr:x>
      <cdr:y>0.02295</cdr:y>
    </cdr:from>
    <cdr:to>
      <cdr:x>0.39707</cdr:x>
      <cdr:y>0.09321</cdr:y>
    </cdr:to>
    <cdr:sp macro="" textlink="">
      <cdr:nvSpPr>
        <cdr:cNvPr id="5" name="TextBox 1"/>
        <cdr:cNvSpPr txBox="1"/>
      </cdr:nvSpPr>
      <cdr:spPr>
        <a:xfrm xmlns:a="http://schemas.openxmlformats.org/drawingml/2006/main">
          <a:off x="906803" y="85399"/>
          <a:ext cx="660501" cy="261350"/>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4DF9EE1A-AA0E-40AA-A6A1-300E53950F20}" type="TxLink">
            <a:rPr lang="en-US" sz="900" b="1" i="0" u="none">
              <a:solidFill>
                <a:srgbClr val="000000"/>
              </a:solidFill>
              <a:latin typeface="Noto Sans"/>
              <a:cs typeface="Arial"/>
            </a:rPr>
            <a:pPr/>
            <a:t>13,018 </a:t>
          </a:fld>
          <a:endParaRPr lang="en-US" sz="800" b="1" dirty="0">
            <a:latin typeface="+mn-lt"/>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0.657</cdr:x>
      <cdr:y>0.017</cdr:y>
    </cdr:from>
    <cdr:to>
      <cdr:x>0.80225</cdr:x>
      <cdr:y>0.0645</cdr:y>
    </cdr:to>
    <cdr:sp macro="" textlink="">
      <cdr:nvSpPr>
        <cdr:cNvPr id="2" name="TextBox 1"/>
        <cdr:cNvSpPr txBox="1"/>
      </cdr:nvSpPr>
      <cdr:spPr>
        <a:xfrm xmlns:a="http://schemas.openxmlformats.org/drawingml/2006/main">
          <a:off x="2571750" y="57150"/>
          <a:ext cx="571500" cy="180975"/>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89AC4656-C78C-4778-917B-631867E37082}" type="TxLink">
            <a:rPr lang="en-US" sz="900" b="1" i="0" u="none">
              <a:solidFill>
                <a:srgbClr val="000000"/>
              </a:solidFill>
              <a:latin typeface="Noto Sans"/>
              <a:cs typeface="Arial"/>
            </a:rPr>
            <a:pPr/>
            <a:t>29,927 </a:t>
          </a:fld>
          <a:endParaRPr lang="en-US" sz="1050" b="1" dirty="0">
            <a:latin typeface="+mn-lt"/>
          </a:endParaRPr>
        </a:p>
      </cdr:txBody>
    </cdr:sp>
  </cdr:relSizeAnchor>
  <cdr:relSizeAnchor xmlns:cdr="http://schemas.openxmlformats.org/drawingml/2006/chartDrawing">
    <cdr:from>
      <cdr:x>0.52225</cdr:x>
      <cdr:y>0.0155</cdr:y>
    </cdr:from>
    <cdr:to>
      <cdr:x>0.66525</cdr:x>
      <cdr:y>0.0655</cdr:y>
    </cdr:to>
    <cdr:sp macro="" textlink="">
      <cdr:nvSpPr>
        <cdr:cNvPr id="3" name="TextBox 1"/>
        <cdr:cNvSpPr txBox="1"/>
      </cdr:nvSpPr>
      <cdr:spPr>
        <a:xfrm xmlns:a="http://schemas.openxmlformats.org/drawingml/2006/main">
          <a:off x="2038350" y="57150"/>
          <a:ext cx="561975" cy="190500"/>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7AD4E3BE-401A-488D-96A1-5F3F38A95B26}" type="TxLink">
            <a:rPr lang="en-US" sz="900" b="1" i="0" u="none">
              <a:solidFill>
                <a:srgbClr val="000000"/>
              </a:solidFill>
              <a:latin typeface="Noto Sans"/>
              <a:cs typeface="Arial"/>
            </a:rPr>
            <a:pPr/>
            <a:t>32,646 </a:t>
          </a:fld>
          <a:endParaRPr lang="en-US" sz="1050" b="1" dirty="0">
            <a:latin typeface="+mn-lt"/>
          </a:endParaRPr>
        </a:p>
      </cdr:txBody>
    </cdr:sp>
  </cdr:relSizeAnchor>
  <cdr:relSizeAnchor xmlns:cdr="http://schemas.openxmlformats.org/drawingml/2006/chartDrawing">
    <cdr:from>
      <cdr:x>0.3815</cdr:x>
      <cdr:y>0.01675</cdr:y>
    </cdr:from>
    <cdr:to>
      <cdr:x>0.527</cdr:x>
      <cdr:y>0.0665</cdr:y>
    </cdr:to>
    <cdr:sp macro="" textlink="">
      <cdr:nvSpPr>
        <cdr:cNvPr id="4" name="TextBox 1"/>
        <cdr:cNvSpPr txBox="1"/>
      </cdr:nvSpPr>
      <cdr:spPr>
        <a:xfrm xmlns:a="http://schemas.openxmlformats.org/drawingml/2006/main">
          <a:off x="1485900" y="57150"/>
          <a:ext cx="571500" cy="190500"/>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21EF6F5D-4C9A-47B5-A822-BE960D29CBDB}" type="TxLink">
            <a:rPr lang="en-US" sz="900" b="1" i="0" u="none">
              <a:solidFill>
                <a:srgbClr val="000000"/>
              </a:solidFill>
              <a:latin typeface="Noto Sans"/>
              <a:cs typeface="Arial"/>
            </a:rPr>
            <a:pPr/>
            <a:t>32,503 </a:t>
          </a:fld>
          <a:endParaRPr lang="en-US" sz="1050" b="1" dirty="0">
            <a:latin typeface="+mn-lt"/>
          </a:endParaRPr>
        </a:p>
      </cdr:txBody>
    </cdr:sp>
  </cdr:relSizeAnchor>
  <cdr:relSizeAnchor xmlns:cdr="http://schemas.openxmlformats.org/drawingml/2006/chartDrawing">
    <cdr:from>
      <cdr:x>0.24925</cdr:x>
      <cdr:y>0.019</cdr:y>
    </cdr:from>
    <cdr:to>
      <cdr:x>0.3955</cdr:x>
      <cdr:y>0.07025</cdr:y>
    </cdr:to>
    <cdr:sp macro="" textlink="">
      <cdr:nvSpPr>
        <cdr:cNvPr id="5" name="TextBox 1"/>
        <cdr:cNvSpPr txBox="1"/>
      </cdr:nvSpPr>
      <cdr:spPr>
        <a:xfrm xmlns:a="http://schemas.openxmlformats.org/drawingml/2006/main">
          <a:off x="971550" y="66675"/>
          <a:ext cx="571500" cy="190500"/>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FEEF5D3F-D8F4-4D5F-AF26-2029346B52B7}" type="TxLink">
            <a:rPr lang="en-US" sz="900" b="1" i="0" u="none">
              <a:solidFill>
                <a:srgbClr val="000000"/>
              </a:solidFill>
              <a:latin typeface="Noto Sans"/>
              <a:cs typeface="Arial"/>
            </a:rPr>
            <a:pPr/>
            <a:t>32,161 </a:t>
          </a:fld>
          <a:endParaRPr lang="en-US" sz="1050" b="1" dirty="0">
            <a:latin typeface="+mn-lt"/>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0.14275</cdr:x>
      <cdr:y>0.07125</cdr:y>
    </cdr:from>
    <cdr:to>
      <cdr:x>0.24925</cdr:x>
      <cdr:y>0.1135</cdr:y>
    </cdr:to>
    <cdr:sp macro="" textlink="">
      <cdr:nvSpPr>
        <cdr:cNvPr id="2" name="TextBox 1"/>
        <cdr:cNvSpPr txBox="1"/>
      </cdr:nvSpPr>
      <cdr:spPr>
        <a:xfrm xmlns:a="http://schemas.openxmlformats.org/drawingml/2006/main">
          <a:off x="647700" y="247650"/>
          <a:ext cx="485775" cy="142875"/>
        </a:xfrm>
        <a:prstGeom xmlns:a="http://schemas.openxmlformats.org/drawingml/2006/main" prst="rect">
          <a:avLst/>
        </a:prstGeom>
        <a:ln xmlns:a="http://schemas.openxmlformats.org/drawingml/2006/main">
          <a:noFill/>
        </a:ln>
      </cdr:spPr>
      <cdr:txBody>
        <a:bodyPr xmlns:a="http://schemas.openxmlformats.org/drawingml/2006/main" vertOverflow="clip" wrap="square"/>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0.31575</cdr:x>
      <cdr:y>0.05375</cdr:y>
    </cdr:from>
    <cdr:to>
      <cdr:x>0.4585</cdr:x>
      <cdr:y>0.13025</cdr:y>
    </cdr:to>
    <cdr:sp macro="" textlink="">
      <cdr:nvSpPr>
        <cdr:cNvPr id="6" name="TextBox 1"/>
        <cdr:cNvSpPr txBox="1"/>
      </cdr:nvSpPr>
      <cdr:spPr>
        <a:xfrm xmlns:a="http://schemas.openxmlformats.org/drawingml/2006/main">
          <a:off x="1428750" y="180975"/>
          <a:ext cx="647700" cy="266700"/>
        </a:xfrm>
        <a:prstGeom xmlns:a="http://schemas.openxmlformats.org/drawingml/2006/main" prst="rect">
          <a:avLst/>
        </a:prstGeom>
        <a:ln xmlns:a="http://schemas.openxmlformats.org/drawingml/2006/main">
          <a:no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340C16B7-B205-4B37-9A11-85138D538BD5}" type="TxLink">
            <a:rPr lang="en-US" sz="1100" b="0" i="0" u="none">
              <a:solidFill>
                <a:srgbClr val="000000"/>
              </a:solidFill>
              <a:latin typeface="Calibri"/>
            </a:rPr>
            <a:pPr/>
            <a:t> </a:t>
          </a:fld>
          <a:endParaRPr lang="en-US" sz="11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0.47725</cdr:x>
      <cdr:y>0.12975</cdr:y>
    </cdr:from>
    <cdr:to>
      <cdr:x>0.786</cdr:x>
      <cdr:y>0.2195</cdr:y>
    </cdr:to>
    <cdr:sp macro="" textlink="" fLocksText="0">
      <cdr:nvSpPr>
        <cdr:cNvPr id="8" name="Oval 7"/>
        <cdr:cNvSpPr/>
      </cdr:nvSpPr>
      <cdr:spPr>
        <a:xfrm xmlns:a="http://schemas.openxmlformats.org/drawingml/2006/main">
          <a:off x="952500" y="409575"/>
          <a:ext cx="619125" cy="28575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C0CA6EA2-B5F8-4EB1-A7C5-8770CB37C18F}" type="TxLink">
            <a:rPr lang="en-US" sz="900" b="1" i="0" u="none">
              <a:solidFill>
                <a:schemeClr val="bg1"/>
              </a:solidFill>
              <a:latin typeface="Calibri"/>
            </a:rPr>
            <a:pPr algn="ctr"/>
            <a:t>-11%</a:t>
          </a:fld>
          <a:endParaRPr lang="en-US" sz="300" b="1"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cdr:x>
      <cdr:y>0.12914</cdr:y>
    </cdr:from>
    <cdr:to>
      <cdr:x>0.89925</cdr:x>
      <cdr:y>0.25768</cdr:y>
    </cdr:to>
    <cdr:sp macro="" textlink="" fLocksText="0">
      <cdr:nvSpPr>
        <cdr:cNvPr id="9" name="Oval 8"/>
        <cdr:cNvSpPr/>
      </cdr:nvSpPr>
      <cdr:spPr>
        <a:xfrm xmlns:a="http://schemas.openxmlformats.org/drawingml/2006/main">
          <a:off x="846534" y="244079"/>
          <a:ext cx="675957" cy="242957"/>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r>
            <a:rPr lang="en-US" sz="900" b="1" i="0" u="none" dirty="0" smtClean="0">
              <a:solidFill>
                <a:schemeClr val="bg1"/>
              </a:solidFill>
              <a:latin typeface="Calibri"/>
            </a:rPr>
            <a:t>-10%</a:t>
          </a:r>
          <a:endParaRPr lang="en-US" sz="100" b="1"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0.418</cdr:x>
      <cdr:y>0.02675</cdr:y>
    </cdr:from>
    <cdr:to>
      <cdr:x>0.531</cdr:x>
      <cdr:y>0.1045</cdr:y>
    </cdr:to>
    <cdr:sp macro="" textlink="">
      <cdr:nvSpPr>
        <cdr:cNvPr id="5" name="TextBox 4"/>
        <cdr:cNvSpPr txBox="1"/>
      </cdr:nvSpPr>
      <cdr:spPr>
        <a:xfrm xmlns:a="http://schemas.openxmlformats.org/drawingml/2006/main">
          <a:off x="695325" y="47625"/>
          <a:ext cx="190500" cy="142875"/>
        </a:xfrm>
        <a:prstGeom xmlns:a="http://schemas.openxmlformats.org/drawingml/2006/main" prst="rect">
          <a:avLst/>
        </a:prstGeom>
        <a:ln xmlns:a="http://schemas.openxmlformats.org/drawingml/2006/main">
          <a:noFill/>
        </a:ln>
      </cdr:spPr>
      <cdr:txBody>
        <a:bodyPr xmlns:a="http://schemas.openxmlformats.org/drawingml/2006/main" vertOverflow="clip" wrap="square"/>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0.5455</cdr:x>
      <cdr:y>0.36888</cdr:y>
    </cdr:from>
    <cdr:to>
      <cdr:x>0.9175</cdr:x>
      <cdr:y>0.50907</cdr:y>
    </cdr:to>
    <cdr:sp macro="" textlink="" fLocksText="0">
      <cdr:nvSpPr>
        <cdr:cNvPr id="9" name="Oval 8"/>
        <cdr:cNvSpPr/>
      </cdr:nvSpPr>
      <cdr:spPr>
        <a:xfrm xmlns:a="http://schemas.openxmlformats.org/drawingml/2006/main">
          <a:off x="925571" y="801577"/>
          <a:ext cx="631187" cy="304624"/>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900" b="1" i="0" u="none" dirty="0" smtClean="0">
              <a:solidFill>
                <a:schemeClr val="bg1"/>
              </a:solidFill>
              <a:latin typeface="Calibri"/>
            </a:rPr>
            <a:t>-12%</a:t>
          </a:r>
          <a:endParaRPr lang="en-US" sz="300" b="1"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0.65015</cdr:x>
      <cdr:y>0.07924</cdr:y>
    </cdr:from>
    <cdr:to>
      <cdr:x>0.79549</cdr:x>
      <cdr:y>0.16129</cdr:y>
    </cdr:to>
    <cdr:sp macro="" textlink="" fLocksText="0">
      <cdr:nvSpPr>
        <cdr:cNvPr id="2" name="Oval 1"/>
        <cdr:cNvSpPr/>
      </cdr:nvSpPr>
      <cdr:spPr>
        <a:xfrm xmlns:a="http://schemas.openxmlformats.org/drawingml/2006/main">
          <a:off x="2228332" y="273372"/>
          <a:ext cx="498131" cy="283067"/>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wrap="none"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6AC53F6A-B1C2-48D0-93E9-35DD92544772}" type="TxLink">
            <a:rPr lang="en-US" sz="900" b="0" i="0" u="none">
              <a:solidFill>
                <a:schemeClr val="bg1"/>
              </a:solidFill>
              <a:latin typeface="Calibri"/>
            </a:rPr>
            <a:pPr algn="ctr"/>
            <a:t>-18%</a:t>
          </a:fld>
          <a:endParaRPr lang="en-US" sz="100" b="1">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0.65633</cdr:x>
      <cdr:y>0.13577</cdr:y>
    </cdr:from>
    <cdr:to>
      <cdr:x>0.80096</cdr:x>
      <cdr:y>0.23561</cdr:y>
    </cdr:to>
    <cdr:sp macro="" textlink="" fLocksText="0">
      <cdr:nvSpPr>
        <cdr:cNvPr id="2" name="Oval 1"/>
        <cdr:cNvSpPr/>
      </cdr:nvSpPr>
      <cdr:spPr>
        <a:xfrm xmlns:a="http://schemas.openxmlformats.org/drawingml/2006/main">
          <a:off x="2285732" y="271064"/>
          <a:ext cx="503668" cy="199331"/>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wrap="none"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BFFD7D6F-9C91-4EF0-A7A2-7C4C28E7C16C}" type="TxLink">
            <a:rPr lang="en-US" sz="900" b="0" i="0" u="none">
              <a:solidFill>
                <a:schemeClr val="bg1"/>
              </a:solidFill>
              <a:latin typeface="+mn-lt"/>
            </a:rPr>
            <a:pPr algn="ctr"/>
            <a:t>+40%</a:t>
          </a:fld>
          <a:endParaRPr lang="en-US" sz="100" b="1" dirty="0">
            <a:solidFill>
              <a:schemeClr val="bg1"/>
            </a:solidFill>
            <a:latin typeface="+mn-lt"/>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0.5815</cdr:x>
      <cdr:y>0.07625</cdr:y>
    </cdr:from>
    <cdr:to>
      <cdr:x>0.86775</cdr:x>
      <cdr:y>0.1405</cdr:y>
    </cdr:to>
    <cdr:sp macro="" textlink="" fLocksText="0">
      <cdr:nvSpPr>
        <cdr:cNvPr id="5" name="Oval 4"/>
        <cdr:cNvSpPr/>
      </cdr:nvSpPr>
      <cdr:spPr>
        <a:xfrm xmlns:a="http://schemas.openxmlformats.org/drawingml/2006/main">
          <a:off x="1190625" y="238125"/>
          <a:ext cx="590550" cy="20955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1061E5BC-3EF0-4D6E-9E8B-AC105C1EFF66}" type="TxLink">
            <a:rPr lang="en-US" sz="900" b="1" i="0" u="none">
              <a:solidFill>
                <a:schemeClr val="bg1"/>
              </a:solidFill>
              <a:latin typeface="Calibri"/>
            </a:rPr>
            <a:pPr algn="ctr"/>
            <a:t>+7%</a:t>
          </a:fld>
          <a:endParaRPr lang="en-US" sz="100" b="1" dirty="0">
            <a:solidFill>
              <a:schemeClr val="bg1"/>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0.5735</cdr:x>
      <cdr:y>0.15275</cdr:y>
    </cdr:from>
    <cdr:to>
      <cdr:x>0.879</cdr:x>
      <cdr:y>0.23425</cdr:y>
    </cdr:to>
    <cdr:sp macro="" textlink="" fLocksText="0">
      <cdr:nvSpPr>
        <cdr:cNvPr id="8" name="Oval 7"/>
        <cdr:cNvSpPr/>
      </cdr:nvSpPr>
      <cdr:spPr>
        <a:xfrm xmlns:a="http://schemas.openxmlformats.org/drawingml/2006/main">
          <a:off x="1171575" y="485775"/>
          <a:ext cx="628650" cy="257175"/>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4276D394-49E5-4C65-8853-49A62159E6B4}" type="TxLink">
            <a:rPr lang="en-US" sz="900" b="1" i="0" u="none">
              <a:solidFill>
                <a:schemeClr val="bg1"/>
              </a:solidFill>
              <a:latin typeface="Calibri"/>
            </a:rPr>
            <a:pPr algn="ctr"/>
            <a:t>-20%</a:t>
          </a:fld>
          <a:endParaRPr lang="en-US" sz="100" b="1" dirty="0">
            <a:solidFill>
              <a:schemeClr val="bg1"/>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0.545</cdr:x>
      <cdr:y>0.0365</cdr:y>
    </cdr:from>
    <cdr:to>
      <cdr:x>0.90075</cdr:x>
      <cdr:y>0.12725</cdr:y>
    </cdr:to>
    <cdr:sp macro="" textlink="" fLocksText="0">
      <cdr:nvSpPr>
        <cdr:cNvPr id="9" name="Oval 8"/>
        <cdr:cNvSpPr/>
      </cdr:nvSpPr>
      <cdr:spPr>
        <a:xfrm xmlns:a="http://schemas.openxmlformats.org/drawingml/2006/main">
          <a:off x="923925" y="66675"/>
          <a:ext cx="600075" cy="171450"/>
        </a:xfrm>
        <a:prstGeom xmlns:a="http://schemas.openxmlformats.org/drawingml/2006/main" prst="ellipse">
          <a:avLst/>
        </a:prstGeom>
        <a:solidFill xmlns:a="http://schemas.openxmlformats.org/drawingml/2006/main">
          <a:srgbClr val="26262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bg1"/>
        </a:fontRef>
      </cdr:style>
      <cdr:txBody>
        <a:bodyPr xmlns:a="http://schemas.openxmlformats.org/drawingml/2006/main" anchor="ctr"/>
        <a:lstStyle xmlns:a="http://schemas.openxmlformats.org/drawingml/2006/main">
          <a:lvl1pPr marL="0" indent="0">
            <a:defRPr sz="1100">
              <a:solidFill>
                <a:schemeClr val="bg1"/>
              </a:solidFill>
              <a:latin typeface="+mn-lt"/>
              <a:ea typeface="+mn-ea"/>
              <a:cs typeface="+mn-cs"/>
            </a:defRPr>
          </a:lvl1pPr>
          <a:lvl2pPr marL="457200" indent="0">
            <a:defRPr sz="1100">
              <a:solidFill>
                <a:schemeClr val="bg1"/>
              </a:solidFill>
              <a:latin typeface="+mn-lt"/>
              <a:ea typeface="+mn-ea"/>
              <a:cs typeface="+mn-cs"/>
            </a:defRPr>
          </a:lvl2pPr>
          <a:lvl3pPr marL="914400" indent="0">
            <a:defRPr sz="1100">
              <a:solidFill>
                <a:schemeClr val="bg1"/>
              </a:solidFill>
              <a:latin typeface="+mn-lt"/>
              <a:ea typeface="+mn-ea"/>
              <a:cs typeface="+mn-cs"/>
            </a:defRPr>
          </a:lvl3pPr>
          <a:lvl4pPr marL="1371600" indent="0">
            <a:defRPr sz="1100">
              <a:solidFill>
                <a:schemeClr val="bg1"/>
              </a:solidFill>
              <a:latin typeface="+mn-lt"/>
              <a:ea typeface="+mn-ea"/>
              <a:cs typeface="+mn-cs"/>
            </a:defRPr>
          </a:lvl4pPr>
          <a:lvl5pPr marL="1828800" indent="0">
            <a:defRPr sz="1100">
              <a:solidFill>
                <a:schemeClr val="bg1"/>
              </a:solidFill>
              <a:latin typeface="+mn-lt"/>
              <a:ea typeface="+mn-ea"/>
              <a:cs typeface="+mn-cs"/>
            </a:defRPr>
          </a:lvl5pPr>
          <a:lvl6pPr marL="2286000" indent="0">
            <a:defRPr sz="1100">
              <a:solidFill>
                <a:schemeClr val="bg1"/>
              </a:solidFill>
              <a:latin typeface="+mn-lt"/>
              <a:ea typeface="+mn-ea"/>
              <a:cs typeface="+mn-cs"/>
            </a:defRPr>
          </a:lvl6pPr>
          <a:lvl7pPr marL="2743200" indent="0">
            <a:defRPr sz="1100">
              <a:solidFill>
                <a:schemeClr val="bg1"/>
              </a:solidFill>
              <a:latin typeface="+mn-lt"/>
              <a:ea typeface="+mn-ea"/>
              <a:cs typeface="+mn-cs"/>
            </a:defRPr>
          </a:lvl7pPr>
          <a:lvl8pPr marL="3200400" indent="0">
            <a:defRPr sz="1100">
              <a:solidFill>
                <a:schemeClr val="bg1"/>
              </a:solidFill>
              <a:latin typeface="+mn-lt"/>
              <a:ea typeface="+mn-ea"/>
              <a:cs typeface="+mn-cs"/>
            </a:defRPr>
          </a:lvl8pPr>
          <a:lvl9pPr marL="3657600" indent="0">
            <a:defRPr sz="1100">
              <a:solidFill>
                <a:schemeClr val="bg1"/>
              </a:solidFill>
              <a:latin typeface="+mn-lt"/>
              <a:ea typeface="+mn-ea"/>
              <a:cs typeface="+mn-cs"/>
            </a:defRPr>
          </a:lvl9pPr>
        </a:lstStyle>
        <a:p xmlns:a="http://schemas.openxmlformats.org/drawingml/2006/main">
          <a:pPr algn="ctr"/>
          <a:fld id="{6CF6AE1A-8776-4CB3-87D1-2AB1C89677CB}" type="TxLink">
            <a:rPr lang="en-US" sz="900" b="1" i="0" u="none">
              <a:solidFill>
                <a:schemeClr val="bg1"/>
              </a:solidFill>
              <a:latin typeface="Calibri"/>
            </a:rPr>
            <a:pPr algn="ctr"/>
            <a:t>+2%</a:t>
          </a:fld>
          <a:endParaRPr lang="en-US" sz="1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A320EF-E4CE-480F-9B4F-AE8D4116C097}" type="datetimeFigureOut">
              <a:rPr lang="en-US" smtClean="0"/>
              <a:t>2/14/2019</a:t>
            </a:fld>
            <a:endParaRPr lang="en-US"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611CB-9579-4BD7-A47F-05C6D07CADE1}" type="slidenum">
              <a:rPr lang="en-US" smtClean="0"/>
              <a:t>‹#›</a:t>
            </a:fld>
            <a:endParaRPr lang="en-US" dirty="0"/>
          </a:p>
        </p:txBody>
      </p:sp>
    </p:spTree>
    <p:extLst>
      <p:ext uri="{BB962C8B-B14F-4D97-AF65-F5344CB8AC3E}">
        <p14:creationId xmlns:p14="http://schemas.microsoft.com/office/powerpoint/2010/main" val="423372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611CB-9579-4BD7-A47F-05C6D07CADE1}" type="slidenum">
              <a:rPr lang="en-US" smtClean="0"/>
              <a:t>4</a:t>
            </a:fld>
            <a:endParaRPr lang="en-US" dirty="0"/>
          </a:p>
        </p:txBody>
      </p:sp>
    </p:spTree>
    <p:extLst>
      <p:ext uri="{BB962C8B-B14F-4D97-AF65-F5344CB8AC3E}">
        <p14:creationId xmlns:p14="http://schemas.microsoft.com/office/powerpoint/2010/main" val="2417993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611CB-9579-4BD7-A47F-05C6D07CADE1}" type="slidenum">
              <a:rPr lang="en-US" smtClean="0"/>
              <a:t>5</a:t>
            </a:fld>
            <a:endParaRPr lang="en-US" dirty="0"/>
          </a:p>
        </p:txBody>
      </p:sp>
    </p:spTree>
    <p:extLst>
      <p:ext uri="{BB962C8B-B14F-4D97-AF65-F5344CB8AC3E}">
        <p14:creationId xmlns:p14="http://schemas.microsoft.com/office/powerpoint/2010/main" val="1851853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611CB-9579-4BD7-A47F-05C6D07CADE1}" type="slidenum">
              <a:rPr lang="en-US" smtClean="0"/>
              <a:t>9</a:t>
            </a:fld>
            <a:endParaRPr lang="en-US" dirty="0"/>
          </a:p>
        </p:txBody>
      </p:sp>
    </p:spTree>
    <p:extLst>
      <p:ext uri="{BB962C8B-B14F-4D97-AF65-F5344CB8AC3E}">
        <p14:creationId xmlns:p14="http://schemas.microsoft.com/office/powerpoint/2010/main" val="3981505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4175" y="509588"/>
            <a:ext cx="4078288" cy="2549525"/>
          </a:xfrm>
        </p:spPr>
      </p:sp>
      <p:sp>
        <p:nvSpPr>
          <p:cNvPr id="3" name="Notes Placeholder 2"/>
          <p:cNvSpPr>
            <a:spLocks noGrp="1"/>
          </p:cNvSpPr>
          <p:nvPr>
            <p:ph type="body" idx="1"/>
          </p:nvPr>
        </p:nvSpPr>
        <p:spPr>
          <a:xfrm>
            <a:off x="333836" y="3228896"/>
            <a:ext cx="9235807" cy="3058954"/>
          </a:xfrm>
        </p:spPr>
        <p:txBody>
          <a:bodyPr>
            <a:normAutofit/>
          </a:bodyPr>
          <a:lstStyle/>
          <a:p>
            <a:endParaRPr lang="en-US" sz="1300"/>
          </a:p>
        </p:txBody>
      </p:sp>
      <p:sp>
        <p:nvSpPr>
          <p:cNvPr id="4" name="Slide Number Placeholder 3"/>
          <p:cNvSpPr>
            <a:spLocks noGrp="1"/>
          </p:cNvSpPr>
          <p:nvPr>
            <p:ph type="sldNum" sz="quarter" idx="10"/>
          </p:nvPr>
        </p:nvSpPr>
        <p:spPr/>
        <p:txBody>
          <a:bodyPr/>
          <a:lstStyle/>
          <a:p>
            <a:fld id="{58F5CF1A-70D7-4F18-AB1E-3ED252E7D8D4}" type="slidenum">
              <a:rPr lang="nl-NL" smtClean="0"/>
              <a:t>10</a:t>
            </a:fld>
            <a:endParaRPr lang="nl-NL"/>
          </a:p>
        </p:txBody>
      </p:sp>
      <p:sp>
        <p:nvSpPr>
          <p:cNvPr id="5" name="Footer Placeholder 4"/>
          <p:cNvSpPr>
            <a:spLocks noGrp="1"/>
          </p:cNvSpPr>
          <p:nvPr>
            <p:ph type="ftr" sz="quarter" idx="11"/>
          </p:nvPr>
        </p:nvSpPr>
        <p:spPr/>
        <p:txBody>
          <a:bodyPr/>
          <a:lstStyle/>
          <a:p>
            <a:r>
              <a:rPr lang="en-US" smtClean="0"/>
              <a:t>Ooredoo Group H1 2017</a:t>
            </a:r>
            <a:endParaRPr lang="en-US"/>
          </a:p>
        </p:txBody>
      </p:sp>
    </p:spTree>
    <p:extLst>
      <p:ext uri="{BB962C8B-B14F-4D97-AF65-F5344CB8AC3E}">
        <p14:creationId xmlns:p14="http://schemas.microsoft.com/office/powerpoint/2010/main" val="121517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7951" indent="-57951">
              <a:buFontTx/>
              <a:buChar char="•"/>
            </a:pPr>
            <a:endParaRPr lang="en-US" b="1" i="1" dirty="0"/>
          </a:p>
        </p:txBody>
      </p:sp>
      <p:sp>
        <p:nvSpPr>
          <p:cNvPr id="7" name="Footer Placeholder 6"/>
          <p:cNvSpPr>
            <a:spLocks noGrp="1"/>
          </p:cNvSpPr>
          <p:nvPr>
            <p:ph type="ftr" sz="quarter" idx="11"/>
          </p:nvPr>
        </p:nvSpPr>
        <p:spPr/>
        <p:txBody>
          <a:bodyPr/>
          <a:lstStyle/>
          <a:p>
            <a:r>
              <a:rPr lang="en-US" dirty="0" smtClean="0">
                <a:solidFill>
                  <a:prstClr val="black"/>
                </a:solidFill>
              </a:rPr>
              <a:t>Ooredoo Group H1 2017</a:t>
            </a:r>
            <a:endParaRPr lang="en-US" dirty="0">
              <a:solidFill>
                <a:prstClr val="black"/>
              </a:solidFill>
            </a:endParaRPr>
          </a:p>
        </p:txBody>
      </p:sp>
      <p:sp>
        <p:nvSpPr>
          <p:cNvPr id="8" name="Slide Number Placeholder 7"/>
          <p:cNvSpPr>
            <a:spLocks noGrp="1"/>
          </p:cNvSpPr>
          <p:nvPr>
            <p:ph type="sldNum" sz="quarter" idx="12"/>
          </p:nvPr>
        </p:nvSpPr>
        <p:spPr/>
        <p:txBody>
          <a:bodyPr/>
          <a:lstStyle/>
          <a:p>
            <a:fld id="{E18BF02C-2B30-4A7F-9DCE-38E6C5A43D8B}" type="slidenum">
              <a:rPr lang="en-US" smtClean="0">
                <a:solidFill>
                  <a:prstClr val="black"/>
                </a:solidFill>
              </a:rPr>
              <a:t>26</a:t>
            </a:fld>
            <a:endParaRPr lang="en-US" dirty="0">
              <a:solidFill>
                <a:prstClr val="black"/>
              </a:solidFill>
            </a:endParaRPr>
          </a:p>
        </p:txBody>
      </p:sp>
    </p:spTree>
    <p:extLst>
      <p:ext uri="{BB962C8B-B14F-4D97-AF65-F5344CB8AC3E}">
        <p14:creationId xmlns:p14="http://schemas.microsoft.com/office/powerpoint/2010/main" val="3135741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611CB-9579-4BD7-A47F-05C6D07CADE1}" type="slidenum">
              <a:rPr lang="en-US" smtClean="0"/>
              <a:t>28</a:t>
            </a:fld>
            <a:endParaRPr lang="en-US" dirty="0"/>
          </a:p>
        </p:txBody>
      </p:sp>
    </p:spTree>
    <p:extLst>
      <p:ext uri="{BB962C8B-B14F-4D97-AF65-F5344CB8AC3E}">
        <p14:creationId xmlns:p14="http://schemas.microsoft.com/office/powerpoint/2010/main" val="3439118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1.emf"/><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1.xml"/><Relationship Id="rId4" Type="http://schemas.openxmlformats.org/officeDocument/2006/relationships/tags" Target="../tags/tag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out image">
    <p:spTree>
      <p:nvGrpSpPr>
        <p:cNvPr id="1" name="Shape 10"/>
        <p:cNvGrpSpPr/>
        <p:nvPr/>
      </p:nvGrpSpPr>
      <p:grpSpPr>
        <a:xfrm>
          <a:off x="0" y="0"/>
          <a:ext cx="0" cy="0"/>
          <a:chOff x="0" y="0"/>
          <a:chExt cx="0" cy="0"/>
        </a:xfrm>
      </p:grpSpPr>
      <p:sp>
        <p:nvSpPr>
          <p:cNvPr id="15" name="Shape 12"/>
          <p:cNvSpPr>
            <a:spLocks noChangeAspect="1"/>
          </p:cNvSpPr>
          <p:nvPr userDrawn="1"/>
        </p:nvSpPr>
        <p:spPr>
          <a:xfrm>
            <a:off x="-417090" y="-325639"/>
            <a:ext cx="6641245" cy="5062944"/>
          </a:xfrm>
          <a:custGeom>
            <a:avLst/>
            <a:gdLst/>
            <a:ahLst/>
            <a:cxnLst/>
            <a:rect l="0" t="0" r="0" b="0"/>
            <a:pathLst>
              <a:path w="119999" h="119999" extrusionOk="0">
                <a:moveTo>
                  <a:pt x="0" y="0"/>
                </a:moveTo>
                <a:lnTo>
                  <a:pt x="117182" y="0"/>
                </a:lnTo>
                <a:lnTo>
                  <a:pt x="117745" y="2601"/>
                </a:lnTo>
                <a:cubicBezTo>
                  <a:pt x="119217" y="10104"/>
                  <a:pt x="120000" y="17969"/>
                  <a:pt x="120000" y="26074"/>
                </a:cubicBezTo>
                <a:cubicBezTo>
                  <a:pt x="120000" y="77948"/>
                  <a:pt x="87941" y="120000"/>
                  <a:pt x="48396" y="120000"/>
                </a:cubicBezTo>
                <a:cubicBezTo>
                  <a:pt x="29859" y="120000"/>
                  <a:pt x="12967" y="110760"/>
                  <a:pt x="251" y="95599"/>
                </a:cubicBezTo>
                <a:lnTo>
                  <a:pt x="0" y="95285"/>
                </a:lnTo>
                <a:close/>
              </a:path>
            </a:pathLst>
          </a:custGeom>
          <a:solidFill>
            <a:srgbClr val="ED1C24"/>
          </a:solidFill>
          <a:ln>
            <a:noFill/>
          </a:ln>
        </p:spPr>
        <p:txBody>
          <a:bodyPr lIns="91425" tIns="45700" rIns="91425" bIns="457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0" marR="0" lvl="0" indent="0" algn="ctr" rtl="0">
              <a:spcBef>
                <a:spcPct val="0"/>
              </a:spcBef>
              <a:buNone/>
            </a:pPr>
            <a:endParaRPr sz="2600" b="0" i="0" u="none" strike="noStrike" cap="none" dirty="0">
              <a:solidFill>
                <a:schemeClr val="lt1"/>
              </a:solidFill>
              <a:latin typeface="Calibri"/>
              <a:ea typeface="Calibri"/>
              <a:cs typeface="Calibri"/>
              <a:sym typeface="Calibri"/>
            </a:endParaRPr>
          </a:p>
        </p:txBody>
      </p:sp>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86804151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94"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1588" y="1588"/>
                        <a:ext cx="1587" cy="1587"/>
                      </a:xfrm>
                      <a:prstGeom prst="rect">
                        <a:avLst/>
                      </a:prstGeom>
                      <a:noFill/>
                    </p:spPr>
                  </p:pic>
                </p:oleObj>
              </mc:Fallback>
            </mc:AlternateContent>
          </a:graphicData>
        </a:graphic>
      </p:graphicFrame>
      <p:sp>
        <p:nvSpPr>
          <p:cNvPr id="19" name="Shape 15"/>
          <p:cNvSpPr txBox="1">
            <a:spLocks noGrp="1"/>
          </p:cNvSpPr>
          <p:nvPr>
            <p:ph type="body" idx="2" hasCustomPrompt="1"/>
          </p:nvPr>
        </p:nvSpPr>
        <p:spPr>
          <a:xfrm>
            <a:off x="778031" y="1965247"/>
            <a:ext cx="4160243" cy="855457"/>
          </a:xfrm>
          <a:prstGeom prst="rect">
            <a:avLst/>
          </a:prstGeom>
          <a:noFill/>
          <a:ln>
            <a:noFill/>
          </a:ln>
        </p:spPr>
        <p:txBody>
          <a:bodyPr lIns="0" tIns="91425" rIns="91425" bIns="91425" anchor="t" anchorCtr="0"/>
          <a:lstStyle>
            <a:lvl1pPr marL="0" marR="0" lvl="0" indent="0" algn="l" rtl="0">
              <a:lnSpc>
                <a:spcPct val="120000"/>
              </a:lnSpc>
              <a:spcBef>
                <a:spcPct val="0"/>
              </a:spcBef>
              <a:buClr>
                <a:srgbClr val="FFFFFF"/>
              </a:buClr>
              <a:buFont typeface="Arial"/>
              <a:buNone/>
              <a:defRPr sz="2000" b="1" i="0" u="none" strike="noStrike" cap="none" baseline="0">
                <a:solidFill>
                  <a:srgbClr val="FFFFFF"/>
                </a:solidFill>
                <a:latin typeface="Noto Sans" panose="020B0502040504020204" pitchFamily="34" charset="0"/>
                <a:ea typeface="Noto Sans" panose="020B0502040504020204" pitchFamily="34" charset="0"/>
                <a:cs typeface="Noto Sans" panose="020B0502040504020204" pitchFamily="34" charset="0"/>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r>
              <a:rPr lang="en-US">
                <a:latin typeface="Noto Sans" panose="020B0502040504020204" pitchFamily="34" charset="0"/>
                <a:ea typeface="Noto Sans" panose="020B0502040504020204" pitchFamily="34" charset="0"/>
                <a:cs typeface="Noto Sans" panose="020B0502040504020204" pitchFamily="34" charset="0"/>
              </a:rPr>
              <a:t>Sub-title </a:t>
            </a:r>
            <a:endParaRPr/>
          </a:p>
        </p:txBody>
      </p:sp>
      <p:sp>
        <p:nvSpPr>
          <p:cNvPr id="20" name="Shape 16"/>
          <p:cNvSpPr txBox="1">
            <a:spLocks noGrp="1"/>
          </p:cNvSpPr>
          <p:nvPr>
            <p:ph type="body" idx="3" hasCustomPrompt="1"/>
          </p:nvPr>
        </p:nvSpPr>
        <p:spPr>
          <a:xfrm>
            <a:off x="778026" y="2866669"/>
            <a:ext cx="3332827" cy="231918"/>
          </a:xfrm>
          <a:prstGeom prst="rect">
            <a:avLst/>
          </a:prstGeom>
          <a:noFill/>
          <a:ln>
            <a:noFill/>
          </a:ln>
        </p:spPr>
        <p:txBody>
          <a:bodyPr lIns="0" tIns="91425" rIns="91425" bIns="91425" anchor="t" anchorCtr="0"/>
          <a:lstStyle>
            <a:lvl1pPr marL="0" marR="0" lvl="0" indent="0" algn="l" rtl="0">
              <a:spcBef>
                <a:spcPct val="0"/>
              </a:spcBef>
              <a:buClr>
                <a:srgbClr val="FFFFFF"/>
              </a:buClr>
              <a:buFont typeface="Arial"/>
              <a:buNone/>
              <a:defRPr sz="1200" b="0" i="0" u="none" strike="noStrike" cap="none">
                <a:solidFill>
                  <a:srgbClr val="FFFFFF"/>
                </a:solidFill>
                <a:latin typeface="Noto Sans" panose="020B0502040504020204" pitchFamily="34" charset="0"/>
                <a:ea typeface="Noto Sans" panose="020B0502040504020204" pitchFamily="34" charset="0"/>
                <a:cs typeface="Noto Sans" panose="020B0502040504020204" pitchFamily="34" charset="0"/>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r>
              <a:rPr lang="fr-FR"/>
              <a:t>DD/MM/YY</a:t>
            </a:r>
            <a:endParaRPr/>
          </a:p>
        </p:txBody>
      </p:sp>
      <p:sp>
        <p:nvSpPr>
          <p:cNvPr id="21" name="Shape 17"/>
          <p:cNvSpPr txBox="1">
            <a:spLocks noGrp="1"/>
          </p:cNvSpPr>
          <p:nvPr>
            <p:ph type="body" idx="4" hasCustomPrompt="1"/>
          </p:nvPr>
        </p:nvSpPr>
        <p:spPr>
          <a:xfrm>
            <a:off x="778026" y="3125314"/>
            <a:ext cx="3332827" cy="231918"/>
          </a:xfrm>
          <a:prstGeom prst="rect">
            <a:avLst/>
          </a:prstGeom>
          <a:noFill/>
          <a:ln>
            <a:noFill/>
          </a:ln>
        </p:spPr>
        <p:txBody>
          <a:bodyPr lIns="0" tIns="91425" rIns="91425" bIns="91425" anchor="t" anchorCtr="0"/>
          <a:lstStyle>
            <a:lvl1pPr marL="0" marR="0" lvl="0" indent="0" algn="l" rtl="0">
              <a:spcBef>
                <a:spcPct val="0"/>
              </a:spcBef>
              <a:buClr>
                <a:srgbClr val="FFFFFF"/>
              </a:buClr>
              <a:buFont typeface="Arial"/>
              <a:buNone/>
              <a:defRPr sz="1200" b="0" i="0" u="none" strike="noStrike" cap="none">
                <a:solidFill>
                  <a:srgbClr val="FFFFFF"/>
                </a:solidFill>
                <a:latin typeface="Noto Sans" panose="020B0502040504020204" pitchFamily="34" charset="0"/>
                <a:ea typeface="Noto Sans" panose="020B0502040504020204" pitchFamily="34" charset="0"/>
                <a:cs typeface="Noto Sans" panose="020B0502040504020204" pitchFamily="34" charset="0"/>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r>
              <a:rPr lang="fr-FR"/>
              <a:t>File name / Department / Author</a:t>
            </a:r>
            <a:endParaRPr/>
          </a:p>
        </p:txBody>
      </p:sp>
      <p:sp>
        <p:nvSpPr>
          <p:cNvPr id="23" name="Title 21"/>
          <p:cNvSpPr>
            <a:spLocks noGrp="1"/>
          </p:cNvSpPr>
          <p:nvPr>
            <p:ph type="title" hasCustomPrompt="1"/>
          </p:nvPr>
        </p:nvSpPr>
        <p:spPr>
          <a:xfrm>
            <a:off x="777722" y="383029"/>
            <a:ext cx="4603749" cy="1556084"/>
          </a:xfrm>
          <a:prstGeom prst="rect">
            <a:avLst/>
          </a:prstGeom>
        </p:spPr>
        <p:txBody>
          <a:bodyPr anchor="ctr"/>
          <a:lstStyle>
            <a:lvl1pPr marL="0" marR="0" indent="0" algn="l" defTabSz="704850" rtl="0" eaLnBrk="1" fontAlgn="base" latinLnBrk="0" hangingPunct="1">
              <a:lnSpc>
                <a:spcPct val="100000"/>
              </a:lnSpc>
              <a:spcBef>
                <a:spcPct val="0"/>
              </a:spcBef>
              <a:spcAft>
                <a:spcPct val="0"/>
              </a:spcAft>
              <a:buClrTx/>
              <a:buSzTx/>
              <a:buFontTx/>
              <a:buNone/>
              <a:defRPr sz="3200" b="0">
                <a:solidFill>
                  <a:schemeClr val="bg1"/>
                </a:solidFill>
                <a:cs typeface="+mj-cs"/>
              </a:defRPr>
            </a:lvl1pPr>
          </a:lstStyle>
          <a:p>
            <a:pPr marL="0" marR="0" lvl="0" indent="0" algn="l" defTabSz="704850" rtl="0" eaLnBrk="1" fontAlgn="base" latinLnBrk="0" hangingPunct="1">
              <a:lnSpc>
                <a:spcPct val="90000"/>
              </a:lnSpc>
              <a:spcBef>
                <a:spcPct val="0"/>
              </a:spcBef>
              <a:spcAft>
                <a:spcPct val="0"/>
              </a:spcAft>
              <a:buClrTx/>
              <a:buSzTx/>
              <a:buFontTx/>
              <a:buNone/>
              <a:defRPr/>
            </a:pPr>
            <a:r>
              <a:rPr lang="en-US"/>
              <a:t>Click to edit Master title</a:t>
            </a:r>
            <a:br>
              <a:rPr lang="en-US"/>
            </a:br>
            <a:endParaRPr lang="en-US"/>
          </a:p>
        </p:txBody>
      </p:sp>
      <p:pic>
        <p:nvPicPr>
          <p:cNvPr id="14" name="Picture 13"/>
          <p:cNvPicPr>
            <a:picLocks noChangeAspect="1"/>
          </p:cNvPicPr>
          <p:nvPr userDrawn="1"/>
        </p:nvPicPr>
        <p:blipFill>
          <a:blip r:embed="rId6"/>
          <a:stretch>
            <a:fillRect/>
          </a:stretch>
        </p:blipFill>
        <p:spPr>
          <a:xfrm>
            <a:off x="6788576" y="781921"/>
            <a:ext cx="2104615" cy="370414"/>
          </a:xfrm>
          <a:prstGeom prst="rect">
            <a:avLst/>
          </a:prstGeom>
        </p:spPr>
      </p:pic>
      <p:sp>
        <p:nvSpPr>
          <p:cNvPr id="16" name="Shape 13"/>
          <p:cNvSpPr>
            <a:spLocks noChangeAspect="1"/>
          </p:cNvSpPr>
          <p:nvPr userDrawn="1"/>
        </p:nvSpPr>
        <p:spPr>
          <a:xfrm>
            <a:off x="5016780" y="2272508"/>
            <a:ext cx="4098645" cy="3434865"/>
          </a:xfrm>
          <a:custGeom>
            <a:avLst/>
            <a:gdLst/>
            <a:ahLst/>
            <a:cxnLst/>
            <a:rect l="0" t="0" r="0" b="0"/>
            <a:pathLst>
              <a:path w="119999" h="119999" extrusionOk="0">
                <a:moveTo>
                  <a:pt x="60000" y="0"/>
                </a:moveTo>
                <a:cubicBezTo>
                  <a:pt x="93137" y="0"/>
                  <a:pt x="120000" y="32054"/>
                  <a:pt x="120000" y="71594"/>
                </a:cubicBezTo>
                <a:cubicBezTo>
                  <a:pt x="120000" y="88893"/>
                  <a:pt x="114858" y="104760"/>
                  <a:pt x="106298" y="117135"/>
                </a:cubicBezTo>
                <a:lnTo>
                  <a:pt x="104117" y="120000"/>
                </a:lnTo>
                <a:lnTo>
                  <a:pt x="15882" y="120000"/>
                </a:lnTo>
                <a:lnTo>
                  <a:pt x="13701" y="117135"/>
                </a:lnTo>
                <a:cubicBezTo>
                  <a:pt x="5141" y="104760"/>
                  <a:pt x="0" y="88893"/>
                  <a:pt x="0" y="71594"/>
                </a:cubicBezTo>
                <a:cubicBezTo>
                  <a:pt x="0" y="32054"/>
                  <a:pt x="26862" y="0"/>
                  <a:pt x="60000" y="0"/>
                </a:cubicBezTo>
                <a:close/>
              </a:path>
            </a:pathLst>
          </a:custGeom>
          <a:solidFill>
            <a:srgbClr val="ED1C24"/>
          </a:solidFill>
          <a:ln>
            <a:noFill/>
          </a:ln>
        </p:spPr>
        <p:txBody>
          <a:bodyPr lIns="91425" tIns="45700" rIns="91425" bIns="457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0" marR="0" lvl="0" indent="0" algn="ctr" rtl="0">
              <a:spcBef>
                <a:spcPct val="0"/>
              </a:spcBef>
              <a:buNone/>
            </a:pPr>
            <a:endParaRPr sz="26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98092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extLst>
              <p:ext uri="{D42A27DB-BD31-4B8C-83A1-F6EECF244321}">
                <p14:modId xmlns:p14="http://schemas.microsoft.com/office/powerpoint/2010/main" val="657930595"/>
              </p:ext>
            </p:extLst>
          </p:nvPr>
        </p:nvGraphicFramePr>
        <p:xfrm>
          <a:off x="0" y="0"/>
          <a:ext cx="146538" cy="132292"/>
        </p:xfrm>
        <a:graphic>
          <a:graphicData uri="http://schemas.openxmlformats.org/presentationml/2006/ole">
            <mc:AlternateContent xmlns:mc="http://schemas.openxmlformats.org/markup-compatibility/2006">
              <mc:Choice xmlns:v="urn:schemas-microsoft-com:vml" Requires="v">
                <p:oleObj spid="_x0000_s10318" name="think-cell Slide" r:id="rId4" imgW="0" imgH="0" progId="TCLayout.ActiveDocument.1">
                  <p:embed/>
                </p:oleObj>
              </mc:Choice>
              <mc:Fallback>
                <p:oleObj name="think-cell Slide" r:id="rId4" imgW="0" imgH="0" progId="TCLayout.ActiveDocument.1">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0" y="0"/>
                        <a:ext cx="146538" cy="132292"/>
                      </a:xfrm>
                      <a:prstGeom prst="rect">
                        <a:avLst/>
                      </a:prstGeom>
                      <a:noFill/>
                    </p:spPr>
                  </p:pic>
                </p:oleObj>
              </mc:Fallback>
            </mc:AlternateContent>
          </a:graphicData>
        </a:graphic>
      </p:graphicFrame>
      <p:sp>
        <p:nvSpPr>
          <p:cNvPr id="9" name="Title Placeholder 15"/>
          <p:cNvSpPr>
            <a:spLocks noGrp="1"/>
          </p:cNvSpPr>
          <p:nvPr>
            <p:ph type="title" hasCustomPrompt="1"/>
          </p:nvPr>
        </p:nvSpPr>
        <p:spPr>
          <a:xfrm>
            <a:off x="146538" y="50034"/>
            <a:ext cx="8520384" cy="567587"/>
          </a:xfrm>
          <a:prstGeom prst="rect">
            <a:avLst/>
          </a:prstGeom>
        </p:spPr>
        <p:txBody>
          <a:bodyPr vert="horz" lIns="0" tIns="45720" rIns="91440" bIns="45720" rtlCol="0" anchor="b">
            <a:noAutofit/>
          </a:bodyPr>
          <a:lstStyle>
            <a:lvl1pPr>
              <a:defRPr>
                <a:solidFill>
                  <a:srgbClr val="FF0000"/>
                </a:solidFill>
              </a:defRPr>
            </a:lvl1pPr>
          </a:lstStyle>
          <a:p>
            <a:r>
              <a:rPr lang="en-US" smtClean="0"/>
              <a:t>Type Header here</a:t>
            </a:r>
            <a:endParaRPr lang="en-US"/>
          </a:p>
        </p:txBody>
      </p:sp>
      <p:sp>
        <p:nvSpPr>
          <p:cNvPr id="4" name="Holder 6"/>
          <p:cNvSpPr>
            <a:spLocks noGrp="1"/>
          </p:cNvSpPr>
          <p:nvPr>
            <p:ph type="sldNum" sz="quarter" idx="7"/>
          </p:nvPr>
        </p:nvSpPr>
        <p:spPr>
          <a:xfrm>
            <a:off x="8572500" y="5412205"/>
            <a:ext cx="266700" cy="184666"/>
          </a:xfrm>
          <a:prstGeom prst="rect">
            <a:avLst/>
          </a:prstGeom>
        </p:spPr>
        <p:txBody>
          <a:bodyPr lIns="0" tIns="0" rIns="0" bIns="0"/>
          <a:lstStyle>
            <a:lvl1pPr algn="r">
              <a:defRPr sz="750">
                <a:solidFill>
                  <a:srgbClr val="FF0000"/>
                </a:solidFill>
                <a:latin typeface="+mn-lt"/>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419494114"/>
      </p:ext>
    </p:extLst>
  </p:cSld>
  <p:clrMapOvr>
    <a:masterClrMapping/>
  </p:clrMapOvr>
  <p:transition/>
  <p:extLst mod="1">
    <p:ext uri="{DCECCB84-F9BA-43D5-87BE-67443E8EF086}">
      <p15:sldGuideLst xmlns:p15="http://schemas.microsoft.com/office/powerpoint/2012/main">
        <p15:guide id="2" orient="horz" pos="32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hank You Without Image">
    <p:spTree>
      <p:nvGrpSpPr>
        <p:cNvPr id="1" name="Shape 10"/>
        <p:cNvGrpSpPr/>
        <p:nvPr/>
      </p:nvGrpSpPr>
      <p:grpSpPr>
        <a:xfrm>
          <a:off x="0" y="0"/>
          <a:ext cx="0" cy="0"/>
          <a:chOff x="0" y="0"/>
          <a:chExt cx="0" cy="0"/>
        </a:xfrm>
      </p:grpSpPr>
      <p:sp>
        <p:nvSpPr>
          <p:cNvPr id="11" name="Shape 12"/>
          <p:cNvSpPr>
            <a:spLocks noChangeAspect="1"/>
          </p:cNvSpPr>
          <p:nvPr userDrawn="1"/>
        </p:nvSpPr>
        <p:spPr>
          <a:xfrm>
            <a:off x="5" y="0"/>
            <a:ext cx="6469161" cy="4258652"/>
          </a:xfrm>
          <a:custGeom>
            <a:avLst/>
            <a:gdLst/>
            <a:ahLst/>
            <a:cxnLst/>
            <a:rect l="0" t="0" r="0" b="0"/>
            <a:pathLst>
              <a:path w="119999" h="119999" extrusionOk="0">
                <a:moveTo>
                  <a:pt x="0" y="0"/>
                </a:moveTo>
                <a:lnTo>
                  <a:pt x="117182" y="0"/>
                </a:lnTo>
                <a:lnTo>
                  <a:pt x="117745" y="2601"/>
                </a:lnTo>
                <a:cubicBezTo>
                  <a:pt x="119217" y="10104"/>
                  <a:pt x="120000" y="17969"/>
                  <a:pt x="120000" y="26074"/>
                </a:cubicBezTo>
                <a:cubicBezTo>
                  <a:pt x="120000" y="77948"/>
                  <a:pt x="87941" y="120000"/>
                  <a:pt x="48396" y="120000"/>
                </a:cubicBezTo>
                <a:cubicBezTo>
                  <a:pt x="29859" y="120000"/>
                  <a:pt x="12967" y="110760"/>
                  <a:pt x="251" y="95599"/>
                </a:cubicBezTo>
                <a:lnTo>
                  <a:pt x="0" y="95285"/>
                </a:lnTo>
                <a:close/>
              </a:path>
            </a:pathLst>
          </a:custGeom>
          <a:solidFill>
            <a:srgbClr val="ED1C24"/>
          </a:solidFill>
          <a:ln>
            <a:noFill/>
          </a:ln>
        </p:spPr>
        <p:txBody>
          <a:bodyPr lIns="68569" tIns="34275" rIns="68569" bIns="34275"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0" marR="0" lvl="0" indent="0" algn="ctr" rtl="0">
              <a:spcBef>
                <a:spcPct val="0"/>
              </a:spcBef>
              <a:buNone/>
            </a:pPr>
            <a:endParaRPr sz="1950" b="0" i="0" u="none" strike="noStrike" cap="none" dirty="0">
              <a:solidFill>
                <a:schemeClr val="lt1"/>
              </a:solidFill>
              <a:latin typeface="Calibri"/>
              <a:ea typeface="Calibri"/>
              <a:cs typeface="Calibri"/>
              <a:sym typeface="Calibri"/>
            </a:endParaRPr>
          </a:p>
        </p:txBody>
      </p:sp>
      <p:sp>
        <p:nvSpPr>
          <p:cNvPr id="12" name="Shape 13"/>
          <p:cNvSpPr>
            <a:spLocks noChangeAspect="1"/>
          </p:cNvSpPr>
          <p:nvPr userDrawn="1"/>
        </p:nvSpPr>
        <p:spPr>
          <a:xfrm>
            <a:off x="4423172" y="3113432"/>
            <a:ext cx="3719520" cy="2598807"/>
          </a:xfrm>
          <a:custGeom>
            <a:avLst/>
            <a:gdLst/>
            <a:ahLst/>
            <a:cxnLst/>
            <a:rect l="0" t="0" r="0" b="0"/>
            <a:pathLst>
              <a:path w="119999" h="119999" extrusionOk="0">
                <a:moveTo>
                  <a:pt x="60000" y="0"/>
                </a:moveTo>
                <a:cubicBezTo>
                  <a:pt x="93137" y="0"/>
                  <a:pt x="120000" y="32054"/>
                  <a:pt x="120000" y="71594"/>
                </a:cubicBezTo>
                <a:cubicBezTo>
                  <a:pt x="120000" y="88893"/>
                  <a:pt x="114858" y="104760"/>
                  <a:pt x="106298" y="117135"/>
                </a:cubicBezTo>
                <a:lnTo>
                  <a:pt x="104117" y="120000"/>
                </a:lnTo>
                <a:lnTo>
                  <a:pt x="15882" y="120000"/>
                </a:lnTo>
                <a:lnTo>
                  <a:pt x="13701" y="117135"/>
                </a:lnTo>
                <a:cubicBezTo>
                  <a:pt x="5141" y="104760"/>
                  <a:pt x="0" y="88893"/>
                  <a:pt x="0" y="71594"/>
                </a:cubicBezTo>
                <a:cubicBezTo>
                  <a:pt x="0" y="32054"/>
                  <a:pt x="26862" y="0"/>
                  <a:pt x="60000" y="0"/>
                </a:cubicBezTo>
                <a:close/>
              </a:path>
            </a:pathLst>
          </a:custGeom>
          <a:solidFill>
            <a:srgbClr val="ED1C24"/>
          </a:solidFill>
          <a:ln>
            <a:noFill/>
          </a:ln>
        </p:spPr>
        <p:txBody>
          <a:bodyPr lIns="68569" tIns="34275" rIns="68569" bIns="34275"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0" marR="0" lvl="0" indent="0" algn="ctr" rtl="0">
              <a:spcBef>
                <a:spcPct val="0"/>
              </a:spcBef>
              <a:buNone/>
            </a:pPr>
            <a:endParaRPr sz="1950" b="0" i="0" u="none" strike="noStrike" cap="none" dirty="0">
              <a:solidFill>
                <a:schemeClr val="lt1"/>
              </a:solidFill>
              <a:latin typeface="Calibri"/>
              <a:ea typeface="Calibri"/>
              <a:cs typeface="Calibri"/>
              <a:sym typeface="Calibri"/>
            </a:endParaRPr>
          </a:p>
        </p:txBody>
      </p:sp>
      <p:sp>
        <p:nvSpPr>
          <p:cNvPr id="14" name="Shape 14"/>
          <p:cNvSpPr txBox="1">
            <a:spLocks noGrp="1"/>
          </p:cNvSpPr>
          <p:nvPr>
            <p:ph type="body" idx="1" hasCustomPrompt="1"/>
          </p:nvPr>
        </p:nvSpPr>
        <p:spPr>
          <a:xfrm>
            <a:off x="778032" y="1905297"/>
            <a:ext cx="4603749" cy="521481"/>
          </a:xfrm>
          <a:prstGeom prst="rect">
            <a:avLst/>
          </a:prstGeom>
          <a:noFill/>
          <a:ln>
            <a:noFill/>
          </a:ln>
        </p:spPr>
        <p:txBody>
          <a:bodyPr lIns="0" tIns="91425" rIns="91425" bIns="91425" anchor="ctr" anchorCtr="0"/>
          <a:lstStyle>
            <a:lvl1pPr marL="0" marR="0" lvl="0" indent="0" algn="l" rtl="0">
              <a:lnSpc>
                <a:spcPct val="100000"/>
              </a:lnSpc>
              <a:spcBef>
                <a:spcPct val="0"/>
              </a:spcBef>
              <a:buClr>
                <a:schemeClr val="lt1"/>
              </a:buClr>
              <a:buFont typeface="Arial"/>
              <a:buNone/>
              <a:defRPr sz="3200" b="0" i="0" u="none" strike="noStrike" cap="none">
                <a:solidFill>
                  <a:schemeClr val="lt1"/>
                </a:solidFill>
                <a:latin typeface="Ooredoo Heavy" panose="00000A00000000000000" pitchFamily="50" charset="0"/>
                <a:ea typeface="Ooredoo Heavy" panose="00000A00000000000000" pitchFamily="50" charset="0"/>
                <a:cs typeface="+mj-cs"/>
                <a:sym typeface="Arial"/>
              </a:defRPr>
            </a:lvl1pPr>
            <a:lvl2pPr marL="663239" marR="0" lvl="1" indent="-99741" algn="l" rtl="0">
              <a:spcBef>
                <a:spcPts val="500"/>
              </a:spcBef>
              <a:buClr>
                <a:schemeClr val="dk1"/>
              </a:buClr>
              <a:buSzTx/>
              <a:buFont typeface="Arial"/>
              <a:buChar char="–"/>
              <a:defRPr sz="2500" b="0" i="0" u="none" strike="noStrike" cap="none">
                <a:solidFill>
                  <a:schemeClr val="dk1"/>
                </a:solidFill>
                <a:latin typeface="Calibri"/>
                <a:ea typeface="Calibri"/>
                <a:cs typeface="Calibri"/>
                <a:sym typeface="Calibri"/>
              </a:defRPr>
            </a:lvl2pPr>
            <a:lvl3pPr marL="1020368" marR="0" lvl="2" indent="-75914" algn="l" rtl="0">
              <a:spcBef>
                <a:spcPts val="425"/>
              </a:spcBef>
              <a:buClr>
                <a:schemeClr val="dk1"/>
              </a:buClr>
              <a:buSzTx/>
              <a:buFont typeface="Arial"/>
              <a:buChar char="•"/>
              <a:defRPr sz="2125" b="0" i="0" u="none" strike="noStrike" cap="none">
                <a:solidFill>
                  <a:schemeClr val="dk1"/>
                </a:solidFill>
                <a:latin typeface="Calibri"/>
                <a:ea typeface="Calibri"/>
                <a:cs typeface="Calibri"/>
                <a:sym typeface="Calibri"/>
              </a:defRPr>
            </a:lvl3pPr>
            <a:lvl4pPr marL="1428517" marR="0" lvl="3" indent="-91199"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4pPr>
            <a:lvl5pPr marL="1836662" marR="0" lvl="4" indent="-94580"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5pPr>
            <a:lvl6pPr marL="2244809" marR="0" lvl="5" indent="-90023"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6pPr>
            <a:lvl7pPr marL="2652956" marR="0" lvl="6" indent="-9340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7pPr>
            <a:lvl8pPr marL="3061103" marR="0" lvl="7" indent="-96786"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8pPr>
            <a:lvl9pPr marL="3469250" marR="0" lvl="8" indent="-92231" algn="l" rtl="0">
              <a:spcBef>
                <a:spcPts val="362"/>
              </a:spcBef>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r>
              <a:rPr lang="en-US" smtClean="0"/>
              <a:t>Thank You</a:t>
            </a:r>
            <a:endParaRPr/>
          </a:p>
        </p:txBody>
      </p:sp>
      <p:pic>
        <p:nvPicPr>
          <p:cNvPr id="8" name="Picture 7"/>
          <p:cNvPicPr>
            <a:picLocks noChangeAspect="1"/>
          </p:cNvPicPr>
          <p:nvPr userDrawn="1"/>
        </p:nvPicPr>
        <p:blipFill>
          <a:blip r:embed="rId2"/>
          <a:stretch>
            <a:fillRect/>
          </a:stretch>
        </p:blipFill>
        <p:spPr>
          <a:xfrm>
            <a:off x="6922309" y="906232"/>
            <a:ext cx="1956816" cy="287607"/>
          </a:xfrm>
          <a:prstGeom prst="rect">
            <a:avLst/>
          </a:prstGeom>
        </p:spPr>
      </p:pic>
    </p:spTree>
    <p:extLst>
      <p:ext uri="{BB962C8B-B14F-4D97-AF65-F5344CB8AC3E}">
        <p14:creationId xmlns:p14="http://schemas.microsoft.com/office/powerpoint/2010/main" val="398477869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asic_Bullet Tex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003" y="1537061"/>
            <a:ext cx="8353226" cy="2739955"/>
          </a:xfrm>
          <a:prstGeom prst="rect">
            <a:avLst/>
          </a:prstGeom>
        </p:spPr>
        <p:txBody>
          <a:bodyPr vert="horz" lIns="91440" tIns="45720" rIns="91440" bIns="45720" rtlCol="0">
            <a:normAutofit/>
          </a:bodyPr>
          <a:lstStyle>
            <a:lvl1pPr>
              <a:defRPr lang="en-US" sz="1538" smtClean="0"/>
            </a:lvl1pPr>
            <a:lvl2pPr>
              <a:defRPr lang="en-US" sz="1385" smtClean="0"/>
            </a:lvl2pPr>
            <a:lvl3pPr>
              <a:defRPr lang="en-US" sz="1231" smtClean="0"/>
            </a:lvl3pPr>
            <a:lvl4pPr>
              <a:defRPr lang="en-US" sz="1077" smtClean="0"/>
            </a:lvl4pPr>
            <a:lvl5pPr>
              <a:defRPr lang="nl-NL" sz="1077"/>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8" name="Text Placeholder 7"/>
          <p:cNvSpPr>
            <a:spLocks noGrp="1"/>
          </p:cNvSpPr>
          <p:nvPr>
            <p:ph type="body" sz="quarter" idx="14" hasCustomPrompt="1"/>
          </p:nvPr>
        </p:nvSpPr>
        <p:spPr>
          <a:xfrm>
            <a:off x="342904" y="5286433"/>
            <a:ext cx="4229097" cy="213000"/>
          </a:xfrm>
          <a:prstGeom prst="rect">
            <a:avLst/>
          </a:prstGeom>
        </p:spPr>
        <p:txBody>
          <a:bodyPr lIns="90000" anchor="ctr" anchorCtr="0">
            <a:normAutofit/>
          </a:bodyPr>
          <a:lstStyle>
            <a:lvl1pPr marL="0" indent="0">
              <a:buNone/>
              <a:defRPr sz="615"/>
            </a:lvl1pPr>
          </a:lstStyle>
          <a:p>
            <a:pPr lvl="0"/>
            <a:r>
              <a:rPr lang="en-US" smtClean="0"/>
              <a:t>Click to add notes and sources</a:t>
            </a:r>
          </a:p>
        </p:txBody>
      </p:sp>
      <p:sp>
        <p:nvSpPr>
          <p:cNvPr id="10" name="Text Placeholder 2"/>
          <p:cNvSpPr>
            <a:spLocks noGrp="1"/>
          </p:cNvSpPr>
          <p:nvPr>
            <p:ph type="body" sz="quarter" idx="20" hasCustomPrompt="1"/>
          </p:nvPr>
        </p:nvSpPr>
        <p:spPr>
          <a:xfrm>
            <a:off x="378804" y="232821"/>
            <a:ext cx="7439671" cy="308239"/>
          </a:xfrm>
        </p:spPr>
        <p:txBody>
          <a:bodyPr anchor="ctr" anchorCtr="0">
            <a:noAutofit/>
          </a:bodyPr>
          <a:lstStyle>
            <a:lvl1pPr marL="0" indent="0">
              <a:buNone/>
              <a:defRPr sz="1077"/>
            </a:lvl1pPr>
            <a:lvl2pPr marL="203930" indent="0">
              <a:buNone/>
              <a:defRPr sz="1231"/>
            </a:lvl2pPr>
            <a:lvl3pPr marL="413964" indent="0">
              <a:buNone/>
              <a:defRPr sz="1231"/>
            </a:lvl3pPr>
            <a:lvl4pPr marL="622779" indent="0">
              <a:buNone/>
              <a:defRPr sz="1231"/>
            </a:lvl4pPr>
            <a:lvl5pPr marL="827930" indent="0">
              <a:buNone/>
              <a:defRPr sz="1231"/>
            </a:lvl5pPr>
          </a:lstStyle>
          <a:p>
            <a:pPr lvl="0"/>
            <a:r>
              <a:rPr lang="en-US" smtClean="0"/>
              <a:t>Click to edit Chapter name</a:t>
            </a:r>
          </a:p>
        </p:txBody>
      </p:sp>
      <p:sp>
        <p:nvSpPr>
          <p:cNvPr id="6" name="Holder 6"/>
          <p:cNvSpPr>
            <a:spLocks noGrp="1"/>
          </p:cNvSpPr>
          <p:nvPr>
            <p:ph type="sldNum" sz="quarter" idx="7"/>
          </p:nvPr>
        </p:nvSpPr>
        <p:spPr>
          <a:xfrm>
            <a:off x="8572500" y="5412205"/>
            <a:ext cx="266700" cy="184666"/>
          </a:xfrm>
          <a:prstGeom prst="rect">
            <a:avLst/>
          </a:prstGeom>
        </p:spPr>
        <p:txBody>
          <a:bodyPr lIns="0" tIns="0" rIns="0" bIns="0"/>
          <a:lstStyle>
            <a:lvl1pPr algn="r">
              <a:defRPr sz="750">
                <a:solidFill>
                  <a:srgbClr val="FF0000"/>
                </a:solidFill>
                <a:latin typeface="+mn-lt"/>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8813851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0" y="0"/>
          <a:ext cx="146538" cy="132292"/>
        </p:xfrm>
        <a:graphic>
          <a:graphicData uri="http://schemas.openxmlformats.org/presentationml/2006/ole">
            <mc:AlternateContent xmlns:mc="http://schemas.openxmlformats.org/markup-compatibility/2006">
              <mc:Choice xmlns:v="urn:schemas-microsoft-com:vml" Requires="v">
                <p:oleObj spid="_x0000_s199738" name="think-cell Slide" r:id="rId6" imgW="0" imgH="0" progId="">
                  <p:embed/>
                </p:oleObj>
              </mc:Choice>
              <mc:Fallback>
                <p:oleObj name="think-cell Slide" r:id="rId6" imgW="0" imgH="0" progId="">
                  <p:embed/>
                  <p:pic>
                    <p:nvPicPr>
                      <p:cNvPr id="17" name="Object 16" hidden="1"/>
                      <p:cNvPicPr/>
                      <p:nvPr/>
                    </p:nvPicPr>
                    <p:blipFill>
                      <a:blip r:embed="rId7">
                        <a:extLst>
                          <a:ext uri="{28A0092B-C50C-407E-A947-70E740481C1C}">
                            <a14:useLocalDpi xmlns:a14="http://schemas.microsoft.com/office/drawing/2010/main" val="0"/>
                          </a:ext>
                        </a:extLst>
                      </a:blip>
                      <a:stretch>
                        <a:fillRect/>
                      </a:stretch>
                    </p:blipFill>
                    <p:spPr>
                      <a:xfrm>
                        <a:off x="0" y="0"/>
                        <a:ext cx="146538" cy="132292"/>
                      </a:xfrm>
                      <a:prstGeom prst="rect">
                        <a:avLst/>
                      </a:prstGeom>
                      <a:noFill/>
                    </p:spPr>
                  </p:pic>
                </p:oleObj>
              </mc:Fallback>
            </mc:AlternateContent>
          </a:graphicData>
        </a:graphic>
      </p:graphicFrame>
      <p:sp>
        <p:nvSpPr>
          <p:cNvPr id="12" name="Text Placeholder 11"/>
          <p:cNvSpPr>
            <a:spLocks noGrp="1"/>
          </p:cNvSpPr>
          <p:nvPr>
            <p:ph type="body" sz="quarter" idx="15" hasCustomPrompt="1"/>
            <p:custDataLst>
              <p:tags r:id="rId3"/>
            </p:custDataLst>
          </p:nvPr>
        </p:nvSpPr>
        <p:spPr>
          <a:xfrm>
            <a:off x="2" y="0"/>
            <a:ext cx="8792309" cy="190500"/>
          </a:xfrm>
        </p:spPr>
        <p:txBody>
          <a:bodyPr lIns="72000" tIns="36000"/>
          <a:lstStyle>
            <a:lvl1pPr>
              <a:buNone/>
              <a:defRPr sz="692" b="1" cap="all" baseline="0">
                <a:solidFill>
                  <a:schemeClr val="tx1"/>
                </a:solidFill>
              </a:defRPr>
            </a:lvl1pPr>
            <a:lvl2pPr>
              <a:buNone/>
              <a:defRPr sz="769" b="1" cap="all"/>
            </a:lvl2pPr>
            <a:lvl3pPr>
              <a:buNone/>
              <a:defRPr sz="769" b="1" cap="all"/>
            </a:lvl3pPr>
            <a:lvl4pPr>
              <a:buNone/>
              <a:defRPr sz="769" b="1" cap="all"/>
            </a:lvl4pPr>
            <a:lvl5pPr>
              <a:buNone/>
              <a:defRPr sz="769" b="1" cap="all"/>
            </a:lvl5pPr>
          </a:lstStyle>
          <a:p>
            <a:pPr lvl="0"/>
            <a:r>
              <a:rPr lang="en-US" smtClean="0"/>
              <a:t>CLICK TO EDIT SECTION HEADER (NUMBER and title)</a:t>
            </a:r>
          </a:p>
        </p:txBody>
      </p:sp>
      <p:sp>
        <p:nvSpPr>
          <p:cNvPr id="10" name="Text Placeholder 7"/>
          <p:cNvSpPr>
            <a:spLocks noGrp="1"/>
          </p:cNvSpPr>
          <p:nvPr>
            <p:ph type="body" sz="quarter" idx="12" hasCustomPrompt="1"/>
            <p:custDataLst>
              <p:tags r:id="rId4"/>
            </p:custDataLst>
          </p:nvPr>
        </p:nvSpPr>
        <p:spPr>
          <a:xfrm>
            <a:off x="140188" y="5333410"/>
            <a:ext cx="6768612" cy="334638"/>
          </a:xfrm>
        </p:spPr>
        <p:txBody>
          <a:bodyPr lIns="0" rIns="0" bIns="46800" anchor="b"/>
          <a:lstStyle>
            <a:lvl1pPr marL="0" indent="0">
              <a:buNone/>
              <a:defRPr sz="615" baseline="0"/>
            </a:lvl1pPr>
            <a:lvl2pPr>
              <a:buNone/>
              <a:defRPr/>
            </a:lvl2pPr>
            <a:lvl3pPr>
              <a:buNone/>
              <a:defRPr/>
            </a:lvl3pPr>
            <a:lvl4pPr>
              <a:buNone/>
              <a:defRPr/>
            </a:lvl4pPr>
            <a:lvl5pPr>
              <a:buNone/>
              <a:defRPr/>
            </a:lvl5pPr>
          </a:lstStyle>
          <a:p>
            <a:pPr lvl="0"/>
            <a:r>
              <a:rPr lang="en-US" smtClean="0"/>
              <a:t>Click to add notes and sources</a:t>
            </a:r>
          </a:p>
        </p:txBody>
      </p:sp>
      <p:sp>
        <p:nvSpPr>
          <p:cNvPr id="3" name="Title 2"/>
          <p:cNvSpPr>
            <a:spLocks noGrp="1"/>
          </p:cNvSpPr>
          <p:nvPr>
            <p:ph type="title"/>
          </p:nvPr>
        </p:nvSpPr>
        <p:spPr/>
        <p:txBody>
          <a:bodyPr/>
          <a:lstStyle/>
          <a:p>
            <a:r>
              <a:rPr lang="en-US" smtClean="0"/>
              <a:t>Click to edit Master title style</a:t>
            </a:r>
            <a:endParaRPr lang="en-US"/>
          </a:p>
        </p:txBody>
      </p:sp>
      <p:sp>
        <p:nvSpPr>
          <p:cNvPr id="7" name="Holder 6"/>
          <p:cNvSpPr>
            <a:spLocks noGrp="1"/>
          </p:cNvSpPr>
          <p:nvPr>
            <p:ph type="sldNum" sz="quarter" idx="7"/>
          </p:nvPr>
        </p:nvSpPr>
        <p:spPr>
          <a:xfrm>
            <a:off x="8572500" y="5412205"/>
            <a:ext cx="266700" cy="184666"/>
          </a:xfrm>
          <a:prstGeom prst="rect">
            <a:avLst/>
          </a:prstGeom>
        </p:spPr>
        <p:txBody>
          <a:bodyPr lIns="0" tIns="0" rIns="0" bIns="0"/>
          <a:lstStyle>
            <a:lvl1pPr algn="r">
              <a:defRPr sz="750">
                <a:solidFill>
                  <a:srgbClr val="FF0000"/>
                </a:solidFill>
                <a:latin typeface="+mn-lt"/>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3583272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8"/>
            </p:custDataLst>
            <p:extLst>
              <p:ext uri="{D42A27DB-BD31-4B8C-83A1-F6EECF244321}">
                <p14:modId xmlns:p14="http://schemas.microsoft.com/office/powerpoint/2010/main" val="3749134420"/>
              </p:ext>
            </p:extLst>
          </p:nvPr>
        </p:nvGraphicFramePr>
        <p:xfrm>
          <a:off x="0" y="0"/>
          <a:ext cx="146538" cy="132292"/>
        </p:xfrm>
        <a:graphic>
          <a:graphicData uri="http://schemas.openxmlformats.org/presentationml/2006/ole">
            <mc:AlternateContent xmlns:mc="http://schemas.openxmlformats.org/markup-compatibility/2006">
              <mc:Choice xmlns:v="urn:schemas-microsoft-com:vml" Requires="v">
                <p:oleObj spid="_x0000_s8270" name="think-cell Slide" r:id="rId9" imgW="0" imgH="0" progId="TCLayout.ActiveDocument.1">
                  <p:embed/>
                </p:oleObj>
              </mc:Choice>
              <mc:Fallback>
                <p:oleObj name="think-cell Slide" r:id="rId9" imgW="0" imgH="0" progId="TCLayout.ActiveDocument.1">
                  <p:embed/>
                  <p:pic>
                    <p:nvPicPr>
                      <p:cNvPr id="0" name="OLE substitute image"/>
                      <p:cNvPicPr/>
                      <p:nvPr/>
                    </p:nvPicPr>
                    <p:blipFill>
                      <a:blip r:embed="rId10">
                        <a:extLst>
                          <a:ext uri="{28A0092B-C50C-407E-A947-70E740481C1C}">
                            <a14:useLocalDpi xmlns:a14="http://schemas.microsoft.com/office/drawing/2010/main" val="0"/>
                          </a:ext>
                        </a:extLst>
                      </a:blip>
                      <a:stretch>
                        <a:fillRect/>
                      </a:stretch>
                    </p:blipFill>
                    <p:spPr>
                      <a:xfrm>
                        <a:off x="0" y="0"/>
                        <a:ext cx="146538" cy="132292"/>
                      </a:xfrm>
                      <a:prstGeom prst="rect">
                        <a:avLst/>
                      </a:prstGeom>
                      <a:noFill/>
                    </p:spPr>
                  </p:pic>
                </p:oleObj>
              </mc:Fallback>
            </mc:AlternateContent>
          </a:graphicData>
        </a:graphic>
      </p:graphicFrame>
      <p:sp>
        <p:nvSpPr>
          <p:cNvPr id="1027" name="BodyText"/>
          <p:cNvSpPr>
            <a:spLocks noGrp="1" noChangeArrowheads="1"/>
          </p:cNvSpPr>
          <p:nvPr>
            <p:ph type="body" idx="1"/>
          </p:nvPr>
        </p:nvSpPr>
        <p:spPr bwMode="auto">
          <a:xfrm>
            <a:off x="477078" y="1071219"/>
            <a:ext cx="8189844" cy="3908241"/>
          </a:xfrm>
          <a:prstGeom prst="rect">
            <a:avLst/>
          </a:prstGeom>
          <a:noFill/>
          <a:ln w="9525">
            <a:noFill/>
            <a:miter lim="800000"/>
          </a:ln>
        </p:spPr>
        <p:txBody>
          <a:bodyPr vert="horz" wrap="square" lIns="0" tIns="0" rIns="0" bIns="0" numCol="1" anchor="t" anchorCtr="0" compatLnSpc="1">
            <a:prstTxWarp prst="textNoShape">
              <a:avLst/>
            </a:prstTxWarp>
          </a:bodyPr>
          <a:lstStyle/>
          <a:p>
            <a:pPr marL="205740" lvl="0" indent="-205740">
              <a:spcBef>
                <a:spcPts val="900"/>
              </a:spcBef>
            </a:pPr>
            <a:r>
              <a:rPr lang="en-US"/>
              <a:t>Edit Master text styles</a:t>
            </a:r>
          </a:p>
          <a:p>
            <a:pPr marL="411480" lvl="1" indent="-205740"/>
            <a:r>
              <a:rPr lang="en-US"/>
              <a:t>Second level</a:t>
            </a:r>
          </a:p>
          <a:p>
            <a:pPr marL="548640" lvl="2" indent="-137160"/>
            <a:r>
              <a:rPr lang="en-US"/>
              <a:t>Third level</a:t>
            </a:r>
          </a:p>
          <a:p>
            <a:pPr marL="685800" lvl="3"/>
            <a:r>
              <a:rPr lang="en-US"/>
              <a:t>Fourth level</a:t>
            </a:r>
          </a:p>
          <a:p>
            <a:pPr marL="822960" lvl="4"/>
            <a:r>
              <a:rPr lang="en-US"/>
              <a:t>Fifth level</a:t>
            </a:r>
          </a:p>
        </p:txBody>
      </p:sp>
      <p:sp>
        <p:nvSpPr>
          <p:cNvPr id="6" name="Title Placeholder 15"/>
          <p:cNvSpPr>
            <a:spLocks noGrp="1"/>
          </p:cNvSpPr>
          <p:nvPr>
            <p:ph type="title"/>
          </p:nvPr>
        </p:nvSpPr>
        <p:spPr>
          <a:xfrm>
            <a:off x="487424" y="50034"/>
            <a:ext cx="8179498" cy="914400"/>
          </a:xfrm>
          <a:prstGeom prst="rect">
            <a:avLst/>
          </a:prstGeom>
        </p:spPr>
        <p:txBody>
          <a:bodyPr vert="horz" lIns="0" tIns="45720" rIns="91440" bIns="45720" rtlCol="0" anchor="b">
            <a:noAutofit/>
          </a:bodyPr>
          <a:lstStyle/>
          <a:p>
            <a:r>
              <a:rPr lang="en-US"/>
              <a:t>Click to edit Master title style</a:t>
            </a:r>
          </a:p>
        </p:txBody>
      </p:sp>
      <p:pic>
        <p:nvPicPr>
          <p:cNvPr id="7" name="Picture 6"/>
          <p:cNvPicPr>
            <a:picLocks noChangeAspect="1"/>
          </p:cNvPicPr>
          <p:nvPr userDrawn="1"/>
        </p:nvPicPr>
        <p:blipFill>
          <a:blip r:embed="rId11"/>
          <a:stretch>
            <a:fillRect/>
          </a:stretch>
        </p:blipFill>
        <p:spPr>
          <a:xfrm>
            <a:off x="475487" y="5415534"/>
            <a:ext cx="1188000" cy="209088"/>
          </a:xfrm>
          <a:prstGeom prst="rect">
            <a:avLst/>
          </a:prstGeom>
        </p:spPr>
      </p:pic>
      <p:sp>
        <p:nvSpPr>
          <p:cNvPr id="12" name="Holder 6"/>
          <p:cNvSpPr>
            <a:spLocks noGrp="1"/>
          </p:cNvSpPr>
          <p:nvPr>
            <p:ph type="sldNum" sz="quarter" idx="4"/>
          </p:nvPr>
        </p:nvSpPr>
        <p:spPr>
          <a:xfrm>
            <a:off x="8541593" y="5419928"/>
            <a:ext cx="266700" cy="184666"/>
          </a:xfrm>
          <a:prstGeom prst="rect">
            <a:avLst/>
          </a:prstGeom>
        </p:spPr>
        <p:txBody>
          <a:bodyPr lIns="0" tIns="0" rIns="0" bIns="0"/>
          <a:lstStyle>
            <a:defPPr>
              <a:defRPr lang="en-US"/>
            </a:defPPr>
            <a:lvl1pPr marL="0" algn="r" defTabSz="914400" rtl="0" eaLnBrk="1" fontAlgn="base" latinLnBrk="1" hangingPunct="0">
              <a:spcBef>
                <a:spcPct val="0"/>
              </a:spcBef>
              <a:spcAft>
                <a:spcPct val="0"/>
              </a:spcAft>
              <a:defRPr sz="750" kern="1200">
                <a:solidFill>
                  <a:srgbClr val="FF0000"/>
                </a:solidFill>
                <a:latin typeface="+mn-lt"/>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5142" r:id="rId1"/>
    <p:sldLayoutId id="2147485143" r:id="rId2"/>
    <p:sldLayoutId id="2147485148" r:id="rId3"/>
    <p:sldLayoutId id="2147485357" r:id="rId4"/>
    <p:sldLayoutId id="2147485358" r:id="rId5"/>
  </p:sldLayoutIdLst>
  <p:transition/>
  <p:hf hdr="0" ftr="0"/>
  <p:txStyles>
    <p:titleStyle>
      <a:lvl1pPr algn="l" defTabSz="704850" rtl="0" eaLnBrk="1" fontAlgn="base" hangingPunct="1">
        <a:lnSpc>
          <a:spcPct val="90000"/>
        </a:lnSpc>
        <a:spcBef>
          <a:spcPct val="0"/>
        </a:spcBef>
        <a:spcAft>
          <a:spcPct val="0"/>
        </a:spcAft>
        <a:defRPr lang="en-US" sz="2800" b="1" kern="1200">
          <a:solidFill>
            <a:schemeClr val="accent1"/>
          </a:solidFill>
          <a:latin typeface="Ooredoo Heavy" panose="00000A00000000000000" pitchFamily="50" charset="0"/>
          <a:ea typeface="Ooredoo Heavy" panose="00000A00000000000000" pitchFamily="50" charset="0"/>
          <a:cs typeface="+mj-cs"/>
        </a:defRPr>
      </a:lvl1pPr>
      <a:lvl2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2pPr>
      <a:lvl3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3pPr>
      <a:lvl4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4pPr>
      <a:lvl5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5pPr>
      <a:lvl6pPr marL="342900" algn="l" defTabSz="704850" rtl="0" eaLnBrk="1" fontAlgn="base" hangingPunct="1">
        <a:lnSpc>
          <a:spcPct val="90000"/>
        </a:lnSpc>
        <a:spcBef>
          <a:spcPct val="0"/>
        </a:spcBef>
        <a:spcAft>
          <a:spcPct val="0"/>
        </a:spcAft>
        <a:defRPr sz="1200" b="1">
          <a:solidFill>
            <a:srgbClr val="0057A6"/>
          </a:solidFill>
          <a:latin typeface="Arial"/>
        </a:defRPr>
      </a:lvl6pPr>
      <a:lvl7pPr marL="685800" algn="l" defTabSz="704850" rtl="0" eaLnBrk="1" fontAlgn="base" hangingPunct="1">
        <a:lnSpc>
          <a:spcPct val="90000"/>
        </a:lnSpc>
        <a:spcBef>
          <a:spcPct val="0"/>
        </a:spcBef>
        <a:spcAft>
          <a:spcPct val="0"/>
        </a:spcAft>
        <a:defRPr sz="1200" b="1">
          <a:solidFill>
            <a:srgbClr val="0057A6"/>
          </a:solidFill>
          <a:latin typeface="Arial"/>
        </a:defRPr>
      </a:lvl7pPr>
      <a:lvl8pPr marL="1028700" algn="l" defTabSz="704850" rtl="0" eaLnBrk="1" fontAlgn="base" hangingPunct="1">
        <a:lnSpc>
          <a:spcPct val="90000"/>
        </a:lnSpc>
        <a:spcBef>
          <a:spcPct val="0"/>
        </a:spcBef>
        <a:spcAft>
          <a:spcPct val="0"/>
        </a:spcAft>
        <a:defRPr sz="1200" b="1">
          <a:solidFill>
            <a:srgbClr val="0057A6"/>
          </a:solidFill>
          <a:latin typeface="Arial"/>
        </a:defRPr>
      </a:lvl8pPr>
      <a:lvl9pPr marL="1371600" algn="l" defTabSz="704850" rtl="0" eaLnBrk="1" fontAlgn="base" hangingPunct="1">
        <a:lnSpc>
          <a:spcPct val="90000"/>
        </a:lnSpc>
        <a:spcBef>
          <a:spcPct val="0"/>
        </a:spcBef>
        <a:spcAft>
          <a:spcPct val="0"/>
        </a:spcAft>
        <a:defRPr sz="1200" b="1">
          <a:solidFill>
            <a:srgbClr val="0057A6"/>
          </a:solidFill>
          <a:latin typeface="Arial"/>
        </a:defRPr>
      </a:lvl9pPr>
    </p:titleStyle>
    <p:bodyStyle>
      <a:lvl1pPr marL="274320" indent="-274320" algn="l" defTabSz="704850" rtl="0" eaLnBrk="1" fontAlgn="base" hangingPunct="1">
        <a:lnSpc>
          <a:spcPct val="100000"/>
        </a:lnSpc>
        <a:spcBef>
          <a:spcPts val="1350"/>
        </a:spcBef>
        <a:spcAft>
          <a:spcPct val="0"/>
        </a:spcAft>
        <a:buClr>
          <a:srgbClr val="ED1C24"/>
        </a:buClr>
        <a:buSzPct val="140000"/>
        <a:buFont typeface="Arial" pitchFamily="34" charset="0"/>
        <a:buChar char="•"/>
        <a:defRPr lang="en-US" sz="1600" smtClean="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400" smtClean="0">
          <a:solidFill>
            <a:schemeClr val="tx1"/>
          </a:solidFill>
          <a:latin typeface="Noto Sans" panose="020B0502040504020204" pitchFamily="34" charset="0"/>
          <a:ea typeface="ＭＳ Ｐゴシック" pitchFamily="-109" charset="-128"/>
        </a:defRPr>
      </a:lvl2pPr>
      <a:lvl3pPr marL="398859"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3pPr>
      <a:lvl4pPr marL="534591"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4pPr>
      <a:lvl5pPr marL="694372" indent="0" algn="l" defTabSz="704850" rtl="0" eaLnBrk="1" fontAlgn="base"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hangingPunct="1">
        <a:spcBef>
          <a:spcPct val="25000"/>
        </a:spcBef>
        <a:spcAft>
          <a:spcPct val="0"/>
        </a:spcAft>
        <a:buClr>
          <a:schemeClr val="tx1"/>
        </a:buClr>
        <a:buFont typeface="Arial"/>
        <a:buChar char="-"/>
        <a:defRPr sz="1000">
          <a:solidFill>
            <a:schemeClr val="tx1"/>
          </a:solidFill>
          <a:latin typeface="+mn-lt"/>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460" userDrawn="1">
          <p15:clr>
            <a:srgbClr val="F26B43"/>
          </p15:clr>
        </p15:guide>
        <p15:guide id="2" pos="29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4.emf"/><Relationship Id="rId5" Type="http://schemas.openxmlformats.org/officeDocument/2006/relationships/oleObject" Target="../embeddings/oleObject5.bin"/><Relationship Id="rId4"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 Id="rId5" Type="http://schemas.openxmlformats.org/officeDocument/2006/relationships/chart" Target="../charts/chart19.xml"/><Relationship Id="rId4" Type="http://schemas.openxmlformats.org/officeDocument/2006/relationships/chart" Target="../charts/chart18.xml"/></Relationships>
</file>

<file path=ppt/slides/_rels/slide1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2.xml"/><Relationship Id="rId5" Type="http://schemas.openxmlformats.org/officeDocument/2006/relationships/chart" Target="../charts/chart27.xml"/><Relationship Id="rId4" Type="http://schemas.openxmlformats.org/officeDocument/2006/relationships/chart" Target="../charts/chart26.xml"/></Relationships>
</file>

<file path=ppt/slides/_rels/slide17.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 Id="rId5" Type="http://schemas.openxmlformats.org/officeDocument/2006/relationships/chart" Target="../charts/chart31.xml"/><Relationship Id="rId4" Type="http://schemas.openxmlformats.org/officeDocument/2006/relationships/chart" Target="../charts/chart30.xml"/></Relationships>
</file>

<file path=ppt/slides/_rels/slide1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2.xml"/><Relationship Id="rId5" Type="http://schemas.openxmlformats.org/officeDocument/2006/relationships/chart" Target="../charts/chart35.xml"/><Relationship Id="rId4" Type="http://schemas.openxmlformats.org/officeDocument/2006/relationships/chart" Target="../charts/chart34.xml"/></Relationships>
</file>

<file path=ppt/slides/_rels/slide1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2.xml"/><Relationship Id="rId5" Type="http://schemas.openxmlformats.org/officeDocument/2006/relationships/chart" Target="../charts/chart39.xml"/><Relationship Id="rId4" Type="http://schemas.openxmlformats.org/officeDocument/2006/relationships/chart" Target="../charts/char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6.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chart" Target="../charts/chart53.xml"/><Relationship Id="rId13" Type="http://schemas.openxmlformats.org/officeDocument/2006/relationships/chart" Target="../charts/chart58.xml"/><Relationship Id="rId3" Type="http://schemas.openxmlformats.org/officeDocument/2006/relationships/chart" Target="../charts/chart48.xml"/><Relationship Id="rId7" Type="http://schemas.openxmlformats.org/officeDocument/2006/relationships/chart" Target="../charts/chart52.xml"/><Relationship Id="rId12" Type="http://schemas.openxmlformats.org/officeDocument/2006/relationships/chart" Target="../charts/chart57.xml"/><Relationship Id="rId2" Type="http://schemas.openxmlformats.org/officeDocument/2006/relationships/chart" Target="../charts/chart47.xml"/><Relationship Id="rId16" Type="http://schemas.openxmlformats.org/officeDocument/2006/relationships/chart" Target="../charts/chart61.xml"/><Relationship Id="rId1" Type="http://schemas.openxmlformats.org/officeDocument/2006/relationships/slideLayout" Target="../slideLayouts/slideLayout2.xml"/><Relationship Id="rId6" Type="http://schemas.openxmlformats.org/officeDocument/2006/relationships/chart" Target="../charts/chart51.xml"/><Relationship Id="rId11" Type="http://schemas.openxmlformats.org/officeDocument/2006/relationships/chart" Target="../charts/chart56.xml"/><Relationship Id="rId5" Type="http://schemas.openxmlformats.org/officeDocument/2006/relationships/chart" Target="../charts/chart50.xml"/><Relationship Id="rId15" Type="http://schemas.openxmlformats.org/officeDocument/2006/relationships/chart" Target="../charts/chart60.xml"/><Relationship Id="rId10" Type="http://schemas.openxmlformats.org/officeDocument/2006/relationships/chart" Target="../charts/chart55.xml"/><Relationship Id="rId4" Type="http://schemas.openxmlformats.org/officeDocument/2006/relationships/chart" Target="../charts/chart49.xml"/><Relationship Id="rId9" Type="http://schemas.openxmlformats.org/officeDocument/2006/relationships/chart" Target="../charts/chart54.xml"/><Relationship Id="rId14" Type="http://schemas.openxmlformats.org/officeDocument/2006/relationships/chart" Target="../charts/chart5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2"/>
          </p:nvPr>
        </p:nvSpPr>
        <p:spPr/>
        <p:txBody>
          <a:bodyPr/>
          <a:lstStyle/>
          <a:p>
            <a:r>
              <a:rPr lang="en-US" sz="2400" dirty="0">
                <a:latin typeface="Ooredoo Heavy"/>
              </a:rPr>
              <a:t>FY 2018 Results </a:t>
            </a:r>
            <a:endParaRPr lang="en-US" sz="2400" dirty="0"/>
          </a:p>
        </p:txBody>
      </p:sp>
      <p:sp>
        <p:nvSpPr>
          <p:cNvPr id="6" name="Text Placeholder 5"/>
          <p:cNvSpPr>
            <a:spLocks noGrp="1"/>
          </p:cNvSpPr>
          <p:nvPr>
            <p:ph type="body" idx="3"/>
          </p:nvPr>
        </p:nvSpPr>
        <p:spPr/>
        <p:txBody>
          <a:bodyPr/>
          <a:lstStyle/>
          <a:p>
            <a:r>
              <a:rPr lang="en-US" dirty="0" smtClean="0"/>
              <a:t>February 2019</a:t>
            </a:r>
            <a:endParaRPr lang="en-US" dirty="0"/>
          </a:p>
        </p:txBody>
      </p:sp>
      <p:sp>
        <p:nvSpPr>
          <p:cNvPr id="5" name="Title 4"/>
          <p:cNvSpPr>
            <a:spLocks noGrp="1"/>
          </p:cNvSpPr>
          <p:nvPr>
            <p:ph type="title"/>
          </p:nvPr>
        </p:nvSpPr>
        <p:spPr/>
        <p:txBody>
          <a:bodyPr/>
          <a:lstStyle/>
          <a:p>
            <a:r>
              <a:rPr lang="en-US" sz="4400" b="1" dirty="0">
                <a:latin typeface="Ooredoo Heavy"/>
              </a:rPr>
              <a:t>Ooredoo </a:t>
            </a:r>
            <a:r>
              <a:rPr lang="en-US" sz="4400" b="1" dirty="0" smtClean="0">
                <a:latin typeface="Ooredoo Heavy"/>
              </a:rPr>
              <a:t>Group</a:t>
            </a:r>
            <a:endParaRPr lang="en-US" sz="4400" b="1" dirty="0">
              <a:latin typeface="Ooredoo Heavy"/>
            </a:endParaRPr>
          </a:p>
        </p:txBody>
      </p:sp>
    </p:spTree>
    <p:extLst>
      <p:ext uri="{BB962C8B-B14F-4D97-AF65-F5344CB8AC3E}">
        <p14:creationId xmlns:p14="http://schemas.microsoft.com/office/powerpoint/2010/main" val="33404581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nvPr>
        </p:nvGraphicFramePr>
        <p:xfrm>
          <a:off x="763222" y="221030"/>
          <a:ext cx="1221" cy="1221"/>
        </p:xfrm>
        <a:graphic>
          <a:graphicData uri="http://schemas.openxmlformats.org/presentationml/2006/ole">
            <mc:AlternateContent xmlns:mc="http://schemas.openxmlformats.org/markup-compatibility/2006">
              <mc:Choice xmlns:v="urn:schemas-microsoft-com:vml" Requires="v">
                <p:oleObj spid="_x0000_s196672" name="think-cell Slide" r:id="rId5" imgW="0" imgH="0" progId="TCLayout.ActiveDocument.1">
                  <p:embed/>
                </p:oleObj>
              </mc:Choice>
              <mc:Fallback>
                <p:oleObj name="think-cell Slide" r:id="rId5" imgW="0" imgH="0" progId="TCLayout.ActiveDocument.1">
                  <p:embed/>
                  <p:pic>
                    <p:nvPicPr>
                      <p:cNvPr id="2" name="Object 1" hidden="1"/>
                      <p:cNvPicPr/>
                      <p:nvPr/>
                    </p:nvPicPr>
                    <p:blipFill>
                      <a:blip r:embed="rId6">
                        <a:extLst>
                          <a:ext uri="{28A0092B-C50C-407E-A947-70E740481C1C}">
                            <a14:useLocalDpi xmlns:a14="http://schemas.microsoft.com/office/drawing/2010/main" val="0"/>
                          </a:ext>
                        </a:extLst>
                      </a:blip>
                      <a:stretch>
                        <a:fillRect/>
                      </a:stretch>
                    </p:blipFill>
                    <p:spPr>
                      <a:xfrm>
                        <a:off x="763222" y="221030"/>
                        <a:ext cx="1221" cy="1221"/>
                      </a:xfrm>
                      <a:prstGeom prst="rect">
                        <a:avLst/>
                      </a:prstGeom>
                      <a:noFill/>
                    </p:spPr>
                  </p:pic>
                </p:oleObj>
              </mc:Fallback>
            </mc:AlternateContent>
          </a:graphicData>
        </a:graphic>
      </p:graphicFrame>
      <p:sp>
        <p:nvSpPr>
          <p:cNvPr id="17" name="Title 3"/>
          <p:cNvSpPr txBox="1"/>
          <p:nvPr/>
        </p:nvSpPr>
        <p:spPr>
          <a:xfrm>
            <a:off x="152400" y="0"/>
            <a:ext cx="7033848" cy="762000"/>
          </a:xfrm>
          <a:prstGeom prst="rect">
            <a:avLst/>
          </a:prstGeom>
        </p:spPr>
        <p:txBody>
          <a:bodyPr vert="horz" lIns="76200" tIns="38100" rIns="76200" bIns="3810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solidFill>
                  <a:srgbClr val="FF0000"/>
                </a:solidFill>
                <a:latin typeface="+mj-lt"/>
                <a:ea typeface="Ooredoo Heavy" panose="00000A00000000000000" pitchFamily="50" charset="0"/>
                <a:cs typeface="+mj-cs"/>
              </a:rPr>
              <a:t>Group Results</a:t>
            </a:r>
          </a:p>
          <a:p>
            <a:r>
              <a:rPr lang="en-US" sz="1600" dirty="0">
                <a:latin typeface="+mj-lt"/>
              </a:rPr>
              <a:t>2018 FY performance summary</a:t>
            </a:r>
          </a:p>
        </p:txBody>
      </p:sp>
      <p:grpSp>
        <p:nvGrpSpPr>
          <p:cNvPr id="18" name="Group 17"/>
          <p:cNvGrpSpPr/>
          <p:nvPr/>
        </p:nvGrpSpPr>
        <p:grpSpPr>
          <a:xfrm>
            <a:off x="6606540" y="100606"/>
            <a:ext cx="2385060" cy="216894"/>
            <a:chOff x="6126480" y="44527"/>
            <a:chExt cx="2862072" cy="260273"/>
          </a:xfrm>
        </p:grpSpPr>
        <p:sp>
          <p:nvSpPr>
            <p:cNvPr id="19"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Results </a:t>
              </a:r>
            </a:p>
            <a:p>
              <a:r>
                <a:rPr lang="en-US" sz="583" dirty="0">
                  <a:latin typeface="+mn-lt"/>
                </a:rPr>
                <a:t>Review</a:t>
              </a:r>
              <a:endParaRPr lang="en-GB" sz="583" dirty="0">
                <a:latin typeface="+mn-lt"/>
              </a:endParaRPr>
            </a:p>
          </p:txBody>
        </p:sp>
        <p:sp>
          <p:nvSpPr>
            <p:cNvPr id="20"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Operations </a:t>
              </a:r>
            </a:p>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Review</a:t>
              </a:r>
              <a:endParaRPr lang="en-GB" sz="583" b="1">
                <a:solidFill>
                  <a:schemeClr val="bg1"/>
                </a:solidFill>
                <a:latin typeface="+mn-lt"/>
                <a:ea typeface="+mn-ea"/>
                <a:cs typeface="Arial" pitchFamily="34" charset="0"/>
              </a:endParaRPr>
            </a:p>
          </p:txBody>
        </p:sp>
        <p:sp>
          <p:nvSpPr>
            <p:cNvPr id="21"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Additional</a:t>
              </a:r>
            </a:p>
            <a:p>
              <a:pPr marL="220919" indent="-220919" algn="ctr" defTabSz="761970" fontAlgn="auto" latinLnBrk="0" hangingPunct="1">
                <a:buClr>
                  <a:schemeClr val="tx1"/>
                </a:buClr>
                <a:defRPr/>
              </a:pPr>
              <a:r>
                <a:rPr lang="en-US" sz="583" b="1">
                  <a:solidFill>
                    <a:schemeClr val="bg1"/>
                  </a:solidFill>
                  <a:latin typeface="+mn-lt"/>
                  <a:cs typeface="Arial" pitchFamily="34" charset="0"/>
                </a:rPr>
                <a:t>Information</a:t>
              </a:r>
              <a:endParaRPr lang="en-GB" sz="583" b="1">
                <a:solidFill>
                  <a:schemeClr val="bg1"/>
                </a:solidFill>
                <a:latin typeface="+mn-lt"/>
                <a:ea typeface="+mn-ea"/>
                <a:cs typeface="Arial" pitchFamily="34" charset="0"/>
              </a:endParaRPr>
            </a:p>
          </p:txBody>
        </p:sp>
        <p:sp>
          <p:nvSpPr>
            <p:cNvPr id="22"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Overview</a:t>
              </a:r>
              <a:endParaRPr lang="en-GB" sz="583" dirty="0">
                <a:latin typeface="+mn-lt"/>
              </a:endParaRPr>
            </a:p>
          </p:txBody>
        </p:sp>
      </p:grpSp>
      <p:sp>
        <p:nvSpPr>
          <p:cNvPr id="15" name="Content Placeholder 1"/>
          <p:cNvSpPr>
            <a:spLocks noGrp="1"/>
          </p:cNvSpPr>
          <p:nvPr>
            <p:ph idx="1"/>
          </p:nvPr>
        </p:nvSpPr>
        <p:spPr>
          <a:xfrm>
            <a:off x="1150122" y="3788793"/>
            <a:ext cx="6926464" cy="565172"/>
          </a:xfrm>
          <a:prstGeom prst="roundRect">
            <a:avLst>
              <a:gd name="adj" fmla="val 6840"/>
            </a:avLst>
          </a:prstGeom>
          <a:solidFill>
            <a:schemeClr val="bg1">
              <a:lumMod val="95000"/>
            </a:schemeClr>
          </a:solidFill>
          <a:ln w="9525">
            <a:solidFill>
              <a:schemeClr val="accent1"/>
            </a:solidFill>
          </a:ln>
        </p:spPr>
        <p:txBody>
          <a:bodyPr vert="horz" wrap="square" lIns="0" tIns="0" rIns="0" bIns="0" numCol="1" rtlCol="0" anchor="ctr" anchorCtr="0" compatLnSpc="1">
            <a:prstTxWarp prst="textNoShape">
              <a:avLst/>
            </a:prstTxWarp>
            <a:noAutofit/>
          </a:bodyPr>
          <a:lstStyle/>
          <a:p>
            <a:pPr marL="354330" indent="-171450">
              <a:lnSpc>
                <a:spcPct val="110000"/>
              </a:lnSpc>
              <a:spcBef>
                <a:spcPts val="83"/>
              </a:spcBef>
              <a:spcAft>
                <a:spcPts val="83"/>
              </a:spcAft>
              <a:buFontTx/>
              <a:buChar char="-"/>
            </a:pPr>
            <a:r>
              <a:rPr lang="en-US" sz="917" b="1" dirty="0" smtClean="0">
                <a:solidFill>
                  <a:schemeClr val="tx1">
                    <a:lumMod val="50000"/>
                  </a:schemeClr>
                </a:solidFill>
                <a:latin typeface="+mn-lt"/>
              </a:rPr>
              <a:t>Lower Revenue due to IFRS 15 impact and continued market competition </a:t>
            </a:r>
            <a:r>
              <a:rPr lang="en-US" sz="917" b="1" dirty="0">
                <a:solidFill>
                  <a:schemeClr val="tx1">
                    <a:lumMod val="50000"/>
                  </a:schemeClr>
                </a:solidFill>
                <a:latin typeface="+mn-lt"/>
              </a:rPr>
              <a:t>in </a:t>
            </a:r>
            <a:r>
              <a:rPr lang="en-US" sz="917" b="1" dirty="0" smtClean="0">
                <a:solidFill>
                  <a:schemeClr val="tx1">
                    <a:lumMod val="50000"/>
                  </a:schemeClr>
                </a:solidFill>
                <a:latin typeface="+mn-lt"/>
              </a:rPr>
              <a:t>Myanmar and Algeria </a:t>
            </a:r>
          </a:p>
          <a:p>
            <a:pPr marL="354330" indent="-171450">
              <a:lnSpc>
                <a:spcPct val="110000"/>
              </a:lnSpc>
              <a:spcBef>
                <a:spcPts val="83"/>
              </a:spcBef>
              <a:spcAft>
                <a:spcPts val="83"/>
              </a:spcAft>
              <a:buFontTx/>
              <a:buChar char="-"/>
            </a:pPr>
            <a:r>
              <a:rPr lang="en-US" sz="917" b="1" dirty="0" smtClean="0">
                <a:solidFill>
                  <a:schemeClr val="tx1">
                    <a:lumMod val="50000"/>
                  </a:schemeClr>
                </a:solidFill>
                <a:latin typeface="+mn-lt"/>
              </a:rPr>
              <a:t>Lower EBITDA due to lower Revenues </a:t>
            </a:r>
          </a:p>
          <a:p>
            <a:pPr marL="354330" indent="-171450">
              <a:lnSpc>
                <a:spcPct val="110000"/>
              </a:lnSpc>
              <a:spcBef>
                <a:spcPts val="83"/>
              </a:spcBef>
              <a:spcAft>
                <a:spcPts val="83"/>
              </a:spcAft>
              <a:buFontTx/>
              <a:buChar char="-"/>
            </a:pPr>
            <a:r>
              <a:rPr lang="en-US" sz="917" b="1" dirty="0" smtClean="0">
                <a:solidFill>
                  <a:schemeClr val="tx1">
                    <a:lumMod val="50000"/>
                  </a:schemeClr>
                </a:solidFill>
                <a:latin typeface="+mn-lt"/>
              </a:rPr>
              <a:t>Capex </a:t>
            </a:r>
            <a:r>
              <a:rPr lang="en-US" sz="917" b="1" dirty="0">
                <a:solidFill>
                  <a:schemeClr val="tx1">
                    <a:lumMod val="50000"/>
                  </a:schemeClr>
                </a:solidFill>
                <a:latin typeface="+mn-lt"/>
              </a:rPr>
              <a:t>in line with </a:t>
            </a:r>
            <a:r>
              <a:rPr lang="en-US" sz="917" b="1" dirty="0" smtClean="0">
                <a:solidFill>
                  <a:schemeClr val="tx1">
                    <a:lumMod val="50000"/>
                  </a:schemeClr>
                </a:solidFill>
                <a:latin typeface="+mn-lt"/>
              </a:rPr>
              <a:t>guidance</a:t>
            </a:r>
          </a:p>
        </p:txBody>
      </p:sp>
      <p:sp>
        <p:nvSpPr>
          <p:cNvPr id="4" name="Slide Number Placeholder 3"/>
          <p:cNvSpPr>
            <a:spLocks noGrp="1"/>
          </p:cNvSpPr>
          <p:nvPr>
            <p:ph type="sldNum" sz="quarter" idx="7"/>
          </p:nvPr>
        </p:nvSpPr>
        <p:spPr>
          <a:xfrm>
            <a:off x="8076586" y="5363778"/>
            <a:ext cx="590336" cy="304271"/>
          </a:xfrm>
        </p:spPr>
        <p:txBody>
          <a:bodyPr/>
          <a:lstStyle/>
          <a:p>
            <a:fld id="{F9F4C691-6DE9-424C-9C34-B44F65CDDA11}" type="slidenum">
              <a:rPr lang="en-US" smtClean="0">
                <a:latin typeface="+mn-lt"/>
              </a:rPr>
              <a:t>10</a:t>
            </a:fld>
            <a:endParaRPr lang="en-US" sz="667">
              <a:latin typeface="+mn-lt"/>
            </a:endParaRPr>
          </a:p>
        </p:txBody>
      </p:sp>
      <p:grpSp>
        <p:nvGrpSpPr>
          <p:cNvPr id="16" name="Group 22"/>
          <p:cNvGrpSpPr>
            <a:grpSpLocks noChangeAspect="1"/>
          </p:cNvGrpSpPr>
          <p:nvPr/>
        </p:nvGrpSpPr>
        <p:grpSpPr>
          <a:xfrm>
            <a:off x="1143000" y="734557"/>
            <a:ext cx="3504514" cy="692102"/>
            <a:chOff x="111167" y="1262155"/>
            <a:chExt cx="5463279" cy="571965"/>
          </a:xfrm>
        </p:grpSpPr>
        <p:sp>
          <p:nvSpPr>
            <p:cNvPr id="23" name="Text Placeholder 8"/>
            <p:cNvSpPr txBox="1">
              <a:spLocks/>
            </p:cNvSpPr>
            <p:nvPr/>
          </p:nvSpPr>
          <p:spPr>
            <a:xfrm>
              <a:off x="3905141" y="1262155"/>
              <a:ext cx="1669305" cy="564120"/>
            </a:xfrm>
            <a:prstGeom prst="roundRect">
              <a:avLst/>
            </a:prstGeom>
            <a:solidFill>
              <a:srgbClr val="ED1C24"/>
            </a:solidFill>
          </p:spPr>
          <p:txBody>
            <a:bodyPr anchor="ctr" anchorCtr="0">
              <a:noAutofit/>
            </a:bodyPr>
            <a:lstStyle/>
            <a:p>
              <a:pPr marL="203930" indent="-203930" algn="ctr">
                <a:spcBef>
                  <a:spcPct val="20000"/>
                </a:spcBef>
                <a:buClr>
                  <a:schemeClr val="tx1"/>
                </a:buClr>
              </a:pPr>
              <a:r>
                <a:rPr lang="en-US" sz="1000" b="1" dirty="0">
                  <a:solidFill>
                    <a:schemeClr val="bg1"/>
                  </a:solidFill>
                  <a:cs typeface="Arial" pitchFamily="34" charset="0"/>
                </a:rPr>
                <a:t>% Change</a:t>
              </a:r>
            </a:p>
            <a:p>
              <a:pPr marL="203930" indent="-203930" algn="ctr">
                <a:spcBef>
                  <a:spcPct val="20000"/>
                </a:spcBef>
                <a:buClr>
                  <a:schemeClr val="tx1"/>
                </a:buClr>
              </a:pPr>
              <a:r>
                <a:rPr lang="en-US" sz="1000" b="1" dirty="0" smtClean="0">
                  <a:solidFill>
                    <a:schemeClr val="bg1"/>
                  </a:solidFill>
                  <a:cs typeface="Arial" pitchFamily="34" charset="0"/>
                </a:rPr>
                <a:t>2018 </a:t>
              </a:r>
              <a:r>
                <a:rPr lang="en-US" sz="1000" b="1" dirty="0">
                  <a:solidFill>
                    <a:schemeClr val="bg1"/>
                  </a:solidFill>
                  <a:cs typeface="Arial" pitchFamily="34" charset="0"/>
                </a:rPr>
                <a:t>/ </a:t>
              </a:r>
              <a:r>
                <a:rPr lang="en-US" sz="1000" b="1" dirty="0" smtClean="0">
                  <a:solidFill>
                    <a:schemeClr val="bg1"/>
                  </a:solidFill>
                  <a:cs typeface="Arial" pitchFamily="34" charset="0"/>
                </a:rPr>
                <a:t>2017</a:t>
              </a:r>
              <a:endParaRPr lang="en-US" sz="1000" b="1" dirty="0">
                <a:solidFill>
                  <a:schemeClr val="bg1"/>
                </a:solidFill>
                <a:cs typeface="Arial" pitchFamily="34" charset="0"/>
              </a:endParaRPr>
            </a:p>
          </p:txBody>
        </p:sp>
        <p:sp>
          <p:nvSpPr>
            <p:cNvPr id="24" name="Text Placeholder 8"/>
            <p:cNvSpPr txBox="1">
              <a:spLocks/>
            </p:cNvSpPr>
            <p:nvPr/>
          </p:nvSpPr>
          <p:spPr>
            <a:xfrm>
              <a:off x="2486971" y="1262155"/>
              <a:ext cx="1256939" cy="564120"/>
            </a:xfrm>
            <a:prstGeom prst="roundRect">
              <a:avLst/>
            </a:prstGeom>
            <a:solidFill>
              <a:srgbClr val="ED1C24"/>
            </a:solidFill>
          </p:spPr>
          <p:txBody>
            <a:bodyPr anchor="ctr" anchorCtr="0">
              <a:noAutofit/>
            </a:bodyPr>
            <a:lstStyle/>
            <a:p>
              <a:pPr marL="203930" indent="-203930" algn="ctr">
                <a:spcBef>
                  <a:spcPct val="20000"/>
                </a:spcBef>
                <a:buClr>
                  <a:schemeClr val="tx1"/>
                </a:buClr>
              </a:pPr>
              <a:r>
                <a:rPr lang="en-US" sz="1000" b="1" dirty="0">
                  <a:solidFill>
                    <a:schemeClr val="bg1"/>
                  </a:solidFill>
                  <a:cs typeface="Arial" pitchFamily="34" charset="0"/>
                </a:rPr>
                <a:t>2018</a:t>
              </a:r>
            </a:p>
            <a:p>
              <a:pPr marL="203930" indent="-203930" algn="ctr">
                <a:spcBef>
                  <a:spcPct val="20000"/>
                </a:spcBef>
                <a:buClr>
                  <a:schemeClr val="tx1"/>
                </a:buClr>
              </a:pPr>
              <a:r>
                <a:rPr lang="en-US" sz="1000" b="1" dirty="0">
                  <a:solidFill>
                    <a:schemeClr val="bg1"/>
                  </a:solidFill>
                  <a:cs typeface="Arial" pitchFamily="34" charset="0"/>
                </a:rPr>
                <a:t>Actual</a:t>
              </a:r>
            </a:p>
          </p:txBody>
        </p:sp>
        <p:sp>
          <p:nvSpPr>
            <p:cNvPr id="25" name="Text Placeholder 8"/>
            <p:cNvSpPr txBox="1">
              <a:spLocks/>
            </p:cNvSpPr>
            <p:nvPr/>
          </p:nvSpPr>
          <p:spPr>
            <a:xfrm>
              <a:off x="111167" y="1270000"/>
              <a:ext cx="2298877" cy="564120"/>
            </a:xfrm>
            <a:prstGeom prst="roundRect">
              <a:avLst/>
            </a:prstGeom>
            <a:solidFill>
              <a:srgbClr val="ED1C24"/>
            </a:solidFill>
          </p:spPr>
          <p:txBody>
            <a:bodyPr anchor="ctr" anchorCtr="0">
              <a:noAutofit/>
            </a:bodyPr>
            <a:lstStyle/>
            <a:p>
              <a:pPr marL="203930" indent="-203930" algn="ctr">
                <a:spcBef>
                  <a:spcPct val="20000"/>
                </a:spcBef>
                <a:buClr>
                  <a:schemeClr val="tx1"/>
                </a:buClr>
              </a:pPr>
              <a:r>
                <a:rPr lang="en-US" sz="1000" b="1" dirty="0">
                  <a:solidFill>
                    <a:schemeClr val="bg1"/>
                  </a:solidFill>
                  <a:cs typeface="Arial" pitchFamily="34" charset="0"/>
                </a:rPr>
                <a:t>Group Financials </a:t>
              </a:r>
            </a:p>
            <a:p>
              <a:pPr marL="203930" indent="-203930" algn="ctr">
                <a:spcBef>
                  <a:spcPct val="20000"/>
                </a:spcBef>
                <a:buClr>
                  <a:schemeClr val="tx1"/>
                </a:buClr>
              </a:pPr>
              <a:r>
                <a:rPr lang="en-US" sz="1000" b="1" dirty="0">
                  <a:solidFill>
                    <a:schemeClr val="bg1"/>
                  </a:solidFill>
                  <a:cs typeface="Arial" pitchFamily="34" charset="0"/>
                </a:rPr>
                <a:t>(QAR bn)</a:t>
              </a:r>
            </a:p>
          </p:txBody>
        </p:sp>
      </p:grpSp>
      <p:sp>
        <p:nvSpPr>
          <p:cNvPr id="26" name="Text Placeholder 8"/>
          <p:cNvSpPr txBox="1">
            <a:spLocks/>
          </p:cNvSpPr>
          <p:nvPr/>
        </p:nvSpPr>
        <p:spPr>
          <a:xfrm>
            <a:off x="4824415" y="723900"/>
            <a:ext cx="1443751" cy="693267"/>
          </a:xfrm>
          <a:prstGeom prst="roundRect">
            <a:avLst/>
          </a:prstGeom>
          <a:solidFill>
            <a:srgbClr val="ED1C24"/>
          </a:solidFill>
        </p:spPr>
        <p:txBody>
          <a:bodyPr anchor="ctr" anchorCtr="0">
            <a:noAutofit/>
          </a:bodyPr>
          <a:lstStyle>
            <a:defPPr>
              <a:defRPr lang="nl-NL"/>
            </a:defPPr>
            <a:lvl1pPr marL="265113" indent="-265113" algn="ctr">
              <a:spcBef>
                <a:spcPct val="20000"/>
              </a:spcBef>
              <a:buClr>
                <a:schemeClr val="tx1"/>
              </a:buClr>
              <a:defRPr sz="1200" b="1">
                <a:solidFill>
                  <a:schemeClr val="bg1"/>
                </a:solidFill>
                <a:latin typeface="Arial" pitchFamily="34" charset="0"/>
                <a:cs typeface="Arial" pitchFamily="34" charset="0"/>
              </a:defRPr>
            </a:lvl1pPr>
          </a:lstStyle>
          <a:p>
            <a:r>
              <a:rPr lang="en-US" sz="1000" dirty="0">
                <a:latin typeface="+mn-lt"/>
              </a:rPr>
              <a:t>2018 Full Year</a:t>
            </a:r>
          </a:p>
          <a:p>
            <a:pPr marL="0" indent="0"/>
            <a:r>
              <a:rPr lang="en-US" sz="1000" dirty="0">
                <a:latin typeface="+mn-lt"/>
              </a:rPr>
              <a:t>Guidance over 2017</a:t>
            </a:r>
          </a:p>
        </p:txBody>
      </p:sp>
      <p:sp>
        <p:nvSpPr>
          <p:cNvPr id="27" name="Text Placeholder 8"/>
          <p:cNvSpPr txBox="1">
            <a:spLocks/>
          </p:cNvSpPr>
          <p:nvPr/>
        </p:nvSpPr>
        <p:spPr>
          <a:xfrm>
            <a:off x="6599326" y="723900"/>
            <a:ext cx="1443751" cy="693267"/>
          </a:xfrm>
          <a:prstGeom prst="roundRect">
            <a:avLst/>
          </a:prstGeom>
          <a:solidFill>
            <a:srgbClr val="00B0F0"/>
          </a:solidFill>
        </p:spPr>
        <p:txBody>
          <a:bodyPr anchor="ctr" anchorCtr="0">
            <a:noAutofit/>
          </a:bodyPr>
          <a:lstStyle>
            <a:defPPr>
              <a:defRPr lang="nl-NL"/>
            </a:defPPr>
            <a:lvl1pPr marL="265113" indent="-265113" algn="ctr">
              <a:spcBef>
                <a:spcPct val="20000"/>
              </a:spcBef>
              <a:buClr>
                <a:schemeClr val="tx1"/>
              </a:buClr>
              <a:defRPr sz="1200" b="1">
                <a:solidFill>
                  <a:schemeClr val="bg1"/>
                </a:solidFill>
                <a:latin typeface="Arial" pitchFamily="34" charset="0"/>
                <a:cs typeface="Arial" pitchFamily="34" charset="0"/>
              </a:defRPr>
            </a:lvl1pPr>
          </a:lstStyle>
          <a:p>
            <a:r>
              <a:rPr lang="en-US" sz="1000" dirty="0">
                <a:latin typeface="+mn-lt"/>
              </a:rPr>
              <a:t>2019 Full Year</a:t>
            </a:r>
          </a:p>
          <a:p>
            <a:pPr marL="0" indent="0"/>
            <a:r>
              <a:rPr lang="en-US" sz="1000" dirty="0">
                <a:latin typeface="+mn-lt"/>
              </a:rPr>
              <a:t>Guidance over 2018</a:t>
            </a:r>
          </a:p>
        </p:txBody>
      </p:sp>
      <p:graphicFrame>
        <p:nvGraphicFramePr>
          <p:cNvPr id="28" name="Table 27"/>
          <p:cNvGraphicFramePr>
            <a:graphicFrameLocks noGrp="1"/>
          </p:cNvGraphicFramePr>
          <p:nvPr>
            <p:extLst/>
          </p:nvPr>
        </p:nvGraphicFramePr>
        <p:xfrm>
          <a:off x="1150122" y="1494025"/>
          <a:ext cx="3497392" cy="2202774"/>
        </p:xfrm>
        <a:graphic>
          <a:graphicData uri="http://schemas.openxmlformats.org/drawingml/2006/table">
            <a:tbl>
              <a:tblPr firstRow="1" bandRow="1">
                <a:effectLst/>
                <a:tableStyleId>{5C22544A-7EE6-4342-B048-85BDC9FD1C3A}</a:tableStyleId>
              </a:tblPr>
              <a:tblGrid>
                <a:gridCol w="1465392">
                  <a:extLst>
                    <a:ext uri="{9D8B030D-6E8A-4147-A177-3AD203B41FA5}">
                      <a16:colId xmlns:a16="http://schemas.microsoft.com/office/drawing/2014/main" val="20000"/>
                    </a:ext>
                  </a:extLst>
                </a:gridCol>
                <a:gridCol w="926757">
                  <a:extLst>
                    <a:ext uri="{9D8B030D-6E8A-4147-A177-3AD203B41FA5}">
                      <a16:colId xmlns:a16="http://schemas.microsoft.com/office/drawing/2014/main" val="20001"/>
                    </a:ext>
                  </a:extLst>
                </a:gridCol>
                <a:gridCol w="1105243">
                  <a:extLst>
                    <a:ext uri="{9D8B030D-6E8A-4147-A177-3AD203B41FA5}">
                      <a16:colId xmlns:a16="http://schemas.microsoft.com/office/drawing/2014/main" val="20002"/>
                    </a:ext>
                  </a:extLst>
                </a:gridCol>
              </a:tblGrid>
              <a:tr h="734258">
                <a:tc>
                  <a:txBody>
                    <a:bodyPr/>
                    <a:lstStyle/>
                    <a:p>
                      <a:pPr algn="ctr"/>
                      <a:r>
                        <a:rPr lang="en-US" sz="1100" b="1" kern="1200" dirty="0" smtClean="0">
                          <a:solidFill>
                            <a:schemeClr val="tx1"/>
                          </a:solidFill>
                          <a:latin typeface="+mn-lt"/>
                          <a:ea typeface="+mn-ea"/>
                          <a:cs typeface="Arial" pitchFamily="34" charset="0"/>
                        </a:rPr>
                        <a:t>Revenue</a:t>
                      </a:r>
                      <a:endParaRPr lang="en-US" sz="1100" b="1" kern="1200" dirty="0">
                        <a:solidFill>
                          <a:schemeClr val="tx1"/>
                        </a:solidFill>
                        <a:latin typeface="+mn-lt"/>
                        <a:ea typeface="+mn-ea"/>
                        <a:cs typeface="Arial" pitchFamily="34" charset="0"/>
                      </a:endParaRPr>
                    </a:p>
                  </a:txBody>
                  <a:tcPr marL="70338" marR="0" marT="35169" marB="35169" anchor="ctr">
                    <a:lnL w="19050" cap="flat" cmpd="sng" algn="ctr">
                      <a:solidFill>
                        <a:schemeClr val="bg2"/>
                      </a:solidFill>
                      <a:prstDash val="solid"/>
                      <a:round/>
                      <a:headEnd type="none" w="med" len="med"/>
                      <a:tailEnd type="none" w="med" len="med"/>
                    </a:lnL>
                    <a:lnR w="12700" cmpd="sng">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sz="1000" b="1" i="0" u="none" strike="noStrike" dirty="0">
                          <a:solidFill>
                            <a:srgbClr val="221E20"/>
                          </a:solidFill>
                          <a:latin typeface="Noto Sans"/>
                        </a:rPr>
                        <a:t>29.9</a:t>
                      </a:r>
                    </a:p>
                  </a:txBody>
                  <a:tcPr marL="21167" marR="21167" marT="0" marB="0" anchor="ctr">
                    <a:lnL w="12700" cmpd="sng">
                      <a:noFill/>
                    </a:lnL>
                    <a:lnR w="12700" cmpd="sng">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i="0" u="none" strike="noStrike" dirty="0" smtClean="0">
                          <a:solidFill>
                            <a:srgbClr val="221E20"/>
                          </a:solidFill>
                          <a:latin typeface="Noto Sans"/>
                        </a:rPr>
                        <a:t>-8.3%</a:t>
                      </a:r>
                      <a:endParaRPr sz="1000" b="1" i="0" u="none" strike="noStrike" dirty="0">
                        <a:solidFill>
                          <a:srgbClr val="221E20"/>
                        </a:solidFill>
                        <a:latin typeface="Noto Sans"/>
                      </a:endParaRPr>
                    </a:p>
                  </a:txBody>
                  <a:tcPr marL="21167" marR="21167" marT="0" marB="0" anchor="ctr">
                    <a:lnL w="12700" cmpd="sng">
                      <a:noFill/>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734258">
                <a:tc>
                  <a:txBody>
                    <a:bodyPr/>
                    <a:lstStyle/>
                    <a:p>
                      <a:pPr algn="ctr"/>
                      <a:r>
                        <a:rPr lang="en-US" sz="1100" b="1" kern="1200" dirty="0" smtClean="0">
                          <a:solidFill>
                            <a:schemeClr val="tx1"/>
                          </a:solidFill>
                          <a:latin typeface="+mn-lt"/>
                          <a:ea typeface="+mn-ea"/>
                          <a:cs typeface="Arial" pitchFamily="34" charset="0"/>
                        </a:rPr>
                        <a:t>EBITDA</a:t>
                      </a:r>
                      <a:endParaRPr lang="en-US" sz="1100" b="1" kern="1200" dirty="0">
                        <a:solidFill>
                          <a:schemeClr val="tx1"/>
                        </a:solidFill>
                        <a:latin typeface="+mn-lt"/>
                        <a:ea typeface="+mn-ea"/>
                        <a:cs typeface="Arial" pitchFamily="34" charset="0"/>
                      </a:endParaRPr>
                    </a:p>
                  </a:txBody>
                  <a:tcPr marL="70338" marR="0" marT="35169" marB="35169" anchor="ctr">
                    <a:lnL w="19050" cap="flat" cmpd="sng" algn="ctr">
                      <a:solidFill>
                        <a:schemeClr val="bg2"/>
                      </a:solidFill>
                      <a:prstDash val="solid"/>
                      <a:round/>
                      <a:headEnd type="none" w="med" len="med"/>
                      <a:tailEnd type="none" w="med" len="med"/>
                    </a:lnL>
                    <a:lnR w="12700" cmpd="sng">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sz="1000" b="1" i="0" u="none" strike="noStrike" dirty="0">
                          <a:solidFill>
                            <a:srgbClr val="221E20"/>
                          </a:solidFill>
                          <a:latin typeface="Noto Sans"/>
                        </a:rPr>
                        <a:t>12.2</a:t>
                      </a:r>
                    </a:p>
                  </a:txBody>
                  <a:tcPr marL="21167" marR="21167" marT="0" marB="0" anchor="ctr">
                    <a:lnL w="12700" cmpd="sng">
                      <a:noFill/>
                    </a:lnL>
                    <a:lnR w="12700" cmpd="sng">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sz="1000" b="1" i="0" u="none" strike="noStrike" dirty="0" smtClean="0">
                          <a:solidFill>
                            <a:srgbClr val="221E20"/>
                          </a:solidFill>
                          <a:latin typeface="Noto Sans"/>
                        </a:rPr>
                        <a:t>-</a:t>
                      </a:r>
                      <a:r>
                        <a:rPr lang="en-US" sz="1000" b="1" i="0" u="none" strike="noStrike" dirty="0" smtClean="0">
                          <a:solidFill>
                            <a:srgbClr val="221E20"/>
                          </a:solidFill>
                          <a:latin typeface="Noto Sans"/>
                        </a:rPr>
                        <a:t>10.5</a:t>
                      </a:r>
                      <a:r>
                        <a:rPr sz="1000" b="1" i="0" u="none" strike="noStrike" dirty="0" smtClean="0">
                          <a:solidFill>
                            <a:srgbClr val="221E20"/>
                          </a:solidFill>
                          <a:latin typeface="Noto Sans"/>
                        </a:rPr>
                        <a:t>%</a:t>
                      </a:r>
                      <a:endParaRPr sz="1000" b="1" i="0" u="none" strike="noStrike" dirty="0">
                        <a:solidFill>
                          <a:srgbClr val="221E20"/>
                        </a:solidFill>
                        <a:latin typeface="Noto Sans"/>
                      </a:endParaRPr>
                    </a:p>
                  </a:txBody>
                  <a:tcPr marL="21167" marR="21167" marT="0" marB="0" anchor="ctr">
                    <a:lnL w="12700" cmpd="sng">
                      <a:noFill/>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34258">
                <a:tc>
                  <a:txBody>
                    <a:bodyPr/>
                    <a:lstStyle/>
                    <a:p>
                      <a:pPr marL="0" algn="ctr" defTabSz="457200" rtl="0" eaLnBrk="1" latinLnBrk="0" hangingPunct="1"/>
                      <a:r>
                        <a:rPr lang="en-US" sz="1100" b="1" kern="1200" dirty="0" smtClean="0">
                          <a:solidFill>
                            <a:schemeClr val="tx1"/>
                          </a:solidFill>
                          <a:latin typeface="+mn-lt"/>
                          <a:ea typeface="+mn-ea"/>
                          <a:cs typeface="Arial" pitchFamily="34" charset="0"/>
                        </a:rPr>
                        <a:t>CAPEX</a:t>
                      </a:r>
                      <a:endParaRPr lang="en-US" sz="1100" b="1" kern="1200" dirty="0">
                        <a:solidFill>
                          <a:schemeClr val="tx1"/>
                        </a:solidFill>
                        <a:latin typeface="+mn-lt"/>
                        <a:ea typeface="+mn-ea"/>
                        <a:cs typeface="Arial" pitchFamily="34" charset="0"/>
                      </a:endParaRPr>
                    </a:p>
                  </a:txBody>
                  <a:tcPr marL="70338" marR="0" marT="35169" marB="35169" anchor="ctr">
                    <a:lnL w="19050" cap="flat" cmpd="sng" algn="ctr">
                      <a:solidFill>
                        <a:schemeClr val="bg2"/>
                      </a:solidFill>
                      <a:prstDash val="solid"/>
                      <a:round/>
                      <a:headEnd type="none" w="med" len="med"/>
                      <a:tailEnd type="none" w="med" len="med"/>
                    </a:lnL>
                    <a:lnR w="12700" cmpd="sng">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sz="1000" b="1" i="0" u="none" strike="noStrike" dirty="0">
                          <a:solidFill>
                            <a:srgbClr val="221E20"/>
                          </a:solidFill>
                          <a:latin typeface="Noto Sans"/>
                        </a:rPr>
                        <a:t>4.9</a:t>
                      </a:r>
                    </a:p>
                  </a:txBody>
                  <a:tcPr marL="21167" marR="21167" marT="0" marB="0" anchor="ctr">
                    <a:lnL w="12700" cmpd="sng">
                      <a:noFill/>
                    </a:lnL>
                    <a:lnR w="12700" cmpd="sng">
                      <a:noFill/>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i="0" u="none" strike="noStrike" dirty="0" smtClean="0">
                          <a:solidFill>
                            <a:srgbClr val="221E20"/>
                          </a:solidFill>
                          <a:latin typeface="Noto Sans"/>
                        </a:rPr>
                        <a:t>7.3</a:t>
                      </a:r>
                      <a:r>
                        <a:rPr sz="1000" b="1" i="0" u="none" strike="noStrike" dirty="0" smtClean="0">
                          <a:solidFill>
                            <a:srgbClr val="221E20"/>
                          </a:solidFill>
                          <a:latin typeface="Noto Sans"/>
                        </a:rPr>
                        <a:t>%</a:t>
                      </a:r>
                      <a:endParaRPr sz="1000" b="1" i="0" u="none" strike="noStrike" dirty="0">
                        <a:solidFill>
                          <a:srgbClr val="221E20"/>
                        </a:solidFill>
                        <a:latin typeface="Noto Sans"/>
                      </a:endParaRPr>
                    </a:p>
                  </a:txBody>
                  <a:tcPr marL="21167" marR="21167" marT="0" marB="0" anchor="ctr">
                    <a:lnL w="12700" cmpd="sng">
                      <a:noFill/>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29" name="Table 28"/>
          <p:cNvGraphicFramePr>
            <a:graphicFrameLocks noGrp="1"/>
          </p:cNvGraphicFramePr>
          <p:nvPr>
            <p:extLst/>
          </p:nvPr>
        </p:nvGraphicFramePr>
        <p:xfrm>
          <a:off x="4851035" y="1494025"/>
          <a:ext cx="1426608" cy="2217909"/>
        </p:xfrm>
        <a:graphic>
          <a:graphicData uri="http://schemas.openxmlformats.org/drawingml/2006/table">
            <a:tbl>
              <a:tblPr firstRow="1" bandRow="1">
                <a:effectLst/>
                <a:tableStyleId>{5C22544A-7EE6-4342-B048-85BDC9FD1C3A}</a:tableStyleId>
              </a:tblPr>
              <a:tblGrid>
                <a:gridCol w="1426608">
                  <a:extLst>
                    <a:ext uri="{9D8B030D-6E8A-4147-A177-3AD203B41FA5}">
                      <a16:colId xmlns:a16="http://schemas.microsoft.com/office/drawing/2014/main" val="20000"/>
                    </a:ext>
                  </a:extLst>
                </a:gridCol>
              </a:tblGrid>
              <a:tr h="739303">
                <a:tc>
                  <a:txBody>
                    <a:bodyPr/>
                    <a:lstStyle/>
                    <a:p>
                      <a:pPr algn="ctr"/>
                      <a:r>
                        <a:rPr sz="1000" b="1" i="0" u="none" strike="noStrike" dirty="0" smtClean="0">
                          <a:solidFill>
                            <a:srgbClr val="000000"/>
                          </a:solidFill>
                          <a:latin typeface="Noto Sans"/>
                        </a:rPr>
                        <a:t>-</a:t>
                      </a:r>
                      <a:r>
                        <a:rPr lang="en-US" sz="1000" b="1" i="0" u="none" strike="noStrike" dirty="0" smtClean="0">
                          <a:solidFill>
                            <a:srgbClr val="000000"/>
                          </a:solidFill>
                          <a:latin typeface="Noto Sans"/>
                        </a:rPr>
                        <a:t>3.5</a:t>
                      </a:r>
                      <a:r>
                        <a:rPr sz="1000" b="1" i="0" u="none" strike="noStrike" dirty="0" smtClean="0">
                          <a:solidFill>
                            <a:srgbClr val="000000"/>
                          </a:solidFill>
                          <a:latin typeface="Noto Sans"/>
                        </a:rPr>
                        <a:t>% </a:t>
                      </a:r>
                      <a:r>
                        <a:rPr sz="1000" b="1" i="0" u="none" strike="noStrike" dirty="0">
                          <a:solidFill>
                            <a:srgbClr val="000000"/>
                          </a:solidFill>
                          <a:latin typeface="Noto Sans"/>
                        </a:rPr>
                        <a:t>to </a:t>
                      </a:r>
                      <a:r>
                        <a:rPr lang="en-US" sz="1000" b="1" i="0" u="none" strike="noStrike" dirty="0" smtClean="0">
                          <a:solidFill>
                            <a:srgbClr val="000000"/>
                          </a:solidFill>
                          <a:latin typeface="Noto Sans"/>
                        </a:rPr>
                        <a:t>-6.5</a:t>
                      </a:r>
                      <a:r>
                        <a:rPr sz="1000" b="1" i="0" u="none" strike="noStrike" dirty="0" smtClean="0">
                          <a:solidFill>
                            <a:srgbClr val="000000"/>
                          </a:solidFill>
                          <a:latin typeface="Noto Sans"/>
                        </a:rPr>
                        <a:t>%</a:t>
                      </a:r>
                      <a:endParaRPr sz="1000" b="1" i="0" u="none" strike="noStrike" dirty="0">
                        <a:solidFill>
                          <a:srgbClr val="000000"/>
                        </a:solidFill>
                        <a:latin typeface="Noto Sans"/>
                      </a:endParaRPr>
                    </a:p>
                  </a:txBody>
                  <a:tcPr marL="21167" marR="21167"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739303">
                <a:tc>
                  <a:txBody>
                    <a:bodyPr/>
                    <a:lstStyle/>
                    <a:p>
                      <a:pPr algn="ctr"/>
                      <a:r>
                        <a:rPr sz="1000" b="1" i="0" u="none" strike="noStrike" dirty="0" smtClean="0">
                          <a:solidFill>
                            <a:srgbClr val="000000"/>
                          </a:solidFill>
                          <a:latin typeface="Noto Sans"/>
                        </a:rPr>
                        <a:t>-5</a:t>
                      </a:r>
                      <a:r>
                        <a:rPr lang="en-US" sz="1000" b="1" i="0" u="none" strike="noStrike" dirty="0" smtClean="0">
                          <a:solidFill>
                            <a:srgbClr val="000000"/>
                          </a:solidFill>
                          <a:latin typeface="Noto Sans"/>
                        </a:rPr>
                        <a:t>.5</a:t>
                      </a:r>
                      <a:r>
                        <a:rPr sz="1000" b="1" i="0" u="none" strike="noStrike" dirty="0" smtClean="0">
                          <a:solidFill>
                            <a:srgbClr val="000000"/>
                          </a:solidFill>
                          <a:latin typeface="Noto Sans"/>
                        </a:rPr>
                        <a:t>% </a:t>
                      </a:r>
                      <a:r>
                        <a:rPr sz="1000" b="1" i="0" u="none" strike="noStrike" dirty="0">
                          <a:solidFill>
                            <a:srgbClr val="000000"/>
                          </a:solidFill>
                          <a:latin typeface="Noto Sans"/>
                        </a:rPr>
                        <a:t>to </a:t>
                      </a:r>
                      <a:r>
                        <a:rPr lang="en-US" sz="1000" b="1" i="0" u="none" strike="noStrike" dirty="0" smtClean="0">
                          <a:solidFill>
                            <a:srgbClr val="000000"/>
                          </a:solidFill>
                          <a:latin typeface="Noto Sans"/>
                        </a:rPr>
                        <a:t>-8</a:t>
                      </a:r>
                      <a:r>
                        <a:rPr sz="1000" b="1" i="0" u="none" strike="noStrike" dirty="0" smtClean="0">
                          <a:solidFill>
                            <a:srgbClr val="000000"/>
                          </a:solidFill>
                          <a:latin typeface="Noto Sans"/>
                        </a:rPr>
                        <a:t>.5</a:t>
                      </a:r>
                      <a:r>
                        <a:rPr sz="1000" b="1" i="0" u="none" strike="noStrike" dirty="0">
                          <a:solidFill>
                            <a:srgbClr val="000000"/>
                          </a:solidFill>
                          <a:latin typeface="Noto Sans"/>
                        </a:rPr>
                        <a:t>%</a:t>
                      </a:r>
                    </a:p>
                  </a:txBody>
                  <a:tcPr marL="21167" marR="21167"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39303">
                <a:tc>
                  <a:txBody>
                    <a:bodyPr/>
                    <a:lstStyle/>
                    <a:p>
                      <a:pPr algn="ctr"/>
                      <a:r>
                        <a:rPr lang="en-US" sz="1000" b="1" i="0" u="none" strike="noStrike" dirty="0" smtClean="0">
                          <a:solidFill>
                            <a:srgbClr val="000000"/>
                          </a:solidFill>
                          <a:latin typeface="Noto Sans"/>
                        </a:rPr>
                        <a:t>4.</a:t>
                      </a:r>
                      <a:r>
                        <a:rPr sz="1000" b="1" i="0" u="none" strike="noStrike" dirty="0" smtClean="0">
                          <a:solidFill>
                            <a:srgbClr val="000000"/>
                          </a:solidFill>
                          <a:latin typeface="Noto Sans"/>
                        </a:rPr>
                        <a:t>5bn to</a:t>
                      </a:r>
                      <a:r>
                        <a:rPr lang="en-US" sz="1000" b="1" i="0" u="none" strike="noStrike" baseline="0" dirty="0" smtClean="0">
                          <a:solidFill>
                            <a:srgbClr val="000000"/>
                          </a:solidFill>
                          <a:latin typeface="Noto Sans"/>
                        </a:rPr>
                        <a:t> 5.5</a:t>
                      </a:r>
                      <a:r>
                        <a:rPr sz="1000" b="1" i="0" u="none" strike="noStrike" dirty="0" smtClean="0">
                          <a:solidFill>
                            <a:srgbClr val="000000"/>
                          </a:solidFill>
                          <a:latin typeface="Noto Sans"/>
                        </a:rPr>
                        <a:t>bn</a:t>
                      </a:r>
                      <a:endParaRPr sz="1000" b="1" i="0" u="none" strike="noStrike" dirty="0">
                        <a:solidFill>
                          <a:srgbClr val="000000"/>
                        </a:solidFill>
                        <a:latin typeface="Noto Sans"/>
                      </a:endParaRPr>
                    </a:p>
                  </a:txBody>
                  <a:tcPr marL="21167" marR="21167"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30" name="Table 29"/>
          <p:cNvGraphicFramePr>
            <a:graphicFrameLocks noGrp="1"/>
          </p:cNvGraphicFramePr>
          <p:nvPr>
            <p:extLst/>
          </p:nvPr>
        </p:nvGraphicFramePr>
        <p:xfrm>
          <a:off x="6616469" y="1494025"/>
          <a:ext cx="1426608" cy="2217909"/>
        </p:xfrm>
        <a:graphic>
          <a:graphicData uri="http://schemas.openxmlformats.org/drawingml/2006/table">
            <a:tbl>
              <a:tblPr firstRow="1" bandRow="1">
                <a:effectLst/>
                <a:tableStyleId>{5C22544A-7EE6-4342-B048-85BDC9FD1C3A}</a:tableStyleId>
              </a:tblPr>
              <a:tblGrid>
                <a:gridCol w="1426608">
                  <a:extLst>
                    <a:ext uri="{9D8B030D-6E8A-4147-A177-3AD203B41FA5}">
                      <a16:colId xmlns:a16="http://schemas.microsoft.com/office/drawing/2014/main" val="20000"/>
                    </a:ext>
                  </a:extLst>
                </a:gridCol>
              </a:tblGrid>
              <a:tr h="739303">
                <a:tc>
                  <a:txBody>
                    <a:bodyPr/>
                    <a:lstStyle/>
                    <a:p>
                      <a:pPr algn="ctr"/>
                      <a:r>
                        <a:rPr sz="1000" b="1" i="0" u="none" strike="noStrike" dirty="0" smtClean="0">
                          <a:solidFill>
                            <a:srgbClr val="000000"/>
                          </a:solidFill>
                          <a:latin typeface="Noto Sans"/>
                        </a:rPr>
                        <a:t>-</a:t>
                      </a:r>
                      <a:r>
                        <a:rPr lang="en-US" sz="1000" b="1" i="0" u="none" strike="noStrike" dirty="0" smtClean="0">
                          <a:solidFill>
                            <a:srgbClr val="000000"/>
                          </a:solidFill>
                          <a:latin typeface="Noto Sans"/>
                        </a:rPr>
                        <a:t>3</a:t>
                      </a:r>
                      <a:r>
                        <a:rPr sz="1000" b="1" i="0" u="none" strike="noStrike" dirty="0" smtClean="0">
                          <a:solidFill>
                            <a:srgbClr val="000000"/>
                          </a:solidFill>
                          <a:latin typeface="Noto Sans"/>
                        </a:rPr>
                        <a:t>% </a:t>
                      </a:r>
                      <a:r>
                        <a:rPr sz="1000" b="1" i="0" u="none" strike="noStrike" dirty="0">
                          <a:solidFill>
                            <a:srgbClr val="000000"/>
                          </a:solidFill>
                          <a:latin typeface="Noto Sans"/>
                        </a:rPr>
                        <a:t>to </a:t>
                      </a:r>
                      <a:r>
                        <a:rPr lang="en-US" sz="1000" b="1" i="0" u="none" strike="noStrike" dirty="0" smtClean="0">
                          <a:solidFill>
                            <a:srgbClr val="000000"/>
                          </a:solidFill>
                          <a:latin typeface="Noto Sans"/>
                        </a:rPr>
                        <a:t>0</a:t>
                      </a:r>
                      <a:r>
                        <a:rPr sz="1000" b="1" i="0" u="none" strike="noStrike" dirty="0" smtClean="0">
                          <a:solidFill>
                            <a:srgbClr val="000000"/>
                          </a:solidFill>
                          <a:latin typeface="Noto Sans"/>
                        </a:rPr>
                        <a:t>%</a:t>
                      </a:r>
                      <a:endParaRPr sz="1000" b="1" i="0" u="none" strike="noStrike" dirty="0">
                        <a:solidFill>
                          <a:srgbClr val="000000"/>
                        </a:solidFill>
                        <a:latin typeface="Noto Sans"/>
                      </a:endParaRPr>
                    </a:p>
                  </a:txBody>
                  <a:tcPr marL="21167" marR="21167"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739303">
                <a:tc>
                  <a:txBody>
                    <a:bodyPr/>
                    <a:lstStyle/>
                    <a:p>
                      <a:pPr algn="ctr"/>
                      <a:r>
                        <a:rPr sz="1000" b="1" i="0" u="none" strike="noStrike" dirty="0" smtClean="0">
                          <a:solidFill>
                            <a:srgbClr val="000000"/>
                          </a:solidFill>
                          <a:latin typeface="Noto Sans"/>
                        </a:rPr>
                        <a:t>-</a:t>
                      </a:r>
                      <a:r>
                        <a:rPr lang="en-US" sz="1000" b="1" i="0" u="none" strike="noStrike" dirty="0" smtClean="0">
                          <a:solidFill>
                            <a:srgbClr val="000000"/>
                          </a:solidFill>
                          <a:latin typeface="Noto Sans"/>
                        </a:rPr>
                        <a:t>7</a:t>
                      </a:r>
                      <a:r>
                        <a:rPr sz="1000" b="1" i="0" u="none" strike="noStrike" dirty="0" smtClean="0">
                          <a:solidFill>
                            <a:srgbClr val="000000"/>
                          </a:solidFill>
                          <a:latin typeface="Noto Sans"/>
                        </a:rPr>
                        <a:t>% </a:t>
                      </a:r>
                      <a:r>
                        <a:rPr sz="1000" b="1" i="0" u="none" strike="noStrike" dirty="0">
                          <a:solidFill>
                            <a:srgbClr val="000000"/>
                          </a:solidFill>
                          <a:latin typeface="Noto Sans"/>
                        </a:rPr>
                        <a:t>to </a:t>
                      </a:r>
                      <a:r>
                        <a:rPr lang="en-US" sz="1000" b="1" i="0" u="none" strike="noStrike" dirty="0" smtClean="0">
                          <a:solidFill>
                            <a:srgbClr val="000000"/>
                          </a:solidFill>
                          <a:latin typeface="Noto Sans"/>
                        </a:rPr>
                        <a:t>-4</a:t>
                      </a:r>
                      <a:r>
                        <a:rPr sz="1000" b="1" i="0" u="none" strike="noStrike" dirty="0" smtClean="0">
                          <a:solidFill>
                            <a:srgbClr val="000000"/>
                          </a:solidFill>
                          <a:latin typeface="Noto Sans"/>
                        </a:rPr>
                        <a:t>%</a:t>
                      </a:r>
                      <a:endParaRPr sz="1000" b="1" i="0" u="none" strike="noStrike" dirty="0">
                        <a:solidFill>
                          <a:srgbClr val="000000"/>
                        </a:solidFill>
                        <a:latin typeface="Noto Sans"/>
                      </a:endParaRPr>
                    </a:p>
                  </a:txBody>
                  <a:tcPr marL="21167" marR="21167"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39303">
                <a:tc>
                  <a:txBody>
                    <a:bodyPr/>
                    <a:lstStyle/>
                    <a:p>
                      <a:pPr algn="ctr"/>
                      <a:r>
                        <a:rPr lang="en-US" sz="1000" b="1" i="0" u="none" strike="noStrike" dirty="0" smtClean="0">
                          <a:solidFill>
                            <a:srgbClr val="000000"/>
                          </a:solidFill>
                          <a:latin typeface="Noto Sans"/>
                        </a:rPr>
                        <a:t>5.</a:t>
                      </a:r>
                      <a:r>
                        <a:rPr sz="1000" b="1" i="0" u="none" strike="noStrike" dirty="0" smtClean="0">
                          <a:solidFill>
                            <a:srgbClr val="000000"/>
                          </a:solidFill>
                          <a:latin typeface="Noto Sans"/>
                        </a:rPr>
                        <a:t>5bn to</a:t>
                      </a:r>
                      <a:r>
                        <a:rPr lang="en-US" sz="1000" b="1" i="0" u="none" strike="noStrike" baseline="0" dirty="0" smtClean="0">
                          <a:solidFill>
                            <a:srgbClr val="000000"/>
                          </a:solidFill>
                          <a:latin typeface="Noto Sans"/>
                        </a:rPr>
                        <a:t> 6.5</a:t>
                      </a:r>
                      <a:r>
                        <a:rPr sz="1000" b="1" i="0" u="none" strike="noStrike" dirty="0" smtClean="0">
                          <a:solidFill>
                            <a:srgbClr val="000000"/>
                          </a:solidFill>
                          <a:latin typeface="Noto Sans"/>
                        </a:rPr>
                        <a:t>bn</a:t>
                      </a:r>
                      <a:endParaRPr sz="1000" b="1" i="0" u="none" strike="noStrike" dirty="0">
                        <a:solidFill>
                          <a:srgbClr val="000000"/>
                        </a:solidFill>
                        <a:latin typeface="Noto Sans"/>
                      </a:endParaRPr>
                    </a:p>
                  </a:txBody>
                  <a:tcPr marL="21167" marR="21167" marT="0" marB="0" anchor="ctr">
                    <a:lnL w="19050" cap="flat" cmpd="sng" algn="ctr">
                      <a:solidFill>
                        <a:schemeClr val="bg2"/>
                      </a:solidFill>
                      <a:prstDash val="solid"/>
                      <a:round/>
                      <a:headEnd type="none" w="med" len="med"/>
                      <a:tailEnd type="none" w="med" len="med"/>
                    </a:lnL>
                    <a:lnR w="19050" cap="flat" cmpd="sng" algn="ctr">
                      <a:solidFill>
                        <a:schemeClr val="bg2"/>
                      </a:solidFill>
                      <a:prstDash val="solid"/>
                      <a:round/>
                      <a:headEnd type="none" w="med" len="med"/>
                      <a:tailEnd type="none" w="med" len="med"/>
                    </a:lnR>
                    <a:lnT w="19050" cap="flat" cmpd="sng" algn="ctr">
                      <a:solidFill>
                        <a:schemeClr val="bg2"/>
                      </a:solidFill>
                      <a:prstDash val="solid"/>
                      <a:round/>
                      <a:headEnd type="none" w="med" len="med"/>
                      <a:tailEnd type="none" w="med" len="med"/>
                    </a:lnT>
                    <a:lnB w="190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31" name="Content Placeholder 1"/>
          <p:cNvSpPr txBox="1">
            <a:spLocks/>
          </p:cNvSpPr>
          <p:nvPr/>
        </p:nvSpPr>
        <p:spPr bwMode="auto">
          <a:xfrm>
            <a:off x="1150122" y="4453453"/>
            <a:ext cx="6938803" cy="842448"/>
          </a:xfrm>
          <a:prstGeom prst="roundRect">
            <a:avLst>
              <a:gd name="adj" fmla="val 6840"/>
            </a:avLst>
          </a:prstGeom>
          <a:solidFill>
            <a:schemeClr val="bg1">
              <a:lumMod val="95000"/>
            </a:schemeClr>
          </a:solidFill>
          <a:ln w="9525">
            <a:solidFill>
              <a:schemeClr val="accent1"/>
            </a:solidFill>
            <a:miter lim="800000"/>
          </a:ln>
        </p:spPr>
        <p:txBody>
          <a:bodyPr vert="horz" wrap="square" lIns="0" tIns="0" rIns="0" bIns="0" numCol="1" rtlCol="0" anchor="ctr" anchorCtr="0" compatLnSpc="1">
            <a:prstTxWarp prst="textNoShape">
              <a:avLst/>
            </a:prstTxWarp>
            <a:noAutofit/>
          </a:bodyPr>
          <a:lstStyle>
            <a:lvl1pPr indent="0" defTabSz="704850" fontAlgn="base">
              <a:lnSpc>
                <a:spcPct val="110000"/>
              </a:lnSpc>
              <a:spcBef>
                <a:spcPts val="83"/>
              </a:spcBef>
              <a:spcAft>
                <a:spcPts val="83"/>
              </a:spcAft>
              <a:buClr>
                <a:srgbClr val="ED1C24"/>
              </a:buClr>
              <a:buSzPct val="140000"/>
              <a:buFont typeface="Arial" pitchFamily="34" charset="0"/>
              <a:buNone/>
              <a:defRPr lang="en-US" sz="917" b="1" smtClean="0">
                <a:solidFill>
                  <a:schemeClr val="tx1">
                    <a:lumMod val="50000"/>
                  </a:schemeClr>
                </a:solidFill>
                <a:ea typeface="ＭＳ Ｐゴシック" pitchFamily="-109" charset="-128"/>
                <a:cs typeface="Noto Sans" panose="020B0502040504020204" pitchFamily="34" charset="0"/>
              </a:defRPr>
            </a:lvl1pPr>
            <a:lvl2pPr marL="351235" indent="-214313" defTabSz="704850" fontAlgn="base">
              <a:lnSpc>
                <a:spcPct val="100000"/>
              </a:lnSpc>
              <a:spcBef>
                <a:spcPts val="450"/>
              </a:spcBef>
              <a:spcAft>
                <a:spcPct val="0"/>
              </a:spcAft>
              <a:buClr>
                <a:srgbClr val="ED1C24"/>
              </a:buClr>
              <a:buSzPct val="140000"/>
              <a:buFont typeface="Arial" pitchFamily="34" charset="0"/>
              <a:buChar char="•"/>
              <a:defRPr lang="en-US" sz="1385" smtClean="0">
                <a:latin typeface="Noto Sans" panose="020B0502040504020204" pitchFamily="34" charset="0"/>
                <a:ea typeface="ＭＳ Ｐゴシック" pitchFamily="-109" charset="-128"/>
              </a:defRPr>
            </a:lvl2pPr>
            <a:lvl3pPr marL="398859" indent="-128588" defTabSz="704850" fontAlgn="base">
              <a:lnSpc>
                <a:spcPct val="100000"/>
              </a:lnSpc>
              <a:spcBef>
                <a:spcPts val="450"/>
              </a:spcBef>
              <a:spcAft>
                <a:spcPct val="0"/>
              </a:spcAft>
              <a:buClr>
                <a:srgbClr val="ED1C24"/>
              </a:buClr>
              <a:buSzPct val="140000"/>
              <a:buFont typeface="Arial" pitchFamily="34" charset="0"/>
              <a:buChar char="•"/>
              <a:defRPr lang="en-US" sz="1231" smtClean="0">
                <a:latin typeface="Noto Sans" panose="020B0502040504020204" pitchFamily="34" charset="0"/>
                <a:ea typeface="ＭＳ Ｐゴシック" pitchFamily="-109" charset="-128"/>
              </a:defRPr>
            </a:lvl3pPr>
            <a:lvl4pPr marL="534591" indent="-128588" defTabSz="704850" fontAlgn="base">
              <a:lnSpc>
                <a:spcPct val="100000"/>
              </a:lnSpc>
              <a:spcBef>
                <a:spcPts val="450"/>
              </a:spcBef>
              <a:spcAft>
                <a:spcPct val="0"/>
              </a:spcAft>
              <a:buClr>
                <a:srgbClr val="ED1C24"/>
              </a:buClr>
              <a:buSzPct val="140000"/>
              <a:buFont typeface="Arial" pitchFamily="34" charset="0"/>
              <a:buChar char="•"/>
              <a:defRPr lang="en-US" sz="1077" smtClean="0">
                <a:latin typeface="Noto Sans" panose="020B0502040504020204" pitchFamily="34" charset="0"/>
                <a:ea typeface="ＭＳ Ｐゴシック" pitchFamily="-109" charset="-128"/>
              </a:defRPr>
            </a:lvl4pPr>
            <a:lvl5pPr marL="694372" indent="0" defTabSz="704850" fontAlgn="base">
              <a:lnSpc>
                <a:spcPct val="100000"/>
              </a:lnSpc>
              <a:spcBef>
                <a:spcPts val="450"/>
              </a:spcBef>
              <a:spcAft>
                <a:spcPct val="0"/>
              </a:spcAft>
              <a:buClr>
                <a:srgbClr val="ED1C24"/>
              </a:buClr>
              <a:buSzPct val="140000"/>
              <a:buFont typeface="Arial" pitchFamily="34" charset="0"/>
              <a:buNone/>
              <a:defRPr lang="nl-NL" sz="1077" i="0">
                <a:latin typeface="Noto Sans" panose="020B0502040504020204" pitchFamily="34" charset="0"/>
                <a:ea typeface="ＭＳ Ｐゴシック" pitchFamily="-109" charset="-128"/>
                <a:cs typeface="Arial"/>
              </a:defRPr>
            </a:lvl5pPr>
            <a:lvl6pPr marL="1069181" indent="-101204" defTabSz="704850" fontAlgn="base">
              <a:spcBef>
                <a:spcPct val="25000"/>
              </a:spcBef>
              <a:spcAft>
                <a:spcPct val="0"/>
              </a:spcAft>
              <a:buClr>
                <a:schemeClr val="tx1"/>
              </a:buClr>
              <a:buFont typeface="Arial"/>
              <a:buChar char="-"/>
              <a:defRPr sz="1000" b="0" i="0">
                <a:latin typeface="Noto Sans" panose="020B0502040504020204" pitchFamily="34" charset="0"/>
                <a:ea typeface="Noto Sans" panose="020B0502040504020204" pitchFamily="34" charset="0"/>
                <a:cs typeface="Noto Sans" panose="020B0502040504020204" pitchFamily="34" charset="0"/>
              </a:defRPr>
            </a:lvl6pPr>
            <a:lvl7pPr marL="1412081" indent="-101204" defTabSz="704850" fontAlgn="base">
              <a:spcBef>
                <a:spcPct val="25000"/>
              </a:spcBef>
              <a:spcAft>
                <a:spcPct val="0"/>
              </a:spcAft>
              <a:buClr>
                <a:schemeClr val="tx1"/>
              </a:buClr>
              <a:buFont typeface="Arial"/>
              <a:buChar char="-"/>
              <a:defRPr sz="1000" b="0" i="0">
                <a:latin typeface="Noto Sans" panose="020B0502040504020204" pitchFamily="34" charset="0"/>
                <a:ea typeface="Noto Sans" panose="020B0502040504020204" pitchFamily="34" charset="0"/>
                <a:cs typeface="Noto Sans" panose="020B0502040504020204" pitchFamily="34" charset="0"/>
              </a:defRPr>
            </a:lvl7pPr>
            <a:lvl8pPr marL="1754981" indent="-101204" defTabSz="704850" fontAlgn="base">
              <a:spcBef>
                <a:spcPct val="25000"/>
              </a:spcBef>
              <a:spcAft>
                <a:spcPct val="0"/>
              </a:spcAft>
              <a:buClr>
                <a:schemeClr val="tx1"/>
              </a:buClr>
              <a:buFont typeface="Arial"/>
              <a:buChar char="-"/>
              <a:defRPr sz="1000"/>
            </a:lvl8pPr>
            <a:lvl9pPr marL="2065972" indent="0" defTabSz="704850" fontAlgn="base">
              <a:spcBef>
                <a:spcPct val="25000"/>
              </a:spcBef>
              <a:spcAft>
                <a:spcPct val="0"/>
              </a:spcAft>
              <a:buClr>
                <a:schemeClr val="tx1"/>
              </a:buClr>
              <a:buFont typeface="Arial"/>
              <a:buNone/>
              <a:defRPr sz="1000"/>
            </a:lvl9pPr>
          </a:lstStyle>
          <a:p>
            <a:pPr marL="354330" indent="-171450">
              <a:buFontTx/>
              <a:buChar char="-"/>
            </a:pPr>
            <a:r>
              <a:rPr lang="en-US" dirty="0"/>
              <a:t>Revenue growth in local currency terms across our markets; expecting FX depreciation</a:t>
            </a:r>
          </a:p>
          <a:p>
            <a:pPr marL="354330" indent="-171450">
              <a:buFontTx/>
              <a:buChar char="-"/>
            </a:pPr>
            <a:r>
              <a:rPr lang="en-US" dirty="0"/>
              <a:t>Lower EBITDA (excluding IFRS 16) due to  lower revenue in 2019 </a:t>
            </a:r>
            <a:r>
              <a:rPr lang="en-US" dirty="0" smtClean="0"/>
              <a:t>and one off </a:t>
            </a:r>
            <a:r>
              <a:rPr lang="en-US" dirty="0"/>
              <a:t>benefit from share of associates in 2018 </a:t>
            </a:r>
          </a:p>
          <a:p>
            <a:pPr marL="354330" indent="-171450">
              <a:buFontTx/>
              <a:buChar char="-"/>
            </a:pPr>
            <a:r>
              <a:rPr lang="en-US" dirty="0"/>
              <a:t>CAPEX (excluding IFRS 16 impact) higher YoY mostly due to Indosat Ooredoo </a:t>
            </a:r>
          </a:p>
        </p:txBody>
      </p:sp>
      <p:sp>
        <p:nvSpPr>
          <p:cNvPr id="32" name="Content Placeholder 1"/>
          <p:cNvSpPr txBox="1">
            <a:spLocks/>
          </p:cNvSpPr>
          <p:nvPr/>
        </p:nvSpPr>
        <p:spPr bwMode="auto">
          <a:xfrm>
            <a:off x="304800" y="3788793"/>
            <a:ext cx="685800" cy="565172"/>
          </a:xfrm>
          <a:prstGeom prst="roundRect">
            <a:avLst>
              <a:gd name="adj" fmla="val 6840"/>
            </a:avLst>
          </a:prstGeom>
          <a:solidFill>
            <a:srgbClr val="ED1C24"/>
          </a:solidFill>
        </p:spPr>
        <p:txBody>
          <a:bodyPr anchor="ctr" anchorCtr="0">
            <a:noAutofit/>
          </a:bodyPr>
          <a:lstStyle>
            <a:defPPr>
              <a:defRPr lang="en-US"/>
            </a:defPPr>
            <a:lvl1pPr marL="265113" indent="-265113" algn="ctr">
              <a:spcBef>
                <a:spcPct val="20000"/>
              </a:spcBef>
              <a:buClr>
                <a:schemeClr val="tx1"/>
              </a:buClr>
              <a:defRPr sz="1000" b="1">
                <a:solidFill>
                  <a:schemeClr val="bg1"/>
                </a:solidFill>
                <a:cs typeface="Arial" pitchFamily="34" charset="0"/>
              </a:defRPr>
            </a:lvl1pPr>
          </a:lstStyle>
          <a:p>
            <a:r>
              <a:rPr lang="en-US" dirty="0" smtClean="0"/>
              <a:t>2018</a:t>
            </a:r>
          </a:p>
          <a:p>
            <a:r>
              <a:rPr lang="en-US" dirty="0" smtClean="0"/>
              <a:t>YoY</a:t>
            </a:r>
            <a:endParaRPr lang="en-US" dirty="0"/>
          </a:p>
        </p:txBody>
      </p:sp>
      <p:sp>
        <p:nvSpPr>
          <p:cNvPr id="33" name="Content Placeholder 1"/>
          <p:cNvSpPr txBox="1">
            <a:spLocks/>
          </p:cNvSpPr>
          <p:nvPr/>
        </p:nvSpPr>
        <p:spPr bwMode="auto">
          <a:xfrm>
            <a:off x="304800" y="4453452"/>
            <a:ext cx="685800" cy="842448"/>
          </a:xfrm>
          <a:prstGeom prst="roundRect">
            <a:avLst>
              <a:gd name="adj" fmla="val 6840"/>
            </a:avLst>
          </a:prstGeom>
          <a:solidFill>
            <a:srgbClr val="00B0F0"/>
          </a:solidFill>
        </p:spPr>
        <p:txBody>
          <a:bodyPr anchor="ctr" anchorCtr="0">
            <a:noAutofit/>
          </a:bodyPr>
          <a:lstStyle>
            <a:defPPr>
              <a:defRPr lang="en-US"/>
            </a:defPPr>
            <a:lvl1pPr marL="265113" indent="-265113" algn="ctr">
              <a:spcBef>
                <a:spcPct val="20000"/>
              </a:spcBef>
              <a:buClr>
                <a:schemeClr val="tx1"/>
              </a:buClr>
              <a:defRPr sz="1000" b="1">
                <a:solidFill>
                  <a:schemeClr val="bg1"/>
                </a:solidFill>
                <a:cs typeface="Arial" pitchFamily="34" charset="0"/>
              </a:defRPr>
            </a:lvl1pPr>
          </a:lstStyle>
          <a:p>
            <a:r>
              <a:rPr lang="en-US" dirty="0" smtClean="0"/>
              <a:t>2019</a:t>
            </a:r>
          </a:p>
          <a:p>
            <a:r>
              <a:rPr lang="en-US" dirty="0" smtClean="0"/>
              <a:t>YoY</a:t>
            </a:r>
            <a:endParaRPr lang="en-US" dirty="0"/>
          </a:p>
        </p:txBody>
      </p:sp>
    </p:spTree>
    <p:extLst>
      <p:ext uri="{BB962C8B-B14F-4D97-AF65-F5344CB8AC3E}">
        <p14:creationId xmlns:p14="http://schemas.microsoft.com/office/powerpoint/2010/main" val="1963857484"/>
      </p:ext>
    </p:extLst>
  </p:cSld>
  <p:clrMapOvr>
    <a:masterClrMapping/>
  </p:clrMapOvr>
  <mc:AlternateContent xmlns:mc="http://schemas.openxmlformats.org/markup-compatibility/2006" xmlns:p14="http://schemas.microsoft.com/office/powerpoint/2010/main">
    <mc:Choice Requires="p14">
      <p:transition spd="slow" p14:dur="2000"/>
    </mc:Choice>
    <mc:Fallback xmlns="" xmlns:v="urn:schemas-microsoft-com:vml" xmlns:a14="http://schemas.microsoft.com/office/drawing/2010/main" xmlns:p15="http://schemas.microsoft.com/office/powerpoint/2012/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11</a:t>
            </a:fld>
            <a:endParaRPr lang="en-US" dirty="0"/>
          </a:p>
        </p:txBody>
      </p:sp>
      <p:sp>
        <p:nvSpPr>
          <p:cNvPr id="6"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Ooredoo Heavy" panose="00000A00000000000000" pitchFamily="50" charset="0"/>
              </a:rPr>
              <a:t>Contents</a:t>
            </a:r>
            <a:endParaRPr lang="en-US" sz="2000" dirty="0">
              <a:latin typeface="Ooredoo Heavy" panose="00000A00000000000000" pitchFamily="50" charset="0"/>
            </a:endParaRPr>
          </a:p>
        </p:txBody>
      </p:sp>
      <p:sp>
        <p:nvSpPr>
          <p:cNvPr id="7" name="Freeform 6"/>
          <p:cNvSpPr/>
          <p:nvPr/>
        </p:nvSpPr>
        <p:spPr bwMode="auto">
          <a:xfrm>
            <a:off x="0" y="1685634"/>
            <a:ext cx="6553201" cy="384176"/>
          </a:xfrm>
          <a:custGeom>
            <a:avLst/>
            <a:gdLst>
              <a:gd name="connsiteX0" fmla="*/ 0 w 6553201"/>
              <a:gd name="connsiteY0" fmla="*/ 0 h 384176"/>
              <a:gd name="connsiteX1" fmla="*/ 192088 w 6553201"/>
              <a:gd name="connsiteY1" fmla="*/ 0 h 384176"/>
              <a:gd name="connsiteX2" fmla="*/ 1143000 w 6553201"/>
              <a:gd name="connsiteY2" fmla="*/ 0 h 384176"/>
              <a:gd name="connsiteX3" fmla="*/ 6361113 w 6553201"/>
              <a:gd name="connsiteY3" fmla="*/ 0 h 384176"/>
              <a:gd name="connsiteX4" fmla="*/ 6553201 w 6553201"/>
              <a:gd name="connsiteY4" fmla="*/ 192088 h 384176"/>
              <a:gd name="connsiteX5" fmla="*/ 6553200 w 6553201"/>
              <a:gd name="connsiteY5" fmla="*/ 192088 h 384176"/>
              <a:gd name="connsiteX6" fmla="*/ 6361112 w 6553201"/>
              <a:gd name="connsiteY6" fmla="*/ 384176 h 384176"/>
              <a:gd name="connsiteX7" fmla="*/ 192088 w 6553201"/>
              <a:gd name="connsiteY7" fmla="*/ 384175 h 384176"/>
              <a:gd name="connsiteX8" fmla="*/ 0 w 6553201"/>
              <a:gd name="connsiteY8" fmla="*/ 384175 h 384176"/>
              <a:gd name="connsiteX9" fmla="*/ 0 w 6553201"/>
              <a:gd name="connsiteY9" fmla="*/ 192088 h 384176"/>
              <a:gd name="connsiteX10" fmla="*/ 0 w 6553201"/>
              <a:gd name="connsiteY10" fmla="*/ 192087 h 3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201" h="384176">
                <a:moveTo>
                  <a:pt x="0" y="0"/>
                </a:moveTo>
                <a:lnTo>
                  <a:pt x="192088" y="0"/>
                </a:lnTo>
                <a:lnTo>
                  <a:pt x="1143000" y="0"/>
                </a:lnTo>
                <a:lnTo>
                  <a:pt x="6361113" y="0"/>
                </a:lnTo>
                <a:cubicBezTo>
                  <a:pt x="6467200" y="0"/>
                  <a:pt x="6553201" y="86001"/>
                  <a:pt x="6553201" y="192088"/>
                </a:cubicBezTo>
                <a:lnTo>
                  <a:pt x="6553200" y="192088"/>
                </a:lnTo>
                <a:cubicBezTo>
                  <a:pt x="6553200" y="298175"/>
                  <a:pt x="6467199" y="384176"/>
                  <a:pt x="6361112" y="384176"/>
                </a:cubicBezTo>
                <a:lnTo>
                  <a:pt x="192088" y="384175"/>
                </a:lnTo>
                <a:lnTo>
                  <a:pt x="0" y="384175"/>
                </a:lnTo>
                <a:lnTo>
                  <a:pt x="0" y="192088"/>
                </a:lnTo>
                <a:lnTo>
                  <a:pt x="0" y="192087"/>
                </a:lnTo>
                <a:close/>
              </a:path>
            </a:pathLst>
          </a:custGeom>
          <a:solidFill>
            <a:srgbClr val="ED1C24"/>
          </a:solidFill>
          <a:ln w="9525">
            <a:noFill/>
            <a:miter lim="800000"/>
          </a:ln>
        </p:spPr>
        <p:txBody>
          <a:bodyPr vert="horz" wrap="square" lIns="0" tIns="0" rIns="0" bIns="0" numCol="1"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39800">
              <a:lnSpc>
                <a:spcPct val="110000"/>
              </a:lnSpc>
              <a:spcBef>
                <a:spcPts val="1200"/>
              </a:spcBef>
              <a:buClr>
                <a:schemeClr val="tx1"/>
              </a:buClr>
              <a:buFont typeface="Wingdings"/>
              <a:buNone/>
            </a:pPr>
            <a:endParaRPr lang="en-US" sz="1600" b="1" kern="0" dirty="0">
              <a:solidFill>
                <a:schemeClr val="bg1"/>
              </a:solidFill>
              <a:latin typeface="+mn-lt"/>
              <a:ea typeface="ＭＳ Ｐゴシック" pitchFamily="-109" charset="-128"/>
              <a:cs typeface="ＭＳ Ｐゴシック" charset="-128"/>
            </a:endParaRPr>
          </a:p>
        </p:txBody>
      </p:sp>
      <p:sp>
        <p:nvSpPr>
          <p:cNvPr id="8" name="Text Box 4"/>
          <p:cNvSpPr txBox="1">
            <a:spLocks noChangeArrowheads="1"/>
          </p:cNvSpPr>
          <p:nvPr/>
        </p:nvSpPr>
        <p:spPr bwMode="auto">
          <a:xfrm>
            <a:off x="457199" y="1181100"/>
            <a:ext cx="8442325" cy="1969770"/>
          </a:xfrm>
          <a:prstGeom prst="rect">
            <a:avLst/>
          </a:prstGeom>
          <a:noFill/>
          <a:ln w="9525">
            <a:noFill/>
            <a:miter lim="800000"/>
          </a:ln>
        </p:spPr>
        <p:txBody>
          <a:bodyPr wrap="square"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457200" indent="-457200" defTabSz="867529">
              <a:lnSpc>
                <a:spcPct val="110000"/>
              </a:lnSpc>
              <a:spcBef>
                <a:spcPts val="1600"/>
              </a:spcBef>
              <a:spcAft>
                <a:spcPct val="0"/>
              </a:spcAft>
              <a:buClr>
                <a:schemeClr val="tx1"/>
              </a:buClr>
              <a:buFont typeface="+mj-lt"/>
              <a:buAutoNum type="arabicPeriod"/>
            </a:pPr>
            <a:r>
              <a:rPr lang="en-US" sz="2000" kern="0" dirty="0">
                <a:latin typeface="Noto Sans"/>
                <a:ea typeface="ＭＳ Ｐゴシック" pitchFamily="-109" charset="-128"/>
                <a:cs typeface="ＭＳ Ｐゴシック" charset="-128"/>
              </a:rPr>
              <a:t>Results </a:t>
            </a:r>
            <a:r>
              <a:rPr lang="en-US" sz="2000" kern="0" dirty="0" smtClean="0">
                <a:latin typeface="Noto Sans"/>
                <a:ea typeface="ＭＳ Ｐゴシック" pitchFamily="-109" charset="-128"/>
                <a:cs typeface="ＭＳ Ｐゴシック" charset="-128"/>
              </a:rPr>
              <a:t>review</a:t>
            </a:r>
            <a:endParaRPr lang="en-US" sz="2000" kern="0" dirty="0">
              <a:latin typeface="Noto Sans"/>
              <a:ea typeface="ＭＳ Ｐゴシック" pitchFamily="-109" charset="-128"/>
              <a:cs typeface="ＭＳ Ｐゴシック" charset="-128"/>
            </a:endParaRPr>
          </a:p>
          <a:p>
            <a:pPr marL="457200" indent="-457200" defTabSz="867529">
              <a:lnSpc>
                <a:spcPct val="110000"/>
              </a:lnSpc>
              <a:spcBef>
                <a:spcPts val="1600"/>
              </a:spcBef>
              <a:spcAft>
                <a:spcPct val="0"/>
              </a:spcAft>
              <a:buClr>
                <a:schemeClr val="bg1"/>
              </a:buClr>
              <a:buFont typeface="+mj-lt"/>
              <a:buAutoNum type="arabicPeriod"/>
            </a:pPr>
            <a:r>
              <a:rPr lang="en-US" sz="2000" b="1" kern="0" dirty="0">
                <a:solidFill>
                  <a:schemeClr val="bg1"/>
                </a:solidFill>
                <a:latin typeface="Noto Sans"/>
                <a:ea typeface="ＭＳ Ｐゴシック" pitchFamily="-109" charset="-128"/>
                <a:cs typeface="ＭＳ Ｐゴシック" charset="-128"/>
              </a:rPr>
              <a:t>Operations </a:t>
            </a:r>
            <a:r>
              <a:rPr lang="en-US" sz="2000" b="1" kern="0" dirty="0" smtClean="0">
                <a:solidFill>
                  <a:schemeClr val="bg1"/>
                </a:solidFill>
                <a:latin typeface="Noto Sans"/>
                <a:ea typeface="ＭＳ Ｐゴシック" pitchFamily="-109" charset="-128"/>
                <a:cs typeface="ＭＳ Ｐゴシック" charset="-128"/>
              </a:rPr>
              <a:t>review</a:t>
            </a:r>
            <a:endParaRPr lang="en-US" sz="2000" b="1" kern="0" dirty="0">
              <a:solidFill>
                <a:schemeClr val="bg1"/>
              </a:solidFill>
              <a:latin typeface="Noto Sans"/>
              <a:ea typeface="ＭＳ Ｐゴシック" pitchFamily="-109" charset="-128"/>
              <a:cs typeface="ＭＳ Ｐゴシック" charset="-128"/>
            </a:endParaRPr>
          </a:p>
          <a:p>
            <a:pPr marL="457200" indent="-457200" defTabSz="867529">
              <a:lnSpc>
                <a:spcPct val="110000"/>
              </a:lnSpc>
              <a:spcBef>
                <a:spcPts val="1600"/>
              </a:spcBef>
              <a:spcAft>
                <a:spcPct val="0"/>
              </a:spcAft>
              <a:buClr>
                <a:schemeClr val="tx1"/>
              </a:buClr>
              <a:buFont typeface="+mj-lt"/>
              <a:buAutoNum type="arabicPeriod"/>
            </a:pPr>
            <a:r>
              <a:rPr lang="en-US" sz="2000" kern="0" dirty="0">
                <a:latin typeface="Noto Sans"/>
                <a:ea typeface="ＭＳ Ｐゴシック" pitchFamily="-109" charset="-128"/>
                <a:cs typeface="ＭＳ Ｐゴシック" charset="-128"/>
              </a:rPr>
              <a:t>Additional information</a:t>
            </a:r>
          </a:p>
          <a:p>
            <a:pPr marL="457200" indent="-457200" defTabSz="867529">
              <a:lnSpc>
                <a:spcPct val="110000"/>
              </a:lnSpc>
              <a:spcBef>
                <a:spcPts val="1600"/>
              </a:spcBef>
              <a:spcAft>
                <a:spcPct val="0"/>
              </a:spcAft>
              <a:buClr>
                <a:schemeClr val="bg1"/>
              </a:buClr>
              <a:buFont typeface="+mj-lt"/>
              <a:buAutoNum type="arabicPeriod"/>
            </a:pPr>
            <a:endParaRPr lang="en-US" sz="2000" b="1" kern="0" dirty="0">
              <a:solidFill>
                <a:schemeClr val="bg1"/>
              </a:solidFill>
              <a:latin typeface="Noto Sans"/>
              <a:ea typeface="ＭＳ Ｐゴシック" pitchFamily="-109" charset="-128"/>
              <a:cs typeface="ＭＳ Ｐゴシック" charset="-128"/>
            </a:endParaRPr>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12</a:t>
            </a:fld>
            <a:endParaRPr lang="en-US" dirty="0"/>
          </a:p>
        </p:txBody>
      </p:sp>
      <p:sp>
        <p:nvSpPr>
          <p:cNvPr id="7" name="Rounded Rectangle 6"/>
          <p:cNvSpPr/>
          <p:nvPr/>
        </p:nvSpPr>
        <p:spPr bwMode="auto">
          <a:xfrm>
            <a:off x="156412" y="509494"/>
            <a:ext cx="4953469" cy="252432"/>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8" name="Text Box 9"/>
          <p:cNvSpPr txBox="1">
            <a:spLocks noChangeArrowheads="1"/>
          </p:cNvSpPr>
          <p:nvPr/>
        </p:nvSpPr>
        <p:spPr bwMode="auto">
          <a:xfrm>
            <a:off x="5133457" y="779770"/>
            <a:ext cx="3858143" cy="3677930"/>
          </a:xfrm>
          <a:prstGeom prst="rect">
            <a:avLst/>
          </a:prstGeom>
        </p:spPr>
        <p:txBody>
          <a:bodyPr wrap="square">
            <a:spAutoFit/>
          </a:bodyPr>
          <a:lstStyle>
            <a:defPPr>
              <a:defRPr lang="en-US"/>
            </a:defPPr>
            <a:lvl4pPr marL="182880" lvl="3" indent="-182880" algn="just">
              <a:lnSpc>
                <a:spcPct val="150000"/>
              </a:lnSpc>
              <a:spcBef>
                <a:spcPts val="200"/>
              </a:spcBef>
              <a:spcAft>
                <a:spcPts val="200"/>
              </a:spcAft>
              <a:buClr>
                <a:schemeClr val="accent1"/>
              </a:buClr>
              <a:buFont typeface="Arial" panose="020B0604020202020204" pitchFamily="34" charset="0"/>
              <a:buChar char="•"/>
              <a:defRPr sz="1100"/>
            </a:lvl4pPr>
          </a:lstStyle>
          <a:p>
            <a:pPr lvl="3">
              <a:lnSpc>
                <a:spcPct val="100000"/>
              </a:lnSpc>
              <a:spcBef>
                <a:spcPts val="600"/>
              </a:spcBef>
              <a:spcAft>
                <a:spcPts val="0"/>
              </a:spcAft>
            </a:pPr>
            <a:r>
              <a:rPr lang="en-US" dirty="0"/>
              <a:t>Strong No.1 position maintained  - Ooredoo’ s fixed line and mobile networks in Qatar ranked among fastest globally</a:t>
            </a:r>
          </a:p>
          <a:p>
            <a:pPr lvl="3">
              <a:lnSpc>
                <a:spcPct val="100000"/>
              </a:lnSpc>
              <a:spcBef>
                <a:spcPts val="600"/>
              </a:spcBef>
              <a:spcAft>
                <a:spcPts val="0"/>
              </a:spcAft>
            </a:pPr>
            <a:r>
              <a:rPr lang="en-US" dirty="0"/>
              <a:t>Revenue slightly down due to </a:t>
            </a:r>
            <a:r>
              <a:rPr lang="en-US" dirty="0" smtClean="0"/>
              <a:t>fewer </a:t>
            </a:r>
            <a:r>
              <a:rPr lang="en-US" dirty="0"/>
              <a:t>handset sales, underlying service revenue stable</a:t>
            </a:r>
          </a:p>
          <a:p>
            <a:pPr lvl="3">
              <a:lnSpc>
                <a:spcPct val="100000"/>
              </a:lnSpc>
              <a:spcBef>
                <a:spcPts val="600"/>
              </a:spcBef>
              <a:spcAft>
                <a:spcPts val="0"/>
              </a:spcAft>
            </a:pPr>
            <a:r>
              <a:rPr lang="en-US" dirty="0"/>
              <a:t>Healthy EBITDA margin 53%, improved yoy and sequentially</a:t>
            </a:r>
          </a:p>
          <a:p>
            <a:pPr lvl="3">
              <a:lnSpc>
                <a:spcPct val="100000"/>
              </a:lnSpc>
              <a:spcBef>
                <a:spcPts val="600"/>
              </a:spcBef>
              <a:spcAft>
                <a:spcPts val="0"/>
              </a:spcAft>
            </a:pPr>
            <a:r>
              <a:rPr lang="en-US" dirty="0"/>
              <a:t>Customer number stood at </a:t>
            </a:r>
            <a:r>
              <a:rPr lang="en-US" dirty="0" smtClean="0"/>
              <a:t>3.3m, </a:t>
            </a:r>
            <a:r>
              <a:rPr lang="en-US" dirty="0"/>
              <a:t>down yoy but up sequentially</a:t>
            </a:r>
          </a:p>
          <a:p>
            <a:pPr lvl="3">
              <a:lnSpc>
                <a:spcPct val="100000"/>
              </a:lnSpc>
              <a:spcBef>
                <a:spcPts val="600"/>
              </a:spcBef>
              <a:spcAft>
                <a:spcPts val="0"/>
              </a:spcAft>
            </a:pPr>
            <a:r>
              <a:rPr lang="en-US" dirty="0"/>
              <a:t>Ooredoo </a:t>
            </a:r>
            <a:r>
              <a:rPr lang="en-US" dirty="0" err="1" smtClean="0"/>
              <a:t>tv</a:t>
            </a:r>
            <a:r>
              <a:rPr lang="en-US" dirty="0" smtClean="0"/>
              <a:t> </a:t>
            </a:r>
            <a:r>
              <a:rPr lang="en-US" dirty="0"/>
              <a:t>customer base up by 4% qoq and 14% compared to Q4 2017</a:t>
            </a:r>
          </a:p>
          <a:p>
            <a:pPr lvl="3">
              <a:lnSpc>
                <a:spcPct val="100000"/>
              </a:lnSpc>
              <a:spcBef>
                <a:spcPts val="600"/>
              </a:spcBef>
              <a:spcAft>
                <a:spcPts val="0"/>
              </a:spcAft>
            </a:pPr>
            <a:r>
              <a:rPr lang="en-US" dirty="0"/>
              <a:t>Ooredoo has 90 live 5G sites</a:t>
            </a:r>
          </a:p>
          <a:p>
            <a:pPr lvl="3">
              <a:lnSpc>
                <a:spcPct val="100000"/>
              </a:lnSpc>
              <a:spcBef>
                <a:spcPts val="600"/>
              </a:spcBef>
              <a:spcAft>
                <a:spcPts val="0"/>
              </a:spcAft>
            </a:pPr>
            <a:r>
              <a:rPr lang="en-US" dirty="0"/>
              <a:t>Quality and variety of “Our freedom initiatives” offering worry free roaming and local data access has resulted in improved customer satisfaction </a:t>
            </a:r>
          </a:p>
          <a:p>
            <a:pPr lvl="3">
              <a:lnSpc>
                <a:spcPct val="100000"/>
              </a:lnSpc>
              <a:spcBef>
                <a:spcPts val="600"/>
              </a:spcBef>
              <a:spcAft>
                <a:spcPts val="0"/>
              </a:spcAft>
            </a:pPr>
            <a:r>
              <a:rPr lang="en-US" dirty="0"/>
              <a:t>Ooredoo Fibre rollout </a:t>
            </a:r>
            <a:r>
              <a:rPr lang="en-US" dirty="0" smtClean="0"/>
              <a:t>program's </a:t>
            </a:r>
            <a:r>
              <a:rPr lang="en-US" dirty="0"/>
              <a:t>success continues and now has 405k homes connected across the country</a:t>
            </a:r>
          </a:p>
        </p:txBody>
      </p:sp>
      <p:sp>
        <p:nvSpPr>
          <p:cNvPr id="9" name="TextBox 1"/>
          <p:cNvSpPr txBox="1">
            <a:spLocks noChangeArrowheads="1"/>
          </p:cNvSpPr>
          <p:nvPr/>
        </p:nvSpPr>
        <p:spPr bwMode="auto">
          <a:xfrm>
            <a:off x="990600" y="5418906"/>
            <a:ext cx="3657600" cy="291302"/>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865822" lvl="4" indent="-171450" defTabSz="704850" hangingPunct="1">
              <a:spcBef>
                <a:spcPts val="450"/>
              </a:spcBef>
              <a:buClr>
                <a:srgbClr val="ED1C24"/>
              </a:buClr>
              <a:buSzPct val="140000"/>
              <a:buFont typeface="Arial" panose="020B0604020202020204" pitchFamily="34" charset="0"/>
              <a:buChar char="•"/>
              <a:defRPr/>
            </a:pPr>
            <a:r>
              <a:rPr lang="en-US" sz="700" kern="0" dirty="0">
                <a:latin typeface="+mn-lt"/>
                <a:ea typeface="ＭＳ Ｐゴシック" pitchFamily="-109" charset="-128"/>
                <a:cs typeface="Noto Sans" panose="020B0502040504020204" pitchFamily="34" charset="0"/>
              </a:rPr>
              <a:t>1 USD =  3.6415 Qatari Riyal (QAR)</a:t>
            </a:r>
          </a:p>
        </p:txBody>
      </p:sp>
      <p:sp>
        <p:nvSpPr>
          <p:cNvPr id="10" name="Title 3"/>
          <p:cNvSpPr txBox="1"/>
          <p:nvPr/>
        </p:nvSpPr>
        <p:spPr>
          <a:xfrm>
            <a:off x="100750" y="62027"/>
            <a:ext cx="8867274" cy="477672"/>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2400" dirty="0" smtClean="0">
                <a:latin typeface="+mj-lt"/>
              </a:rPr>
              <a:t>Qatar</a:t>
            </a:r>
            <a:endParaRPr lang="en-US" sz="2400" dirty="0">
              <a:latin typeface="+mj-lt"/>
            </a:endParaRPr>
          </a:p>
        </p:txBody>
      </p:sp>
      <p:sp>
        <p:nvSpPr>
          <p:cNvPr id="12" name="Text Placeholder 8"/>
          <p:cNvSpPr txBox="1"/>
          <p:nvPr/>
        </p:nvSpPr>
        <p:spPr>
          <a:xfrm>
            <a:off x="6972591"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Results </a:t>
            </a:r>
          </a:p>
          <a:p>
            <a:r>
              <a:rPr lang="en-US" sz="580" dirty="0">
                <a:latin typeface="+mn-lt"/>
              </a:rPr>
              <a:t>Review</a:t>
            </a:r>
            <a:endParaRPr lang="en-GB" sz="580" dirty="0">
              <a:latin typeface="+mn-lt"/>
            </a:endParaRPr>
          </a:p>
        </p:txBody>
      </p:sp>
      <p:sp>
        <p:nvSpPr>
          <p:cNvPr id="13" name="Text Placeholder 8"/>
          <p:cNvSpPr txBox="1"/>
          <p:nvPr/>
        </p:nvSpPr>
        <p:spPr>
          <a:xfrm>
            <a:off x="7711440" y="44529"/>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Operations </a:t>
            </a:r>
          </a:p>
          <a:p>
            <a:r>
              <a:rPr lang="en-US" sz="580" dirty="0">
                <a:latin typeface="+mn-lt"/>
              </a:rPr>
              <a:t>Review</a:t>
            </a:r>
            <a:endParaRPr lang="en-GB" sz="580" dirty="0">
              <a:latin typeface="+mn-lt"/>
            </a:endParaRPr>
          </a:p>
        </p:txBody>
      </p:sp>
      <p:sp>
        <p:nvSpPr>
          <p:cNvPr id="14" name="Text Placeholder 8"/>
          <p:cNvSpPr txBox="1"/>
          <p:nvPr/>
        </p:nvSpPr>
        <p:spPr>
          <a:xfrm>
            <a:off x="844296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indent="-265113" algn="ctr" fontAlgn="auto">
              <a:spcAft>
                <a:spcPct val="0"/>
              </a:spcAft>
              <a:buClr>
                <a:schemeClr val="tx1"/>
              </a:buClr>
              <a:defRPr/>
            </a:pPr>
            <a:r>
              <a:rPr lang="en-US" sz="580" b="1" dirty="0">
                <a:solidFill>
                  <a:schemeClr val="bg1"/>
                </a:solidFill>
                <a:latin typeface="+mn-lt"/>
                <a:ea typeface="+mn-ea"/>
                <a:cs typeface="Arial" pitchFamily="34" charset="0"/>
              </a:rPr>
              <a:t>Additional</a:t>
            </a:r>
          </a:p>
          <a:p>
            <a:pPr marL="265113" indent="-265113" algn="ctr" fontAlgn="auto">
              <a:spcAft>
                <a:spcPct val="0"/>
              </a:spcAft>
              <a:buClr>
                <a:schemeClr val="tx1"/>
              </a:buClr>
              <a:defRPr/>
            </a:pPr>
            <a:r>
              <a:rPr lang="en-US" sz="580" b="1" dirty="0">
                <a:solidFill>
                  <a:schemeClr val="bg1"/>
                </a:solidFill>
                <a:latin typeface="+mn-lt"/>
                <a:cs typeface="Arial" pitchFamily="34" charset="0"/>
              </a:rPr>
              <a:t>Information</a:t>
            </a:r>
            <a:endParaRPr lang="en-GB" sz="580" b="1" dirty="0">
              <a:solidFill>
                <a:schemeClr val="bg1"/>
              </a:solidFill>
              <a:latin typeface="+mn-lt"/>
              <a:ea typeface="+mn-ea"/>
              <a:cs typeface="Arial" pitchFamily="34" charset="0"/>
            </a:endParaRPr>
          </a:p>
        </p:txBody>
      </p:sp>
      <p:sp>
        <p:nvSpPr>
          <p:cNvPr id="15" name="Text Placeholder 8"/>
          <p:cNvSpPr txBox="1"/>
          <p:nvPr/>
        </p:nvSpPr>
        <p:spPr>
          <a:xfrm>
            <a:off x="624840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Overview</a:t>
            </a:r>
            <a:endParaRPr lang="en-GB" sz="580" dirty="0">
              <a:latin typeface="+mn-lt"/>
            </a:endParaRPr>
          </a:p>
        </p:txBody>
      </p:sp>
      <p:graphicFrame>
        <p:nvGraphicFramePr>
          <p:cNvPr id="17" name="[PlaceholderChartForReportGeneration-5e4cc4e0-925c-4777-8e0d-fd0688c70be7]"/>
          <p:cNvGraphicFramePr/>
          <p:nvPr>
            <p:extLst>
              <p:ext uri="{D42A27DB-BD31-4B8C-83A1-F6EECF244321}">
                <p14:modId xmlns:p14="http://schemas.microsoft.com/office/powerpoint/2010/main" val="1781004836"/>
              </p:ext>
            </p:extLst>
          </p:nvPr>
        </p:nvGraphicFramePr>
        <p:xfrm>
          <a:off x="156412" y="1485900"/>
          <a:ext cx="2901030" cy="29736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PlaceholderChartForReportGeneration-d02ed7f6-4676-42d1-b316-05a94c5e5030]"/>
          <p:cNvGraphicFramePr/>
          <p:nvPr>
            <p:extLst>
              <p:ext uri="{D42A27DB-BD31-4B8C-83A1-F6EECF244321}">
                <p14:modId xmlns:p14="http://schemas.microsoft.com/office/powerpoint/2010/main" val="537072792"/>
              </p:ext>
            </p:extLst>
          </p:nvPr>
        </p:nvGraphicFramePr>
        <p:xfrm>
          <a:off x="2895600" y="1017816"/>
          <a:ext cx="2105025" cy="35169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13</a:t>
            </a:fld>
            <a:endParaRPr lang="en-US" dirty="0"/>
          </a:p>
        </p:txBody>
      </p:sp>
      <p:sp>
        <p:nvSpPr>
          <p:cNvPr id="6" name="Title 3"/>
          <p:cNvSpPr txBox="1"/>
          <p:nvPr/>
        </p:nvSpPr>
        <p:spPr>
          <a:xfrm>
            <a:off x="0" y="32205"/>
            <a:ext cx="8440617" cy="533907"/>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2400" dirty="0">
                <a:latin typeface="+mj-lt"/>
              </a:rPr>
              <a:t>Indonesia</a:t>
            </a:r>
          </a:p>
        </p:txBody>
      </p:sp>
      <p:sp>
        <p:nvSpPr>
          <p:cNvPr id="8" name="Rounded Rectangle 7"/>
          <p:cNvSpPr/>
          <p:nvPr/>
        </p:nvSpPr>
        <p:spPr bwMode="auto">
          <a:xfrm>
            <a:off x="100748" y="505708"/>
            <a:ext cx="4956048" cy="249942"/>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9" name="TextBox 1"/>
          <p:cNvSpPr txBox="1">
            <a:spLocks noChangeArrowheads="1"/>
          </p:cNvSpPr>
          <p:nvPr/>
        </p:nvSpPr>
        <p:spPr bwMode="auto">
          <a:xfrm>
            <a:off x="991443" y="5444719"/>
            <a:ext cx="3174657" cy="189773"/>
          </a:xfrm>
          <a:prstGeom prst="rect">
            <a:avLst/>
          </a:prstGeom>
        </p:spPr>
        <p:txBody>
          <a:bodyPr>
            <a:noAutofit/>
          </a:bodyPr>
          <a:lstStyle>
            <a:defPPr>
              <a:defRPr lang="en-US"/>
            </a:defPPr>
            <a:lvl1pPr marL="274320" indent="-274320" defTabSz="704850" fontAlgn="base" latinLnBrk="1">
              <a:lnSpc>
                <a:spcPct val="100000"/>
              </a:lnSpc>
              <a:spcBef>
                <a:spcPts val="1350"/>
              </a:spcBef>
              <a:spcAft>
                <a:spcPct val="0"/>
              </a:spcAft>
              <a:buClr>
                <a:srgbClr val="ED1C24"/>
              </a:buClr>
              <a:buSzPct val="140000"/>
              <a:buFont typeface="Arial" pitchFamily="34" charset="0"/>
              <a:buChar char="•"/>
              <a:defRPr sz="800" b="1" kern="0">
                <a:ea typeface="ＭＳ Ｐゴシック" pitchFamily="-109" charset="-128"/>
                <a:cs typeface="Noto Sans" panose="020B0502040504020204" pitchFamily="34" charset="0"/>
              </a:defRPr>
            </a:lvl1pPr>
            <a:lvl2pPr marL="351235" indent="-214313" defTabSz="704850" fontAlgn="base" latinLnBrk="1">
              <a:lnSpc>
                <a:spcPct val="100000"/>
              </a:lnSpc>
              <a:spcBef>
                <a:spcPts val="450"/>
              </a:spcBef>
              <a:spcAft>
                <a:spcPct val="0"/>
              </a:spcAft>
              <a:buClr>
                <a:srgbClr val="ED1C24"/>
              </a:buClr>
              <a:buSzPct val="140000"/>
              <a:buFont typeface="Arial" pitchFamily="34" charset="0"/>
              <a:buChar char="•"/>
              <a:defRPr sz="1400">
                <a:latin typeface="Noto Sans" panose="020B0502040504020204" pitchFamily="34" charset="0"/>
                <a:ea typeface="ＭＳ Ｐゴシック" pitchFamily="-109" charset="-128"/>
                <a:cs typeface="Arial"/>
              </a:defRPr>
            </a:lvl2pPr>
            <a:lvl3pPr marL="398859" indent="-128588" defTabSz="704850" fontAlgn="base" latinLnBrk="1">
              <a:lnSpc>
                <a:spcPct val="100000"/>
              </a:lnSpc>
              <a:spcBef>
                <a:spcPts val="450"/>
              </a:spcBef>
              <a:spcAft>
                <a:spcPct val="0"/>
              </a:spcAft>
              <a:buClr>
                <a:srgbClr val="ED1C24"/>
              </a:buClr>
              <a:buSzPct val="140000"/>
              <a:buFont typeface="Arial" pitchFamily="34" charset="0"/>
              <a:buChar char="•"/>
              <a:defRPr sz="1200">
                <a:latin typeface="Noto Sans" panose="020B0502040504020204" pitchFamily="34" charset="0"/>
                <a:ea typeface="ＭＳ Ｐゴシック" pitchFamily="-109" charset="-128"/>
                <a:cs typeface="Arial"/>
              </a:defRPr>
            </a:lvl3pPr>
            <a:lvl4pPr marL="534591" indent="-128588" defTabSz="704850" fontAlgn="base" latinLnBrk="1">
              <a:lnSpc>
                <a:spcPct val="100000"/>
              </a:lnSpc>
              <a:spcBef>
                <a:spcPts val="450"/>
              </a:spcBef>
              <a:spcAft>
                <a:spcPct val="0"/>
              </a:spcAft>
              <a:buClr>
                <a:srgbClr val="ED1C24"/>
              </a:buClr>
              <a:buSzPct val="140000"/>
              <a:buFont typeface="Arial" pitchFamily="34" charset="0"/>
              <a:buChar char="•"/>
              <a:defRPr sz="1200">
                <a:latin typeface="Noto Sans" panose="020B0502040504020204" pitchFamily="34" charset="0"/>
                <a:ea typeface="ＭＳ Ｐゴシック" pitchFamily="-109" charset="-128"/>
                <a:cs typeface="Arial"/>
              </a:defRPr>
            </a:lvl4pPr>
            <a:lvl5pPr marL="694372" indent="0" defTabSz="704850" fontAlgn="base" latinLnBrk="1">
              <a:lnSpc>
                <a:spcPct val="100000"/>
              </a:lnSpc>
              <a:spcBef>
                <a:spcPts val="450"/>
              </a:spcBef>
              <a:spcAft>
                <a:spcPct val="0"/>
              </a:spcAft>
              <a:buClr>
                <a:srgbClr val="ED1C24"/>
              </a:buClr>
              <a:buSzPct val="140000"/>
              <a:buFont typeface="Arial" pitchFamily="34" charset="0"/>
              <a:buNone/>
              <a:defRPr sz="1000" i="0">
                <a:latin typeface="Noto Sans" panose="020B0502040504020204" pitchFamily="34" charset="0"/>
                <a:ea typeface="ＭＳ Ｐゴシック" pitchFamily="-109" charset="-128"/>
                <a:cs typeface="Arial"/>
              </a:defRPr>
            </a:lvl5pPr>
            <a:lvl6pPr marL="1069181" indent="-101204" defTabSz="704850" fontAlgn="base">
              <a:spcBef>
                <a:spcPct val="25000"/>
              </a:spcBef>
              <a:spcAft>
                <a:spcPct val="0"/>
              </a:spcAft>
              <a:buClr>
                <a:schemeClr val="tx1"/>
              </a:buClr>
              <a:buFont typeface="Arial"/>
              <a:buChar char="-"/>
              <a:defRPr sz="1000" b="0" i="0">
                <a:latin typeface="Noto Sans" panose="020B0502040504020204" pitchFamily="34" charset="0"/>
                <a:ea typeface="Noto Sans" panose="020B0502040504020204" pitchFamily="34" charset="0"/>
                <a:cs typeface="Noto Sans" panose="020B0502040504020204" pitchFamily="34" charset="0"/>
              </a:defRPr>
            </a:lvl6pPr>
            <a:lvl7pPr marL="1412081" indent="-101204" defTabSz="704850" fontAlgn="base">
              <a:spcBef>
                <a:spcPct val="25000"/>
              </a:spcBef>
              <a:spcAft>
                <a:spcPct val="0"/>
              </a:spcAft>
              <a:buClr>
                <a:schemeClr val="tx1"/>
              </a:buClr>
              <a:buFont typeface="Arial"/>
              <a:buChar char="-"/>
              <a:defRPr sz="1000" b="0" i="0">
                <a:latin typeface="Noto Sans" panose="020B0502040504020204" pitchFamily="34" charset="0"/>
                <a:ea typeface="Noto Sans" panose="020B0502040504020204" pitchFamily="34" charset="0"/>
                <a:cs typeface="Noto Sans" panose="020B0502040504020204" pitchFamily="34" charset="0"/>
              </a:defRPr>
            </a:lvl7pPr>
            <a:lvl8pPr marL="1754981" indent="-101204" defTabSz="704850" fontAlgn="base">
              <a:spcBef>
                <a:spcPct val="25000"/>
              </a:spcBef>
              <a:spcAft>
                <a:spcPct val="0"/>
              </a:spcAft>
              <a:buClr>
                <a:schemeClr val="tx1"/>
              </a:buClr>
              <a:buFont typeface="Arial"/>
              <a:buChar char="-"/>
              <a:defRPr sz="1000">
                <a:ea typeface="Arial"/>
                <a:cs typeface="Arial"/>
              </a:defRPr>
            </a:lvl8pPr>
            <a:lvl9pPr marL="2065972" indent="0" defTabSz="704850" fontAlgn="base">
              <a:spcBef>
                <a:spcPct val="25000"/>
              </a:spcBef>
              <a:spcAft>
                <a:spcPct val="0"/>
              </a:spcAft>
              <a:buClr>
                <a:schemeClr val="tx1"/>
              </a:buClr>
              <a:buFont typeface="Arial"/>
              <a:buNone/>
              <a:defRPr sz="1000"/>
            </a:lvl9pPr>
          </a:lstStyle>
          <a:p>
            <a:pPr marL="865822" lvl="4" indent="-171450">
              <a:buFont typeface="Arial" panose="020B0604020202020204" pitchFamily="34" charset="0"/>
              <a:buChar char="•"/>
            </a:pPr>
            <a:r>
              <a:rPr lang="en-US" sz="700" kern="0" dirty="0">
                <a:latin typeface="+mn-lt"/>
                <a:cs typeface="Noto Sans" panose="020B0502040504020204" pitchFamily="34" charset="0"/>
              </a:rPr>
              <a:t>Note: Average rate over the period (IDR</a:t>
            </a:r>
            <a:r>
              <a:rPr lang="en-US" sz="700" dirty="0">
                <a:latin typeface="+mn-lt"/>
              </a:rPr>
              <a:t>)</a:t>
            </a:r>
          </a:p>
        </p:txBody>
      </p:sp>
      <p:sp>
        <p:nvSpPr>
          <p:cNvPr id="12" name="Text Box 9"/>
          <p:cNvSpPr txBox="1">
            <a:spLocks noChangeArrowheads="1"/>
          </p:cNvSpPr>
          <p:nvPr/>
        </p:nvSpPr>
        <p:spPr bwMode="auto">
          <a:xfrm>
            <a:off x="5136044" y="795903"/>
            <a:ext cx="3931756" cy="3585597"/>
          </a:xfrm>
          <a:prstGeom prst="rect">
            <a:avLst/>
          </a:prstGeom>
        </p:spPr>
        <p:txBody>
          <a:bodyPr wrap="square">
            <a:spAutoFit/>
          </a:bodyPr>
          <a:lstStyle>
            <a:defPPr>
              <a:defRPr lang="en-US"/>
            </a:defPPr>
            <a:lvl4pPr marL="182880" lvl="3" indent="-182880" algn="just">
              <a:lnSpc>
                <a:spcPct val="100000"/>
              </a:lnSpc>
              <a:spcBef>
                <a:spcPts val="600"/>
              </a:spcBef>
              <a:spcAft>
                <a:spcPts val="0"/>
              </a:spcAft>
              <a:buClr>
                <a:schemeClr val="accent1"/>
              </a:buClr>
              <a:buFont typeface="Arial" panose="020B0604020202020204" pitchFamily="34" charset="0"/>
              <a:buChar char="•"/>
              <a:defRPr sz="1100"/>
            </a:lvl4pPr>
          </a:lstStyle>
          <a:p>
            <a:pPr lvl="3"/>
            <a:r>
              <a:rPr lang="en-US" dirty="0"/>
              <a:t>Strong return on the top line is recorded for two consecutive quarters, post sim card registration</a:t>
            </a:r>
          </a:p>
          <a:p>
            <a:pPr lvl="3"/>
            <a:r>
              <a:rPr lang="en-US" dirty="0"/>
              <a:t>Continue to pursue tariff adjustment across product lines to  improve revenue share</a:t>
            </a:r>
          </a:p>
          <a:p>
            <a:pPr lvl="3"/>
            <a:r>
              <a:rPr lang="en-US" dirty="0"/>
              <a:t>Q4 EBITDA temporary under pressure due to investment on network expansion and marketing expenses</a:t>
            </a:r>
          </a:p>
          <a:p>
            <a:pPr lvl="3"/>
            <a:r>
              <a:rPr lang="en-US" dirty="0"/>
              <a:t>4G Population coverage reached 80%</a:t>
            </a:r>
          </a:p>
          <a:p>
            <a:pPr lvl="3"/>
            <a:r>
              <a:rPr lang="en-US" dirty="0"/>
              <a:t>4G BTS reached 17K</a:t>
            </a:r>
          </a:p>
          <a:p>
            <a:pPr lvl="3"/>
            <a:r>
              <a:rPr lang="en-US" dirty="0"/>
              <a:t>4G Plus launched in 4 provinces recording substantial data traffic</a:t>
            </a:r>
          </a:p>
          <a:p>
            <a:pPr lvl="3"/>
            <a:r>
              <a:rPr lang="en-US" dirty="0"/>
              <a:t>Churn continue to improve with customer base recorded at  </a:t>
            </a:r>
            <a:r>
              <a:rPr lang="en-US" dirty="0" smtClean="0"/>
              <a:t>58 million</a:t>
            </a:r>
            <a:endParaRPr lang="en-US" dirty="0"/>
          </a:p>
          <a:p>
            <a:pPr lvl="3"/>
            <a:r>
              <a:rPr lang="en-US" dirty="0"/>
              <a:t>Vikram </a:t>
            </a:r>
            <a:r>
              <a:rPr lang="en-US" dirty="0" smtClean="0"/>
              <a:t>Sinha </a:t>
            </a:r>
            <a:r>
              <a:rPr lang="en-US" dirty="0"/>
              <a:t>(former CEO of Ooredoo Maldives and Myanmar) announced as advisor to CEO of Indosat Ooredoo</a:t>
            </a:r>
          </a:p>
          <a:p>
            <a:pPr lvl="3"/>
            <a:endParaRPr lang="en-US" dirty="0"/>
          </a:p>
        </p:txBody>
      </p:sp>
      <p:sp>
        <p:nvSpPr>
          <p:cNvPr id="22" name="Rounded Rectangle 21"/>
          <p:cNvSpPr/>
          <p:nvPr/>
        </p:nvSpPr>
        <p:spPr bwMode="auto">
          <a:xfrm>
            <a:off x="100749" y="2765656"/>
            <a:ext cx="4956047" cy="249942"/>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smtClean="0">
                <a:solidFill>
                  <a:schemeClr val="bg1"/>
                </a:solidFill>
                <a:latin typeface="+mn-lt"/>
              </a:rPr>
              <a:t>IDRbn</a:t>
            </a:r>
            <a:endParaRPr lang="en-IN" sz="1700" dirty="0">
              <a:solidFill>
                <a:schemeClr val="bg1"/>
              </a:solidFill>
              <a:latin typeface="+mn-lt"/>
            </a:endParaRPr>
          </a:p>
        </p:txBody>
      </p:sp>
      <p:sp>
        <p:nvSpPr>
          <p:cNvPr id="2" name="Rectangle 1"/>
          <p:cNvSpPr/>
          <p:nvPr/>
        </p:nvSpPr>
        <p:spPr>
          <a:xfrm>
            <a:off x="2974089" y="514765"/>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t> </a:t>
            </a:r>
          </a:p>
        </p:txBody>
      </p:sp>
      <p:sp>
        <p:nvSpPr>
          <p:cNvPr id="4" name="Rectangle 3"/>
          <p:cNvSpPr/>
          <p:nvPr/>
        </p:nvSpPr>
        <p:spPr>
          <a:xfrm>
            <a:off x="2974088" y="2942589"/>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t> </a:t>
            </a:r>
          </a:p>
        </p:txBody>
      </p:sp>
      <p:sp>
        <p:nvSpPr>
          <p:cNvPr id="5" name="Rectangle 4"/>
          <p:cNvSpPr/>
          <p:nvPr/>
        </p:nvSpPr>
        <p:spPr>
          <a:xfrm>
            <a:off x="3355012" y="5448300"/>
            <a:ext cx="2711320" cy="200055"/>
          </a:xfrm>
          <a:prstGeom prst="rect">
            <a:avLst/>
          </a:prstGeom>
        </p:spPr>
        <p:txBody>
          <a:bodyPr wrap="none">
            <a:spAutoFit/>
          </a:bodyPr>
          <a:lstStyle/>
          <a:p>
            <a:pPr marL="865822" lvl="4" indent="-171450" defTabSz="704850" fontAlgn="base" latinLnBrk="1">
              <a:spcBef>
                <a:spcPts val="450"/>
              </a:spcBef>
              <a:spcAft>
                <a:spcPct val="0"/>
              </a:spcAft>
              <a:buSzPct val="140000"/>
              <a:buFont typeface="Wingdings" panose="05000000000000000000" pitchFamily="2" charset="2"/>
              <a:buChar char="§"/>
              <a:defRPr/>
            </a:pPr>
            <a:r>
              <a:rPr lang="en-US" sz="700" kern="0" dirty="0">
                <a:ea typeface="ＭＳ Ｐゴシック" pitchFamily="-109" charset="-128"/>
                <a:cs typeface="Noto Sans" panose="020B0502040504020204" pitchFamily="34" charset="0"/>
              </a:rPr>
              <a:t>1 USD =  </a:t>
            </a:r>
            <a:r>
              <a:rPr lang="en-US" sz="700" kern="0" dirty="0" smtClean="0">
                <a:ea typeface="ＭＳ Ｐゴシック" pitchFamily="-109" charset="-128"/>
                <a:cs typeface="Noto Sans" panose="020B0502040504020204" pitchFamily="34" charset="0"/>
              </a:rPr>
              <a:t>14,237 </a:t>
            </a:r>
            <a:r>
              <a:rPr lang="en-US" sz="700" kern="0" dirty="0">
                <a:ea typeface="ＭＳ Ｐゴシック" pitchFamily="-109" charset="-128"/>
                <a:cs typeface="Noto Sans" panose="020B0502040504020204" pitchFamily="34" charset="0"/>
              </a:rPr>
              <a:t>Indonesia Rupiah (IDR</a:t>
            </a:r>
            <a:r>
              <a:rPr lang="en-US" sz="700" kern="0" dirty="0" smtClean="0">
                <a:ea typeface="ＭＳ Ｐゴシック" pitchFamily="-109" charset="-128"/>
                <a:cs typeface="Noto Sans" panose="020B0502040504020204" pitchFamily="34" charset="0"/>
              </a:rPr>
              <a:t>)</a:t>
            </a:r>
            <a:endParaRPr lang="en-US" sz="700" kern="0" dirty="0">
              <a:ea typeface="ＭＳ Ｐゴシック" pitchFamily="-109" charset="-128"/>
              <a:cs typeface="Noto Sans" panose="020B0502040504020204" pitchFamily="34" charset="0"/>
            </a:endParaRPr>
          </a:p>
        </p:txBody>
      </p:sp>
      <p:graphicFrame>
        <p:nvGraphicFramePr>
          <p:cNvPr id="29" name="[PlaceholderChartForReportGeneration-5485fb1e-e2a6-4aea-aa16-738cc3aee0e7]"/>
          <p:cNvGraphicFramePr/>
          <p:nvPr/>
        </p:nvGraphicFramePr>
        <p:xfrm>
          <a:off x="170601" y="452268"/>
          <a:ext cx="2946273" cy="22517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0" name="[PlaceholderChartForReportGeneration-bfa3c95d-2144-4bf3-a4f2-c037e14c0d7b]"/>
          <p:cNvGraphicFramePr/>
          <p:nvPr/>
        </p:nvGraphicFramePr>
        <p:xfrm>
          <a:off x="227749" y="3020834"/>
          <a:ext cx="2901028" cy="22513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PlaceholderChartForReportGeneration-9b47b42e-2652-403f-a278-8311f2d6c88a]"/>
          <p:cNvGraphicFramePr/>
          <p:nvPr>
            <p:extLst>
              <p:ext uri="{D42A27DB-BD31-4B8C-83A1-F6EECF244321}">
                <p14:modId xmlns:p14="http://schemas.microsoft.com/office/powerpoint/2010/main" val="3264311749"/>
              </p:ext>
            </p:extLst>
          </p:nvPr>
        </p:nvGraphicFramePr>
        <p:xfrm>
          <a:off x="3133686" y="421189"/>
          <a:ext cx="1738311" cy="226933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PlaceholderChartForReportGeneration-6bf2006f-1fa2-410d-8c7b-5d7d9d04c799]"/>
          <p:cNvGraphicFramePr/>
          <p:nvPr>
            <p:extLst>
              <p:ext uri="{D42A27DB-BD31-4B8C-83A1-F6EECF244321}">
                <p14:modId xmlns:p14="http://schemas.microsoft.com/office/powerpoint/2010/main" val="1424492308"/>
              </p:ext>
            </p:extLst>
          </p:nvPr>
        </p:nvGraphicFramePr>
        <p:xfrm>
          <a:off x="3197921" y="2989114"/>
          <a:ext cx="1738311" cy="2269648"/>
        </p:xfrm>
        <a:graphic>
          <a:graphicData uri="http://schemas.openxmlformats.org/drawingml/2006/chart">
            <c:chart xmlns:c="http://schemas.openxmlformats.org/drawingml/2006/chart" xmlns:r="http://schemas.openxmlformats.org/officeDocument/2006/relationships" r:id="rId5"/>
          </a:graphicData>
        </a:graphic>
      </p:graphicFrame>
      <p:sp>
        <p:nvSpPr>
          <p:cNvPr id="33" name="Text Placeholder 8"/>
          <p:cNvSpPr txBox="1"/>
          <p:nvPr/>
        </p:nvSpPr>
        <p:spPr>
          <a:xfrm>
            <a:off x="6972591"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Results </a:t>
            </a:r>
          </a:p>
          <a:p>
            <a:r>
              <a:rPr lang="en-US" sz="580" dirty="0">
                <a:latin typeface="+mn-lt"/>
              </a:rPr>
              <a:t>Review</a:t>
            </a:r>
            <a:endParaRPr lang="en-GB" sz="580" dirty="0">
              <a:latin typeface="+mn-lt"/>
            </a:endParaRPr>
          </a:p>
        </p:txBody>
      </p:sp>
      <p:sp>
        <p:nvSpPr>
          <p:cNvPr id="34" name="Text Placeholder 8"/>
          <p:cNvSpPr txBox="1"/>
          <p:nvPr/>
        </p:nvSpPr>
        <p:spPr>
          <a:xfrm>
            <a:off x="7711440" y="44529"/>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Operations </a:t>
            </a:r>
          </a:p>
          <a:p>
            <a:r>
              <a:rPr lang="en-US" sz="580" dirty="0">
                <a:latin typeface="+mn-lt"/>
              </a:rPr>
              <a:t>Review</a:t>
            </a:r>
            <a:endParaRPr lang="en-GB" sz="580" dirty="0">
              <a:latin typeface="+mn-lt"/>
            </a:endParaRPr>
          </a:p>
        </p:txBody>
      </p:sp>
      <p:sp>
        <p:nvSpPr>
          <p:cNvPr id="35" name="Text Placeholder 8"/>
          <p:cNvSpPr txBox="1"/>
          <p:nvPr/>
        </p:nvSpPr>
        <p:spPr>
          <a:xfrm>
            <a:off x="844296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indent="-265113" algn="ctr" fontAlgn="auto">
              <a:spcAft>
                <a:spcPct val="0"/>
              </a:spcAft>
              <a:buClr>
                <a:schemeClr val="tx1"/>
              </a:buClr>
              <a:defRPr/>
            </a:pPr>
            <a:r>
              <a:rPr lang="en-US" sz="580" b="1" dirty="0">
                <a:solidFill>
                  <a:schemeClr val="bg1"/>
                </a:solidFill>
                <a:latin typeface="+mn-lt"/>
                <a:ea typeface="+mn-ea"/>
                <a:cs typeface="Arial" pitchFamily="34" charset="0"/>
              </a:rPr>
              <a:t>Additional</a:t>
            </a:r>
          </a:p>
          <a:p>
            <a:pPr marL="265113" indent="-265113" algn="ctr" fontAlgn="auto">
              <a:spcAft>
                <a:spcPct val="0"/>
              </a:spcAft>
              <a:buClr>
                <a:schemeClr val="tx1"/>
              </a:buClr>
              <a:defRPr/>
            </a:pPr>
            <a:r>
              <a:rPr lang="en-US" sz="580" b="1" dirty="0">
                <a:solidFill>
                  <a:schemeClr val="bg1"/>
                </a:solidFill>
                <a:latin typeface="+mn-lt"/>
                <a:cs typeface="Arial" pitchFamily="34" charset="0"/>
              </a:rPr>
              <a:t>Information</a:t>
            </a:r>
            <a:endParaRPr lang="en-GB" sz="580" b="1" dirty="0">
              <a:solidFill>
                <a:schemeClr val="bg1"/>
              </a:solidFill>
              <a:latin typeface="+mn-lt"/>
              <a:ea typeface="+mn-ea"/>
              <a:cs typeface="Arial" pitchFamily="34" charset="0"/>
            </a:endParaRPr>
          </a:p>
        </p:txBody>
      </p:sp>
      <p:sp>
        <p:nvSpPr>
          <p:cNvPr id="36" name="Text Placeholder 8"/>
          <p:cNvSpPr txBox="1"/>
          <p:nvPr/>
        </p:nvSpPr>
        <p:spPr>
          <a:xfrm>
            <a:off x="624840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Overview</a:t>
            </a:r>
            <a:endParaRPr lang="en-GB" sz="580" dirty="0">
              <a:latin typeface="+mn-lt"/>
            </a:endParaRPr>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14</a:t>
            </a:fld>
            <a:endParaRPr lang="en-US" dirty="0"/>
          </a:p>
        </p:txBody>
      </p:sp>
      <p:sp>
        <p:nvSpPr>
          <p:cNvPr id="6" name="Title 3"/>
          <p:cNvSpPr txBox="1"/>
          <p:nvPr/>
        </p:nvSpPr>
        <p:spPr>
          <a:xfrm>
            <a:off x="61415" y="46733"/>
            <a:ext cx="5332600" cy="516133"/>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2400" dirty="0">
                <a:latin typeface="+mj-lt"/>
              </a:rPr>
              <a:t>Iraq</a:t>
            </a:r>
          </a:p>
        </p:txBody>
      </p:sp>
      <p:sp>
        <p:nvSpPr>
          <p:cNvPr id="8" name="Rounded Rectangle 7"/>
          <p:cNvSpPr/>
          <p:nvPr/>
        </p:nvSpPr>
        <p:spPr bwMode="auto">
          <a:xfrm>
            <a:off x="61414" y="562866"/>
            <a:ext cx="4956048" cy="374335"/>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9" name="Text Box 9"/>
          <p:cNvSpPr txBox="1">
            <a:spLocks noChangeArrowheads="1"/>
          </p:cNvSpPr>
          <p:nvPr/>
        </p:nvSpPr>
        <p:spPr bwMode="auto">
          <a:xfrm>
            <a:off x="5105400" y="905857"/>
            <a:ext cx="3883152" cy="3247043"/>
          </a:xfrm>
          <a:prstGeom prst="rect">
            <a:avLst/>
          </a:prstGeom>
        </p:spPr>
        <p:txBody>
          <a:bodyPr wrap="square">
            <a:spAutoFit/>
          </a:bodyPr>
          <a:lstStyle>
            <a:defPPr>
              <a:defRPr lang="en-US"/>
            </a:defPPr>
            <a:lvl4pPr marL="182880" lvl="3" indent="-182880" algn="just">
              <a:lnSpc>
                <a:spcPct val="100000"/>
              </a:lnSpc>
              <a:spcBef>
                <a:spcPts val="600"/>
              </a:spcBef>
              <a:spcAft>
                <a:spcPts val="0"/>
              </a:spcAft>
              <a:buClr>
                <a:schemeClr val="accent1"/>
              </a:buClr>
              <a:buFont typeface="Arial" panose="020B0604020202020204" pitchFamily="34" charset="0"/>
              <a:buChar char="•"/>
              <a:defRPr sz="1100"/>
            </a:lvl4pPr>
          </a:lstStyle>
          <a:p>
            <a:pPr lvl="3"/>
            <a:r>
              <a:rPr lang="en-US" dirty="0"/>
              <a:t>Security </a:t>
            </a:r>
            <a:r>
              <a:rPr lang="en-US" dirty="0" smtClean="0"/>
              <a:t>situation stabilized further </a:t>
            </a:r>
            <a:endParaRPr lang="en-US" dirty="0"/>
          </a:p>
          <a:p>
            <a:pPr lvl="3"/>
            <a:r>
              <a:rPr lang="en-US" dirty="0" smtClean="0"/>
              <a:t>Excluding </a:t>
            </a:r>
            <a:r>
              <a:rPr lang="en-US" dirty="0"/>
              <a:t>IFRS 15 impact, Asiacell’s full year revenue increased by 3.3% YoY</a:t>
            </a:r>
          </a:p>
          <a:p>
            <a:pPr lvl="3"/>
            <a:r>
              <a:rPr lang="en-US" dirty="0"/>
              <a:t>Higher data revenue </a:t>
            </a:r>
            <a:endParaRPr lang="en-US" dirty="0" smtClean="0"/>
          </a:p>
          <a:p>
            <a:pPr lvl="3"/>
            <a:r>
              <a:rPr lang="en-US" dirty="0" err="1" smtClean="0"/>
              <a:t>Yoy</a:t>
            </a:r>
            <a:r>
              <a:rPr lang="en-US" dirty="0" smtClean="0"/>
              <a:t> EBITDA increase by 6% due to cost control</a:t>
            </a:r>
          </a:p>
          <a:p>
            <a:pPr lvl="3"/>
            <a:r>
              <a:rPr lang="en-US" dirty="0" smtClean="0"/>
              <a:t>Q4 </a:t>
            </a:r>
            <a:r>
              <a:rPr lang="en-US" dirty="0"/>
              <a:t>EBITDA was lower due to revenue impact and also  due to one-off provisions relating to year-end. Q4 EBITDA margin was similar to that of previous </a:t>
            </a:r>
            <a:r>
              <a:rPr lang="en-US" dirty="0" smtClean="0"/>
              <a:t>year</a:t>
            </a:r>
          </a:p>
          <a:p>
            <a:pPr lvl="3"/>
            <a:r>
              <a:rPr lang="en-US" dirty="0" smtClean="0"/>
              <a:t>Customer base stood at 14.2 million in Q4 2018;  grew by 7.4% </a:t>
            </a:r>
            <a:r>
              <a:rPr lang="en-US" dirty="0" err="1" smtClean="0"/>
              <a:t>QoQ</a:t>
            </a:r>
            <a:endParaRPr lang="en-US" dirty="0" smtClean="0"/>
          </a:p>
          <a:p>
            <a:pPr lvl="3"/>
            <a:r>
              <a:rPr lang="en-US" dirty="0" smtClean="0"/>
              <a:t>Launched </a:t>
            </a:r>
            <a:r>
              <a:rPr lang="en-US" dirty="0"/>
              <a:t>new </a:t>
            </a:r>
            <a:r>
              <a:rPr lang="en-US" dirty="0" smtClean="0"/>
              <a:t>B2B product </a:t>
            </a:r>
            <a:r>
              <a:rPr lang="en-US" dirty="0"/>
              <a:t>line in November</a:t>
            </a:r>
          </a:p>
          <a:p>
            <a:pPr lvl="3"/>
            <a:r>
              <a:rPr lang="en-US" dirty="0"/>
              <a:t>Asiacell received Logic Manager’s Risk Maturity Model Award, a distinction reserved for the most successful enterprise risk management programs</a:t>
            </a:r>
          </a:p>
          <a:p>
            <a:pPr marL="0" lvl="3" indent="0">
              <a:buNone/>
            </a:pPr>
            <a:endParaRPr lang="en-US" dirty="0"/>
          </a:p>
        </p:txBody>
      </p:sp>
      <p:graphicFrame>
        <p:nvGraphicFramePr>
          <p:cNvPr id="16" name="[PlaceholderChartForReportGeneration-9ad2c966-4e8f-43f1-b2c8-7d6e0547ee00]"/>
          <p:cNvGraphicFramePr/>
          <p:nvPr>
            <p:extLst>
              <p:ext uri="{D42A27DB-BD31-4B8C-83A1-F6EECF244321}">
                <p14:modId xmlns:p14="http://schemas.microsoft.com/office/powerpoint/2010/main" val="3790731036"/>
              </p:ext>
            </p:extLst>
          </p:nvPr>
        </p:nvGraphicFramePr>
        <p:xfrm>
          <a:off x="188415" y="1661127"/>
          <a:ext cx="2901028" cy="29781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PlaceholderChartForReportGeneration-5f95ee76-86f1-43a5-aa4b-868fe38ff76a]"/>
          <p:cNvGraphicFramePr/>
          <p:nvPr>
            <p:extLst>
              <p:ext uri="{D42A27DB-BD31-4B8C-83A1-F6EECF244321}">
                <p14:modId xmlns:p14="http://schemas.microsoft.com/office/powerpoint/2010/main" val="221479071"/>
              </p:ext>
            </p:extLst>
          </p:nvPr>
        </p:nvGraphicFramePr>
        <p:xfrm>
          <a:off x="3087455" y="1104900"/>
          <a:ext cx="1738313" cy="3631724"/>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 Placeholder 8"/>
          <p:cNvSpPr txBox="1"/>
          <p:nvPr/>
        </p:nvSpPr>
        <p:spPr>
          <a:xfrm>
            <a:off x="6972591"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Results </a:t>
            </a:r>
          </a:p>
          <a:p>
            <a:r>
              <a:rPr lang="en-US" sz="580" dirty="0">
                <a:latin typeface="+mn-lt"/>
              </a:rPr>
              <a:t>Review</a:t>
            </a:r>
            <a:endParaRPr lang="en-GB" sz="580" dirty="0">
              <a:latin typeface="+mn-lt"/>
            </a:endParaRPr>
          </a:p>
        </p:txBody>
      </p:sp>
      <p:sp>
        <p:nvSpPr>
          <p:cNvPr id="21" name="Text Placeholder 8"/>
          <p:cNvSpPr txBox="1"/>
          <p:nvPr/>
        </p:nvSpPr>
        <p:spPr>
          <a:xfrm>
            <a:off x="7711440" y="44529"/>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Operations </a:t>
            </a:r>
          </a:p>
          <a:p>
            <a:r>
              <a:rPr lang="en-US" sz="580" dirty="0">
                <a:latin typeface="+mn-lt"/>
              </a:rPr>
              <a:t>Review</a:t>
            </a:r>
            <a:endParaRPr lang="en-GB" sz="580" dirty="0">
              <a:latin typeface="+mn-lt"/>
            </a:endParaRPr>
          </a:p>
        </p:txBody>
      </p:sp>
      <p:sp>
        <p:nvSpPr>
          <p:cNvPr id="22" name="Text Placeholder 8"/>
          <p:cNvSpPr txBox="1"/>
          <p:nvPr/>
        </p:nvSpPr>
        <p:spPr>
          <a:xfrm>
            <a:off x="844296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indent="-265113" algn="ctr" fontAlgn="auto">
              <a:spcAft>
                <a:spcPct val="0"/>
              </a:spcAft>
              <a:buClr>
                <a:schemeClr val="tx1"/>
              </a:buClr>
              <a:defRPr/>
            </a:pPr>
            <a:r>
              <a:rPr lang="en-US" sz="580" b="1" dirty="0">
                <a:solidFill>
                  <a:schemeClr val="bg1"/>
                </a:solidFill>
                <a:latin typeface="+mn-lt"/>
                <a:ea typeface="+mn-ea"/>
                <a:cs typeface="Arial" pitchFamily="34" charset="0"/>
              </a:rPr>
              <a:t>Additional</a:t>
            </a:r>
          </a:p>
          <a:p>
            <a:pPr marL="265113" indent="-265113" algn="ctr" fontAlgn="auto">
              <a:spcAft>
                <a:spcPct val="0"/>
              </a:spcAft>
              <a:buClr>
                <a:schemeClr val="tx1"/>
              </a:buClr>
              <a:defRPr/>
            </a:pPr>
            <a:r>
              <a:rPr lang="en-US" sz="580" b="1" dirty="0">
                <a:solidFill>
                  <a:schemeClr val="bg1"/>
                </a:solidFill>
                <a:latin typeface="+mn-lt"/>
                <a:cs typeface="Arial" pitchFamily="34" charset="0"/>
              </a:rPr>
              <a:t>Information</a:t>
            </a:r>
            <a:endParaRPr lang="en-GB" sz="580" b="1" dirty="0">
              <a:solidFill>
                <a:schemeClr val="bg1"/>
              </a:solidFill>
              <a:latin typeface="+mn-lt"/>
              <a:ea typeface="+mn-ea"/>
              <a:cs typeface="Arial" pitchFamily="34" charset="0"/>
            </a:endParaRPr>
          </a:p>
        </p:txBody>
      </p:sp>
      <p:sp>
        <p:nvSpPr>
          <p:cNvPr id="23" name="Text Placeholder 8"/>
          <p:cNvSpPr txBox="1"/>
          <p:nvPr/>
        </p:nvSpPr>
        <p:spPr>
          <a:xfrm>
            <a:off x="624840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Overview</a:t>
            </a:r>
            <a:endParaRPr lang="en-GB" sz="580" dirty="0">
              <a:latin typeface="+mn-lt"/>
            </a:endParaRPr>
          </a:p>
        </p:txBody>
      </p:sp>
      <p:sp>
        <p:nvSpPr>
          <p:cNvPr id="14" name="Text Placeholder 8"/>
          <p:cNvSpPr txBox="1"/>
          <p:nvPr/>
        </p:nvSpPr>
        <p:spPr>
          <a:xfrm>
            <a:off x="1676156" y="5448295"/>
            <a:ext cx="5555515" cy="262312"/>
          </a:xfrm>
          <a:prstGeom prst="rect">
            <a:avLst/>
          </a:prstGeom>
        </p:spPr>
        <p:txBody>
          <a:bodyP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sz="700" kern="0" dirty="0">
                <a:latin typeface="+mn-lt"/>
              </a:rPr>
              <a:t>Upfront </a:t>
            </a:r>
            <a:r>
              <a:rPr lang="en-US" sz="700" kern="0" dirty="0" smtClean="0">
                <a:latin typeface="+mn-lt"/>
              </a:rPr>
              <a:t>commission </a:t>
            </a:r>
            <a:r>
              <a:rPr lang="en-US" sz="700" kern="0" dirty="0">
                <a:latin typeface="+mn-lt"/>
              </a:rPr>
              <a:t>netting off in Q4 2018 </a:t>
            </a:r>
            <a:r>
              <a:rPr lang="en-US" sz="700" kern="0" dirty="0" smtClean="0">
                <a:latin typeface="+mn-lt"/>
              </a:rPr>
              <a:t>for Iraq, Oman and  Myanmar </a:t>
            </a:r>
            <a:r>
              <a:rPr lang="en-US" sz="700" kern="0" dirty="0">
                <a:latin typeface="+mn-lt"/>
              </a:rPr>
              <a:t>are reallocated for all four quarters of 2018 </a:t>
            </a:r>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15</a:t>
            </a:fld>
            <a:endParaRPr lang="en-US" dirty="0"/>
          </a:p>
        </p:txBody>
      </p:sp>
      <p:sp>
        <p:nvSpPr>
          <p:cNvPr id="6" name="Title 3"/>
          <p:cNvSpPr txBox="1"/>
          <p:nvPr/>
        </p:nvSpPr>
        <p:spPr>
          <a:xfrm>
            <a:off x="67723" y="78720"/>
            <a:ext cx="1563329" cy="493956"/>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2400" dirty="0">
                <a:latin typeface="+mj-lt"/>
              </a:rPr>
              <a:t>Oman</a:t>
            </a:r>
          </a:p>
        </p:txBody>
      </p:sp>
      <p:sp>
        <p:nvSpPr>
          <p:cNvPr id="8" name="Rounded Rectangle 7"/>
          <p:cNvSpPr/>
          <p:nvPr/>
        </p:nvSpPr>
        <p:spPr bwMode="auto">
          <a:xfrm>
            <a:off x="139059" y="534743"/>
            <a:ext cx="4956048" cy="313290"/>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9" name="TextBox 1"/>
          <p:cNvSpPr txBox="1">
            <a:spLocks noChangeArrowheads="1"/>
          </p:cNvSpPr>
          <p:nvPr/>
        </p:nvSpPr>
        <p:spPr bwMode="auto">
          <a:xfrm>
            <a:off x="4038394" y="5409254"/>
            <a:ext cx="4176171" cy="212654"/>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en-US" sz="700" kern="0" dirty="0">
                <a:latin typeface="+mn-lt"/>
                <a:ea typeface="ＭＳ Ｐゴシック" pitchFamily="-109" charset="-128"/>
                <a:cs typeface="ＭＳ Ｐゴシック" charset="-128"/>
              </a:rPr>
              <a:t>1 </a:t>
            </a:r>
            <a:r>
              <a:rPr lang="en-US" sz="700" kern="0" dirty="0" smtClean="0">
                <a:latin typeface="+mn-lt"/>
                <a:ea typeface="ＭＳ Ｐゴシック" pitchFamily="-109" charset="-128"/>
                <a:cs typeface="ＭＳ Ｐゴシック" charset="-128"/>
              </a:rPr>
              <a:t>USD </a:t>
            </a:r>
            <a:r>
              <a:rPr lang="en-US" sz="700" kern="0" dirty="0">
                <a:latin typeface="+mn-lt"/>
                <a:ea typeface="ＭＳ Ｐゴシック" pitchFamily="-109" charset="-128"/>
                <a:cs typeface="ＭＳ Ｐゴシック" charset="-128"/>
              </a:rPr>
              <a:t>=  0.38463 Omani Rial (OMR)</a:t>
            </a:r>
            <a:r>
              <a:rPr lang="en-US" sz="700" kern="0" baseline="30000" dirty="0" smtClean="0">
                <a:latin typeface="+mn-lt"/>
                <a:ea typeface="ＭＳ Ｐゴシック" pitchFamily="-109" charset="-128"/>
                <a:cs typeface="ＭＳ Ｐゴシック" charset="-128"/>
              </a:rPr>
              <a:t>1</a:t>
            </a:r>
            <a:endParaRPr lang="en-US" sz="700" kern="0" baseline="30000" dirty="0">
              <a:latin typeface="+mn-lt"/>
              <a:ea typeface="ＭＳ Ｐゴシック" pitchFamily="-109" charset="-128"/>
              <a:cs typeface="ＭＳ Ｐゴシック" charset="-128"/>
            </a:endParaRPr>
          </a:p>
        </p:txBody>
      </p:sp>
      <p:sp>
        <p:nvSpPr>
          <p:cNvPr id="10" name="Text Box 9"/>
          <p:cNvSpPr txBox="1">
            <a:spLocks noChangeArrowheads="1"/>
          </p:cNvSpPr>
          <p:nvPr/>
        </p:nvSpPr>
        <p:spPr bwMode="auto">
          <a:xfrm>
            <a:off x="5105400" y="841564"/>
            <a:ext cx="3893445" cy="2015936"/>
          </a:xfrm>
          <a:prstGeom prst="rect">
            <a:avLst/>
          </a:prstGeom>
        </p:spPr>
        <p:txBody>
          <a:bodyPr wrap="square">
            <a:spAutoFit/>
          </a:bodyPr>
          <a:lstStyle>
            <a:defPPr>
              <a:defRPr lang="en-US"/>
            </a:defPPr>
            <a:lvl4pPr marL="182880" lvl="3" indent="-182880" algn="just">
              <a:lnSpc>
                <a:spcPct val="100000"/>
              </a:lnSpc>
              <a:spcBef>
                <a:spcPts val="600"/>
              </a:spcBef>
              <a:spcAft>
                <a:spcPts val="0"/>
              </a:spcAft>
              <a:buClr>
                <a:schemeClr val="accent1"/>
              </a:buClr>
              <a:buFont typeface="Arial" panose="020B0604020202020204" pitchFamily="34" charset="0"/>
              <a:buChar char="•"/>
              <a:defRPr sz="1100"/>
            </a:lvl4pPr>
          </a:lstStyle>
          <a:p>
            <a:pPr lvl="3"/>
            <a:r>
              <a:rPr lang="en-US" dirty="0"/>
              <a:t>YoY revenues growth </a:t>
            </a:r>
            <a:r>
              <a:rPr lang="en-US" dirty="0" smtClean="0"/>
              <a:t>was </a:t>
            </a:r>
            <a:r>
              <a:rPr lang="en-US" dirty="0"/>
              <a:t>driven by increases in both mobile  and fixed data revenue. Excluding IFRS 15 impact, OML’s full year revenue increased by 3.1% YoY in local currency terms</a:t>
            </a:r>
          </a:p>
          <a:p>
            <a:pPr lvl="3"/>
            <a:r>
              <a:rPr lang="en-US" dirty="0"/>
              <a:t>EBITDA </a:t>
            </a:r>
            <a:r>
              <a:rPr lang="en-US" dirty="0" smtClean="0"/>
              <a:t>margin was stable</a:t>
            </a:r>
            <a:endParaRPr lang="en-US" dirty="0"/>
          </a:p>
          <a:p>
            <a:pPr lvl="3"/>
            <a:r>
              <a:rPr lang="en-US" dirty="0"/>
              <a:t>Customer base stood stable at 3.0 million, new registration standards from the regulator </a:t>
            </a:r>
          </a:p>
          <a:p>
            <a:pPr lvl="3"/>
            <a:r>
              <a:rPr lang="en-US" dirty="0"/>
              <a:t>Oman </a:t>
            </a:r>
            <a:r>
              <a:rPr lang="en-US" dirty="0" smtClean="0"/>
              <a:t>mobile </a:t>
            </a:r>
            <a:r>
              <a:rPr lang="en-US" dirty="0"/>
              <a:t>license renewed from Feb 2020 </a:t>
            </a:r>
            <a:r>
              <a:rPr lang="en-US" dirty="0" smtClean="0"/>
              <a:t>for 15 </a:t>
            </a:r>
            <a:r>
              <a:rPr lang="en-US" dirty="0"/>
              <a:t>years, renewal fee OMR </a:t>
            </a:r>
            <a:r>
              <a:rPr lang="en-US" dirty="0" smtClean="0"/>
              <a:t>75 million </a:t>
            </a:r>
            <a:r>
              <a:rPr lang="en-US" dirty="0"/>
              <a:t>to be paid in two installments in 2020 and 2021</a:t>
            </a:r>
          </a:p>
        </p:txBody>
      </p:sp>
      <p:sp>
        <p:nvSpPr>
          <p:cNvPr id="12" name="Text Placeholder 8"/>
          <p:cNvSpPr txBox="1"/>
          <p:nvPr/>
        </p:nvSpPr>
        <p:spPr>
          <a:xfrm>
            <a:off x="1752600" y="5412205"/>
            <a:ext cx="3635478" cy="235199"/>
          </a:xfrm>
          <a:prstGeom prst="rect">
            <a:avLst/>
          </a:prstGeom>
        </p:spPr>
        <p:txBody>
          <a:bodyP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sz="700" kern="0" dirty="0">
                <a:latin typeface="+mn-lt"/>
              </a:rPr>
              <a:t>Note:  (1) Constant pegged currency</a:t>
            </a:r>
          </a:p>
        </p:txBody>
      </p:sp>
      <p:sp>
        <p:nvSpPr>
          <p:cNvPr id="2" name="Rectangle 1"/>
          <p:cNvSpPr/>
          <p:nvPr/>
        </p:nvSpPr>
        <p:spPr>
          <a:xfrm>
            <a:off x="2812341" y="104281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t> </a:t>
            </a:r>
          </a:p>
        </p:txBody>
      </p:sp>
      <p:graphicFrame>
        <p:nvGraphicFramePr>
          <p:cNvPr id="18" name="[PlaceholderChartForReportGeneration-e12d672e-eaaa-4cf3-83ae-aec8de320038]"/>
          <p:cNvGraphicFramePr/>
          <p:nvPr/>
        </p:nvGraphicFramePr>
        <p:xfrm>
          <a:off x="197795" y="1642346"/>
          <a:ext cx="2946273" cy="29781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PlaceholderChartForReportGeneration-9397a285-d248-4752-b50e-41b537b2a4d5]"/>
          <p:cNvGraphicFramePr/>
          <p:nvPr>
            <p:extLst>
              <p:ext uri="{D42A27DB-BD31-4B8C-83A1-F6EECF244321}">
                <p14:modId xmlns:p14="http://schemas.microsoft.com/office/powerpoint/2010/main" val="2731458679"/>
              </p:ext>
            </p:extLst>
          </p:nvPr>
        </p:nvGraphicFramePr>
        <p:xfrm>
          <a:off x="3058980" y="1094003"/>
          <a:ext cx="1738311" cy="3631722"/>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 Placeholder 8"/>
          <p:cNvSpPr txBox="1"/>
          <p:nvPr/>
        </p:nvSpPr>
        <p:spPr>
          <a:xfrm>
            <a:off x="6972591"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Results </a:t>
            </a:r>
          </a:p>
          <a:p>
            <a:r>
              <a:rPr lang="en-US" sz="580" dirty="0">
                <a:latin typeface="+mn-lt"/>
              </a:rPr>
              <a:t>Review</a:t>
            </a:r>
            <a:endParaRPr lang="en-GB" sz="580" dirty="0">
              <a:latin typeface="+mn-lt"/>
            </a:endParaRPr>
          </a:p>
        </p:txBody>
      </p:sp>
      <p:sp>
        <p:nvSpPr>
          <p:cNvPr id="23" name="Text Placeholder 8"/>
          <p:cNvSpPr txBox="1"/>
          <p:nvPr/>
        </p:nvSpPr>
        <p:spPr>
          <a:xfrm>
            <a:off x="7711440" y="44529"/>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Operations </a:t>
            </a:r>
          </a:p>
          <a:p>
            <a:r>
              <a:rPr lang="en-US" sz="580" dirty="0">
                <a:latin typeface="+mn-lt"/>
              </a:rPr>
              <a:t>Review</a:t>
            </a:r>
            <a:endParaRPr lang="en-GB" sz="580" dirty="0">
              <a:latin typeface="+mn-lt"/>
            </a:endParaRPr>
          </a:p>
        </p:txBody>
      </p:sp>
      <p:sp>
        <p:nvSpPr>
          <p:cNvPr id="24" name="Text Placeholder 8"/>
          <p:cNvSpPr txBox="1"/>
          <p:nvPr/>
        </p:nvSpPr>
        <p:spPr>
          <a:xfrm>
            <a:off x="844296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indent="-265113" algn="ctr" fontAlgn="auto">
              <a:spcAft>
                <a:spcPct val="0"/>
              </a:spcAft>
              <a:buClr>
                <a:schemeClr val="tx1"/>
              </a:buClr>
              <a:defRPr/>
            </a:pPr>
            <a:r>
              <a:rPr lang="en-US" sz="580" b="1" dirty="0">
                <a:solidFill>
                  <a:schemeClr val="bg1"/>
                </a:solidFill>
                <a:latin typeface="+mn-lt"/>
                <a:ea typeface="+mn-ea"/>
                <a:cs typeface="Arial" pitchFamily="34" charset="0"/>
              </a:rPr>
              <a:t>Additional</a:t>
            </a:r>
          </a:p>
          <a:p>
            <a:pPr marL="265113" indent="-265113" algn="ctr" fontAlgn="auto">
              <a:spcAft>
                <a:spcPct val="0"/>
              </a:spcAft>
              <a:buClr>
                <a:schemeClr val="tx1"/>
              </a:buClr>
              <a:defRPr/>
            </a:pPr>
            <a:r>
              <a:rPr lang="en-US" sz="580" b="1" dirty="0">
                <a:solidFill>
                  <a:schemeClr val="bg1"/>
                </a:solidFill>
                <a:latin typeface="+mn-lt"/>
                <a:cs typeface="Arial" pitchFamily="34" charset="0"/>
              </a:rPr>
              <a:t>Information</a:t>
            </a:r>
            <a:endParaRPr lang="en-GB" sz="580" b="1" dirty="0">
              <a:solidFill>
                <a:schemeClr val="bg1"/>
              </a:solidFill>
              <a:latin typeface="+mn-lt"/>
              <a:ea typeface="+mn-ea"/>
              <a:cs typeface="Arial" pitchFamily="34" charset="0"/>
            </a:endParaRPr>
          </a:p>
        </p:txBody>
      </p:sp>
      <p:sp>
        <p:nvSpPr>
          <p:cNvPr id="25" name="Text Placeholder 8"/>
          <p:cNvSpPr txBox="1"/>
          <p:nvPr/>
        </p:nvSpPr>
        <p:spPr>
          <a:xfrm>
            <a:off x="624840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Overview</a:t>
            </a:r>
            <a:endParaRPr lang="en-GB" sz="580" dirty="0">
              <a:latin typeface="+mn-lt"/>
            </a:endParaRPr>
          </a:p>
        </p:txBody>
      </p:sp>
      <p:sp>
        <p:nvSpPr>
          <p:cNvPr id="16" name="Text Placeholder 8"/>
          <p:cNvSpPr txBox="1"/>
          <p:nvPr/>
        </p:nvSpPr>
        <p:spPr>
          <a:xfrm>
            <a:off x="1752600" y="5203344"/>
            <a:ext cx="5555515" cy="262312"/>
          </a:xfrm>
          <a:prstGeom prst="rect">
            <a:avLst/>
          </a:prstGeom>
        </p:spPr>
        <p:txBody>
          <a:bodyP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sz="700" kern="0" dirty="0">
                <a:latin typeface="+mn-lt"/>
              </a:rPr>
              <a:t>Upfront </a:t>
            </a:r>
            <a:r>
              <a:rPr lang="en-US" sz="700" kern="0" dirty="0" smtClean="0">
                <a:latin typeface="+mn-lt"/>
              </a:rPr>
              <a:t>commission </a:t>
            </a:r>
            <a:r>
              <a:rPr lang="en-US" sz="700" kern="0" dirty="0">
                <a:latin typeface="+mn-lt"/>
              </a:rPr>
              <a:t>netting off in Q4 2018 </a:t>
            </a:r>
            <a:r>
              <a:rPr lang="en-US" sz="700" kern="0" dirty="0" smtClean="0">
                <a:latin typeface="+mn-lt"/>
              </a:rPr>
              <a:t>for Iraq, Oman and  Myanmar </a:t>
            </a:r>
            <a:r>
              <a:rPr lang="en-US" sz="700" kern="0" dirty="0">
                <a:latin typeface="+mn-lt"/>
              </a:rPr>
              <a:t>are reallocated for all four quarters of 2018 </a:t>
            </a:r>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16</a:t>
            </a:fld>
            <a:endParaRPr lang="en-US" dirty="0"/>
          </a:p>
        </p:txBody>
      </p:sp>
      <p:sp>
        <p:nvSpPr>
          <p:cNvPr id="6" name="Title 3"/>
          <p:cNvSpPr txBox="1"/>
          <p:nvPr/>
        </p:nvSpPr>
        <p:spPr>
          <a:xfrm>
            <a:off x="42466" y="252275"/>
            <a:ext cx="2400300" cy="285243"/>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2400" dirty="0">
                <a:latin typeface="+mj-lt"/>
              </a:rPr>
              <a:t>Kuwait</a:t>
            </a:r>
          </a:p>
        </p:txBody>
      </p:sp>
      <p:sp>
        <p:nvSpPr>
          <p:cNvPr id="8" name="Rounded Rectangle 7"/>
          <p:cNvSpPr/>
          <p:nvPr/>
        </p:nvSpPr>
        <p:spPr bwMode="auto">
          <a:xfrm>
            <a:off x="83650" y="475257"/>
            <a:ext cx="4956048" cy="288411"/>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b="1" dirty="0">
                <a:solidFill>
                  <a:schemeClr val="bg1"/>
                </a:solidFill>
                <a:latin typeface="+mn-lt"/>
              </a:rPr>
              <a:t>QARm</a:t>
            </a:r>
          </a:p>
        </p:txBody>
      </p:sp>
      <p:sp>
        <p:nvSpPr>
          <p:cNvPr id="9" name="TextBox 1"/>
          <p:cNvSpPr txBox="1">
            <a:spLocks noChangeArrowheads="1"/>
          </p:cNvSpPr>
          <p:nvPr/>
        </p:nvSpPr>
        <p:spPr bwMode="auto">
          <a:xfrm>
            <a:off x="4238372" y="5378656"/>
            <a:ext cx="2638425" cy="218215"/>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en-US" sz="700" kern="0" dirty="0">
                <a:latin typeface="+mn-lt"/>
                <a:ea typeface="ＭＳ Ｐゴシック" pitchFamily="-109" charset="-128"/>
                <a:cs typeface="ＭＳ Ｐゴシック" charset="-128"/>
              </a:rPr>
              <a:t>1 </a:t>
            </a:r>
            <a:r>
              <a:rPr lang="en-US" sz="700" kern="0" dirty="0" smtClean="0">
                <a:latin typeface="+mn-lt"/>
                <a:ea typeface="ＭＳ Ｐゴシック" pitchFamily="-109" charset="-128"/>
                <a:cs typeface="ＭＳ Ｐゴシック" charset="-128"/>
              </a:rPr>
              <a:t>USD </a:t>
            </a:r>
            <a:r>
              <a:rPr lang="en-US" sz="700" kern="0" dirty="0">
                <a:latin typeface="+mn-lt"/>
                <a:ea typeface="ＭＳ Ｐゴシック" pitchFamily="-109" charset="-128"/>
                <a:cs typeface="ＭＳ Ｐゴシック" charset="-128"/>
              </a:rPr>
              <a:t>=  </a:t>
            </a:r>
            <a:r>
              <a:rPr lang="en-US" sz="700" kern="0" dirty="0" smtClean="0">
                <a:latin typeface="+mn-lt"/>
                <a:ea typeface="ＭＳ Ｐゴシック" pitchFamily="-109" charset="-128"/>
                <a:cs typeface="ＭＳ Ｐゴシック" charset="-128"/>
              </a:rPr>
              <a:t>0.3021 Kuwait Dinar (KWD)</a:t>
            </a:r>
            <a:endParaRPr lang="en-US" sz="700" kern="0" baseline="30000" dirty="0">
              <a:latin typeface="+mn-lt"/>
              <a:ea typeface="ＭＳ Ｐゴシック" pitchFamily="-109" charset="-128"/>
              <a:cs typeface="ＭＳ Ｐゴシック" charset="-128"/>
            </a:endParaRPr>
          </a:p>
        </p:txBody>
      </p:sp>
      <p:sp>
        <p:nvSpPr>
          <p:cNvPr id="10" name="Text Box 9"/>
          <p:cNvSpPr txBox="1">
            <a:spLocks noChangeArrowheads="1"/>
          </p:cNvSpPr>
          <p:nvPr/>
        </p:nvSpPr>
        <p:spPr bwMode="auto">
          <a:xfrm>
            <a:off x="5166698" y="720447"/>
            <a:ext cx="3821854" cy="3508653"/>
          </a:xfrm>
          <a:prstGeom prst="rect">
            <a:avLst/>
          </a:prstGeom>
        </p:spPr>
        <p:txBody>
          <a:bodyPr wrap="square">
            <a:spAutoFit/>
          </a:bodyPr>
          <a:lstStyle>
            <a:defPPr>
              <a:defRPr lang="en-US"/>
            </a:defPPr>
            <a:lvl4pPr marL="182880" lvl="3" indent="-182880" algn="just">
              <a:lnSpc>
                <a:spcPct val="100000"/>
              </a:lnSpc>
              <a:spcBef>
                <a:spcPts val="600"/>
              </a:spcBef>
              <a:spcAft>
                <a:spcPts val="0"/>
              </a:spcAft>
              <a:buClr>
                <a:schemeClr val="accent1"/>
              </a:buClr>
              <a:buFont typeface="Arial" panose="020B0604020202020204" pitchFamily="34" charset="0"/>
              <a:buChar char="•"/>
              <a:defRPr sz="1100"/>
            </a:lvl4pPr>
          </a:lstStyle>
          <a:p>
            <a:pPr lvl="3"/>
            <a:r>
              <a:rPr lang="en-US" dirty="0"/>
              <a:t>QoQ Revenue increased by </a:t>
            </a:r>
            <a:r>
              <a:rPr lang="en-US" dirty="0" smtClean="0"/>
              <a:t>9% driven </a:t>
            </a:r>
            <a:r>
              <a:rPr lang="en-US" dirty="0"/>
              <a:t>by higher recurring and </a:t>
            </a:r>
            <a:r>
              <a:rPr lang="en-US" dirty="0" smtClean="0"/>
              <a:t>device sales</a:t>
            </a:r>
            <a:endParaRPr lang="en-US" dirty="0"/>
          </a:p>
          <a:p>
            <a:pPr lvl="3"/>
            <a:r>
              <a:rPr lang="en-US" dirty="0"/>
              <a:t>EBITDA margin improved </a:t>
            </a:r>
            <a:r>
              <a:rPr lang="en-US" dirty="0" smtClean="0"/>
              <a:t>sequentially to </a:t>
            </a:r>
            <a:r>
              <a:rPr lang="en-US" dirty="0"/>
              <a:t>30.6% </a:t>
            </a:r>
            <a:r>
              <a:rPr lang="en-US" dirty="0" smtClean="0"/>
              <a:t>due </a:t>
            </a:r>
            <a:r>
              <a:rPr lang="en-US" dirty="0"/>
              <a:t>to seasonality, slight pricing recovery and one off </a:t>
            </a:r>
            <a:r>
              <a:rPr lang="en-US" dirty="0" smtClean="0"/>
              <a:t>adjustment </a:t>
            </a:r>
            <a:r>
              <a:rPr lang="en-US" dirty="0"/>
              <a:t>in cost provisions </a:t>
            </a:r>
          </a:p>
          <a:p>
            <a:pPr lvl="3"/>
            <a:r>
              <a:rPr lang="en-US" dirty="0"/>
              <a:t>Customer base stood at 2.3 million, up by 4% yoy; Positive MNP trend</a:t>
            </a:r>
          </a:p>
          <a:p>
            <a:pPr lvl="3"/>
            <a:r>
              <a:rPr lang="en-US" dirty="0"/>
              <a:t>In January 2019 the first international trial 5G call in the region between Ooredoo Kuwait and Ooredoo Qatar conducted</a:t>
            </a:r>
          </a:p>
          <a:p>
            <a:pPr lvl="3"/>
            <a:r>
              <a:rPr lang="en-US" dirty="0"/>
              <a:t>Boursa Kuwait signed an agreement with Ooredoo Kuwait, to host their disaster recovery (DR) </a:t>
            </a:r>
            <a:r>
              <a:rPr lang="en-US" dirty="0" smtClean="0"/>
              <a:t>data center</a:t>
            </a:r>
            <a:endParaRPr lang="en-US" dirty="0"/>
          </a:p>
          <a:p>
            <a:pPr lvl="3"/>
            <a:r>
              <a:rPr lang="en-US" dirty="0"/>
              <a:t>Ooredoo Kuwait ranked </a:t>
            </a:r>
            <a:r>
              <a:rPr lang="en-US" dirty="0" smtClean="0"/>
              <a:t>number 1 </a:t>
            </a:r>
            <a:r>
              <a:rPr lang="en-US" dirty="0"/>
              <a:t>“employer of choice” by LinkedIn</a:t>
            </a:r>
          </a:p>
          <a:p>
            <a:pPr lvl="3"/>
            <a:r>
              <a:rPr lang="en-US" dirty="0"/>
              <a:t>Ooredoo won 3 Advertising Creativity Awards</a:t>
            </a:r>
          </a:p>
          <a:p>
            <a:pPr lvl="3"/>
            <a:endParaRPr lang="en-US" dirty="0"/>
          </a:p>
        </p:txBody>
      </p:sp>
      <p:sp>
        <p:nvSpPr>
          <p:cNvPr id="13" name="Text Placeholder 8"/>
          <p:cNvSpPr txBox="1"/>
          <p:nvPr/>
        </p:nvSpPr>
        <p:spPr>
          <a:xfrm>
            <a:off x="1738482" y="5397393"/>
            <a:ext cx="4052718" cy="262312"/>
          </a:xfrm>
          <a:prstGeom prst="rect">
            <a:avLst/>
          </a:prstGeom>
        </p:spPr>
        <p:txBody>
          <a:bodyP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sz="700" kern="0" dirty="0" smtClean="0">
                <a:latin typeface="+mn-lt"/>
              </a:rPr>
              <a:t>Note:  Average rate over the period (KWD)</a:t>
            </a:r>
            <a:endParaRPr lang="en-US" sz="700" kern="0" dirty="0">
              <a:latin typeface="+mn-lt"/>
            </a:endParaRPr>
          </a:p>
        </p:txBody>
      </p:sp>
      <p:sp>
        <p:nvSpPr>
          <p:cNvPr id="22" name="Rounded Rectangle 21"/>
          <p:cNvSpPr/>
          <p:nvPr/>
        </p:nvSpPr>
        <p:spPr bwMode="auto">
          <a:xfrm>
            <a:off x="83650" y="2721489"/>
            <a:ext cx="4956048" cy="288411"/>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b="1" dirty="0">
                <a:solidFill>
                  <a:schemeClr val="bg1"/>
                </a:solidFill>
                <a:latin typeface="+mn-lt"/>
              </a:rPr>
              <a:t>K</a:t>
            </a:r>
            <a:r>
              <a:rPr lang="en-IN" sz="1700" b="1" dirty="0" smtClean="0">
                <a:solidFill>
                  <a:schemeClr val="bg1"/>
                </a:solidFill>
                <a:latin typeface="+mn-lt"/>
              </a:rPr>
              <a:t>WDm</a:t>
            </a:r>
            <a:endParaRPr lang="en-IN" sz="1700" b="1" dirty="0">
              <a:solidFill>
                <a:schemeClr val="bg1"/>
              </a:solidFill>
              <a:latin typeface="+mn-lt"/>
            </a:endParaRPr>
          </a:p>
        </p:txBody>
      </p:sp>
      <p:sp>
        <p:nvSpPr>
          <p:cNvPr id="2" name="Rectangle 1"/>
          <p:cNvSpPr/>
          <p:nvPr/>
        </p:nvSpPr>
        <p:spPr>
          <a:xfrm>
            <a:off x="2875977" y="326234"/>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t> </a:t>
            </a:r>
          </a:p>
        </p:txBody>
      </p:sp>
      <p:sp>
        <p:nvSpPr>
          <p:cNvPr id="4" name="Rectangle 3"/>
          <p:cNvSpPr/>
          <p:nvPr/>
        </p:nvSpPr>
        <p:spPr>
          <a:xfrm>
            <a:off x="2875977" y="2935728"/>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t> </a:t>
            </a:r>
          </a:p>
        </p:txBody>
      </p:sp>
      <p:graphicFrame>
        <p:nvGraphicFramePr>
          <p:cNvPr id="20" name="[PlaceholderChartForReportGeneration-5173ffe7-f9e0-4a9d-bbb2-a58f7d611415]"/>
          <p:cNvGraphicFramePr/>
          <p:nvPr/>
        </p:nvGraphicFramePr>
        <p:xfrm>
          <a:off x="210650" y="399487"/>
          <a:ext cx="2946273" cy="2269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PlaceholderChartForReportGeneration-645819c5-3ba5-492b-b051-cbd0f3a42961]"/>
          <p:cNvGraphicFramePr/>
          <p:nvPr>
            <p:extLst>
              <p:ext uri="{D42A27DB-BD31-4B8C-83A1-F6EECF244321}">
                <p14:modId xmlns:p14="http://schemas.microsoft.com/office/powerpoint/2010/main" val="4069606664"/>
              </p:ext>
            </p:extLst>
          </p:nvPr>
        </p:nvGraphicFramePr>
        <p:xfrm>
          <a:off x="127000" y="3017334"/>
          <a:ext cx="2946273" cy="226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PlaceholderChartForReportGeneration-2e500d99-a63d-43a8-965d-710f9f1ae4ca]"/>
          <p:cNvGraphicFramePr/>
          <p:nvPr>
            <p:extLst>
              <p:ext uri="{D42A27DB-BD31-4B8C-83A1-F6EECF244321}">
                <p14:modId xmlns:p14="http://schemas.microsoft.com/office/powerpoint/2010/main" val="3613345943"/>
              </p:ext>
            </p:extLst>
          </p:nvPr>
        </p:nvGraphicFramePr>
        <p:xfrm>
          <a:off x="3073273" y="399486"/>
          <a:ext cx="1738313" cy="22696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PlaceholderChartForReportGeneration-0a9c5cd6-4ad2-43d1-a039-f305ca6a5b24]"/>
          <p:cNvGraphicFramePr/>
          <p:nvPr>
            <p:extLst>
              <p:ext uri="{D42A27DB-BD31-4B8C-83A1-F6EECF244321}">
                <p14:modId xmlns:p14="http://schemas.microsoft.com/office/powerpoint/2010/main" val="1018017787"/>
              </p:ext>
            </p:extLst>
          </p:nvPr>
        </p:nvGraphicFramePr>
        <p:xfrm>
          <a:off x="3073273" y="3017333"/>
          <a:ext cx="1738311" cy="2269649"/>
        </p:xfrm>
        <a:graphic>
          <a:graphicData uri="http://schemas.openxmlformats.org/drawingml/2006/chart">
            <c:chart xmlns:c="http://schemas.openxmlformats.org/drawingml/2006/chart" xmlns:r="http://schemas.openxmlformats.org/officeDocument/2006/relationships" r:id="rId5"/>
          </a:graphicData>
        </a:graphic>
      </p:graphicFrame>
      <p:sp>
        <p:nvSpPr>
          <p:cNvPr id="29" name="Text Placeholder 8"/>
          <p:cNvSpPr txBox="1"/>
          <p:nvPr/>
        </p:nvSpPr>
        <p:spPr>
          <a:xfrm>
            <a:off x="6972591"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Results </a:t>
            </a:r>
          </a:p>
          <a:p>
            <a:r>
              <a:rPr lang="en-US" sz="580" dirty="0">
                <a:latin typeface="+mn-lt"/>
              </a:rPr>
              <a:t>Review</a:t>
            </a:r>
            <a:endParaRPr lang="en-GB" sz="580" dirty="0">
              <a:latin typeface="+mn-lt"/>
            </a:endParaRPr>
          </a:p>
        </p:txBody>
      </p:sp>
      <p:sp>
        <p:nvSpPr>
          <p:cNvPr id="30" name="Text Placeholder 8"/>
          <p:cNvSpPr txBox="1"/>
          <p:nvPr/>
        </p:nvSpPr>
        <p:spPr>
          <a:xfrm>
            <a:off x="7711440" y="44529"/>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Operations </a:t>
            </a:r>
          </a:p>
          <a:p>
            <a:r>
              <a:rPr lang="en-US" sz="580" dirty="0">
                <a:latin typeface="+mn-lt"/>
              </a:rPr>
              <a:t>Review</a:t>
            </a:r>
            <a:endParaRPr lang="en-GB" sz="580" dirty="0">
              <a:latin typeface="+mn-lt"/>
            </a:endParaRPr>
          </a:p>
        </p:txBody>
      </p:sp>
      <p:sp>
        <p:nvSpPr>
          <p:cNvPr id="31" name="Text Placeholder 8"/>
          <p:cNvSpPr txBox="1"/>
          <p:nvPr/>
        </p:nvSpPr>
        <p:spPr>
          <a:xfrm>
            <a:off x="844296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indent="-265113" algn="ctr" fontAlgn="auto">
              <a:spcAft>
                <a:spcPct val="0"/>
              </a:spcAft>
              <a:buClr>
                <a:schemeClr val="tx1"/>
              </a:buClr>
              <a:defRPr/>
            </a:pPr>
            <a:r>
              <a:rPr lang="en-US" sz="580" b="1" dirty="0">
                <a:solidFill>
                  <a:schemeClr val="bg1"/>
                </a:solidFill>
                <a:latin typeface="+mn-lt"/>
                <a:ea typeface="+mn-ea"/>
                <a:cs typeface="Arial" pitchFamily="34" charset="0"/>
              </a:rPr>
              <a:t>Additional</a:t>
            </a:r>
          </a:p>
          <a:p>
            <a:pPr marL="265113" indent="-265113" algn="ctr" fontAlgn="auto">
              <a:spcAft>
                <a:spcPct val="0"/>
              </a:spcAft>
              <a:buClr>
                <a:schemeClr val="tx1"/>
              </a:buClr>
              <a:defRPr/>
            </a:pPr>
            <a:r>
              <a:rPr lang="en-US" sz="580" b="1" dirty="0">
                <a:solidFill>
                  <a:schemeClr val="bg1"/>
                </a:solidFill>
                <a:latin typeface="+mn-lt"/>
                <a:cs typeface="Arial" pitchFamily="34" charset="0"/>
              </a:rPr>
              <a:t>Information</a:t>
            </a:r>
            <a:endParaRPr lang="en-GB" sz="580" b="1" dirty="0">
              <a:solidFill>
                <a:schemeClr val="bg1"/>
              </a:solidFill>
              <a:latin typeface="+mn-lt"/>
              <a:ea typeface="+mn-ea"/>
              <a:cs typeface="Arial" pitchFamily="34" charset="0"/>
            </a:endParaRPr>
          </a:p>
        </p:txBody>
      </p:sp>
      <p:sp>
        <p:nvSpPr>
          <p:cNvPr id="32" name="Text Placeholder 8"/>
          <p:cNvSpPr txBox="1"/>
          <p:nvPr/>
        </p:nvSpPr>
        <p:spPr>
          <a:xfrm>
            <a:off x="624840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Overview</a:t>
            </a:r>
            <a:endParaRPr lang="en-GB" sz="580" dirty="0">
              <a:latin typeface="+mn-lt"/>
            </a:endParaRPr>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17</a:t>
            </a:fld>
            <a:endParaRPr lang="en-US" dirty="0"/>
          </a:p>
        </p:txBody>
      </p:sp>
      <p:sp>
        <p:nvSpPr>
          <p:cNvPr id="6" name="Title 3"/>
          <p:cNvSpPr txBox="1"/>
          <p:nvPr/>
        </p:nvSpPr>
        <p:spPr>
          <a:xfrm>
            <a:off x="0" y="62491"/>
            <a:ext cx="1642208" cy="48895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2400" dirty="0">
                <a:latin typeface="+mj-lt"/>
              </a:rPr>
              <a:t>Algeria</a:t>
            </a:r>
          </a:p>
        </p:txBody>
      </p:sp>
      <p:sp>
        <p:nvSpPr>
          <p:cNvPr id="8" name="Rounded Rectangle 7"/>
          <p:cNvSpPr/>
          <p:nvPr/>
        </p:nvSpPr>
        <p:spPr bwMode="auto">
          <a:xfrm>
            <a:off x="65090" y="560391"/>
            <a:ext cx="4956048" cy="282212"/>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9" name="TextBox 1"/>
          <p:cNvSpPr txBox="1">
            <a:spLocks noChangeArrowheads="1"/>
          </p:cNvSpPr>
          <p:nvPr/>
        </p:nvSpPr>
        <p:spPr bwMode="auto">
          <a:xfrm>
            <a:off x="4292004" y="5398970"/>
            <a:ext cx="3176523" cy="184666"/>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a:buChar char="§"/>
              <a:defRPr/>
            </a:pPr>
            <a:r>
              <a:rPr lang="sv-SE" sz="700" kern="0" dirty="0">
                <a:latin typeface="+mn-lt"/>
                <a:ea typeface="ＭＳ Ｐゴシック" pitchFamily="-109" charset="-128"/>
                <a:cs typeface="ＭＳ Ｐゴシック" charset="-128"/>
              </a:rPr>
              <a:t>1 </a:t>
            </a:r>
            <a:r>
              <a:rPr lang="sv-SE" sz="700" kern="0" dirty="0" smtClean="0">
                <a:latin typeface="+mn-lt"/>
                <a:ea typeface="ＭＳ Ｐゴシック" pitchFamily="-109" charset="-128"/>
                <a:cs typeface="ＭＳ Ｐゴシック" charset="-128"/>
              </a:rPr>
              <a:t>USD </a:t>
            </a:r>
            <a:r>
              <a:rPr lang="sv-SE" sz="700" kern="0" dirty="0">
                <a:latin typeface="+mn-lt"/>
                <a:ea typeface="ＭＳ Ｐゴシック" pitchFamily="-109" charset="-128"/>
                <a:cs typeface="ＭＳ Ｐゴシック" charset="-128"/>
              </a:rPr>
              <a:t>= </a:t>
            </a:r>
            <a:r>
              <a:rPr lang="sv-SE" sz="700" kern="0" dirty="0" smtClean="0">
                <a:latin typeface="+mn-lt"/>
                <a:ea typeface="ＭＳ Ｐゴシック" pitchFamily="-109" charset="-128"/>
                <a:cs typeface="ＭＳ Ｐゴシック" charset="-128"/>
              </a:rPr>
              <a:t>116.6 </a:t>
            </a:r>
            <a:r>
              <a:rPr lang="sv-SE" sz="700" kern="0" dirty="0">
                <a:latin typeface="+mn-lt"/>
                <a:ea typeface="ＭＳ Ｐゴシック" pitchFamily="-109" charset="-128"/>
                <a:cs typeface="ＭＳ Ｐゴシック" charset="-128"/>
              </a:rPr>
              <a:t>Algerian Dinar (DZD</a:t>
            </a:r>
            <a:r>
              <a:rPr lang="sv-SE" sz="700" kern="0" dirty="0" smtClean="0">
                <a:latin typeface="+mn-lt"/>
                <a:ea typeface="ＭＳ Ｐゴシック" pitchFamily="-109" charset="-128"/>
                <a:cs typeface="ＭＳ Ｐゴシック" charset="-128"/>
              </a:rPr>
              <a:t>)</a:t>
            </a:r>
            <a:endParaRPr lang="sv-SE" sz="700" kern="0" dirty="0">
              <a:latin typeface="+mn-lt"/>
              <a:ea typeface="ＭＳ Ｐゴシック" pitchFamily="-109" charset="-128"/>
              <a:cs typeface="ＭＳ Ｐゴシック" charset="-128"/>
            </a:endParaRPr>
          </a:p>
        </p:txBody>
      </p:sp>
      <p:sp>
        <p:nvSpPr>
          <p:cNvPr id="11" name="Text Box 9"/>
          <p:cNvSpPr txBox="1">
            <a:spLocks noChangeArrowheads="1"/>
          </p:cNvSpPr>
          <p:nvPr/>
        </p:nvSpPr>
        <p:spPr bwMode="auto">
          <a:xfrm>
            <a:off x="5085739" y="771823"/>
            <a:ext cx="3967414" cy="3508653"/>
          </a:xfrm>
          <a:prstGeom prst="rect">
            <a:avLst/>
          </a:prstGeom>
        </p:spPr>
        <p:txBody>
          <a:bodyPr wrap="square">
            <a:spAutoFit/>
          </a:bodyPr>
          <a:lstStyle>
            <a:defPPr>
              <a:defRPr lang="en-US"/>
            </a:defPPr>
            <a:lvl4pPr marL="182880" lvl="3" indent="-182880" algn="just">
              <a:lnSpc>
                <a:spcPct val="100000"/>
              </a:lnSpc>
              <a:spcBef>
                <a:spcPts val="600"/>
              </a:spcBef>
              <a:spcAft>
                <a:spcPts val="0"/>
              </a:spcAft>
              <a:buClr>
                <a:schemeClr val="accent1"/>
              </a:buClr>
              <a:buFont typeface="Arial" panose="020B0604020202020204" pitchFamily="34" charset="0"/>
              <a:buChar char="•"/>
              <a:defRPr sz="1100"/>
            </a:lvl4pPr>
          </a:lstStyle>
          <a:p>
            <a:pPr lvl="3"/>
            <a:r>
              <a:rPr lang="en-US" dirty="0"/>
              <a:t>R</a:t>
            </a:r>
            <a:r>
              <a:rPr lang="en-US" dirty="0" smtClean="0"/>
              <a:t>evenue </a:t>
            </a:r>
            <a:r>
              <a:rPr lang="en-US" dirty="0"/>
              <a:t>decreased </a:t>
            </a:r>
            <a:r>
              <a:rPr lang="en-US" dirty="0" smtClean="0"/>
              <a:t>4% </a:t>
            </a:r>
            <a:r>
              <a:rPr lang="en-US" dirty="0" err="1" smtClean="0"/>
              <a:t>QoQ</a:t>
            </a:r>
            <a:r>
              <a:rPr lang="en-US" dirty="0" smtClean="0"/>
              <a:t> in local currency  due </a:t>
            </a:r>
            <a:r>
              <a:rPr lang="en-US" dirty="0"/>
              <a:t>to intense competition, weak economy and overall market shrinking</a:t>
            </a:r>
          </a:p>
          <a:p>
            <a:pPr lvl="3"/>
            <a:r>
              <a:rPr lang="en-US" dirty="0" smtClean="0"/>
              <a:t>EBITDA </a:t>
            </a:r>
            <a:r>
              <a:rPr lang="en-US" dirty="0"/>
              <a:t>lower due to decrease in revenue </a:t>
            </a:r>
          </a:p>
          <a:p>
            <a:pPr lvl="3"/>
            <a:r>
              <a:rPr lang="en-US" dirty="0"/>
              <a:t>Customer number stood at 13.9 million down </a:t>
            </a:r>
            <a:r>
              <a:rPr lang="en-US" dirty="0" err="1" smtClean="0"/>
              <a:t>yoy</a:t>
            </a:r>
            <a:r>
              <a:rPr lang="en-US" dirty="0" smtClean="0"/>
              <a:t> (-3%) </a:t>
            </a:r>
            <a:r>
              <a:rPr lang="en-US" dirty="0"/>
              <a:t>but up sequentially </a:t>
            </a:r>
            <a:r>
              <a:rPr lang="en-US" dirty="0" smtClean="0"/>
              <a:t>(+1%)</a:t>
            </a:r>
            <a:endParaRPr lang="en-US" dirty="0"/>
          </a:p>
          <a:p>
            <a:pPr lvl="3"/>
            <a:r>
              <a:rPr lang="en-US" dirty="0"/>
              <a:t>Ookla confirmed Ooredoo 3G and 4G data networks leadership </a:t>
            </a:r>
          </a:p>
          <a:p>
            <a:pPr lvl="3"/>
            <a:r>
              <a:rPr lang="en-US" dirty="0"/>
              <a:t>Network </a:t>
            </a:r>
            <a:r>
              <a:rPr lang="en-US" dirty="0" smtClean="0"/>
              <a:t>rollout </a:t>
            </a:r>
            <a:r>
              <a:rPr lang="en-US" dirty="0"/>
              <a:t>reached highest 4G coverage in Algeria, 48% population, all 48 wilayas (States)</a:t>
            </a:r>
          </a:p>
          <a:p>
            <a:pPr lvl="3"/>
            <a:r>
              <a:rPr lang="en-US" dirty="0"/>
              <a:t>Ooredoo increased its brand equity maintaining its position of most valuable brand in the market thanks to strong brand presence across corporate communication, product marketing and football club sponsorship</a:t>
            </a:r>
          </a:p>
          <a:p>
            <a:pPr lvl="3"/>
            <a:endParaRPr lang="en-US" dirty="0"/>
          </a:p>
          <a:p>
            <a:pPr lvl="3"/>
            <a:endParaRPr lang="en-US" dirty="0"/>
          </a:p>
        </p:txBody>
      </p:sp>
      <p:sp>
        <p:nvSpPr>
          <p:cNvPr id="13" name="Text Placeholder 8"/>
          <p:cNvSpPr txBox="1"/>
          <p:nvPr/>
        </p:nvSpPr>
        <p:spPr>
          <a:xfrm>
            <a:off x="1729953" y="5412205"/>
            <a:ext cx="3527847" cy="184666"/>
          </a:xfrm>
          <a:prstGeom prst="rect">
            <a:avLst/>
          </a:prstGeom>
        </p:spPr>
        <p:txBody>
          <a:bodyP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sz="700" kern="0" dirty="0" smtClean="0">
                <a:latin typeface="+mn-lt"/>
              </a:rPr>
              <a:t>Note:  Average rate over the period (DZD)</a:t>
            </a:r>
            <a:endParaRPr lang="en-US" sz="700" kern="0" dirty="0">
              <a:latin typeface="+mn-lt"/>
            </a:endParaRPr>
          </a:p>
        </p:txBody>
      </p:sp>
      <p:sp>
        <p:nvSpPr>
          <p:cNvPr id="22" name="Rounded Rectangle 21"/>
          <p:cNvSpPr/>
          <p:nvPr/>
        </p:nvSpPr>
        <p:spPr bwMode="auto">
          <a:xfrm>
            <a:off x="65090" y="2803888"/>
            <a:ext cx="4956048" cy="282212"/>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smtClean="0">
                <a:solidFill>
                  <a:schemeClr val="bg1"/>
                </a:solidFill>
                <a:latin typeface="+mn-lt"/>
              </a:rPr>
              <a:t>DZDbn</a:t>
            </a:r>
            <a:endParaRPr lang="en-IN" sz="1700" dirty="0">
              <a:solidFill>
                <a:schemeClr val="bg1"/>
              </a:solidFill>
              <a:latin typeface="+mn-lt"/>
            </a:endParaRPr>
          </a:p>
        </p:txBody>
      </p:sp>
      <p:sp>
        <p:nvSpPr>
          <p:cNvPr id="4" name="Rectangle 3"/>
          <p:cNvSpPr/>
          <p:nvPr/>
        </p:nvSpPr>
        <p:spPr>
          <a:xfrm>
            <a:off x="2987106" y="2946315"/>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t> </a:t>
            </a:r>
          </a:p>
        </p:txBody>
      </p:sp>
      <p:sp>
        <p:nvSpPr>
          <p:cNvPr id="29" name="Text Placeholder 8"/>
          <p:cNvSpPr txBox="1"/>
          <p:nvPr/>
        </p:nvSpPr>
        <p:spPr>
          <a:xfrm>
            <a:off x="6972591"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Results </a:t>
            </a:r>
          </a:p>
          <a:p>
            <a:r>
              <a:rPr lang="en-US" sz="580" dirty="0">
                <a:latin typeface="+mn-lt"/>
              </a:rPr>
              <a:t>Review</a:t>
            </a:r>
            <a:endParaRPr lang="en-GB" sz="580" dirty="0">
              <a:latin typeface="+mn-lt"/>
            </a:endParaRPr>
          </a:p>
        </p:txBody>
      </p:sp>
      <p:sp>
        <p:nvSpPr>
          <p:cNvPr id="30" name="Text Placeholder 8"/>
          <p:cNvSpPr txBox="1"/>
          <p:nvPr/>
        </p:nvSpPr>
        <p:spPr>
          <a:xfrm>
            <a:off x="7711440" y="44529"/>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Operations </a:t>
            </a:r>
          </a:p>
          <a:p>
            <a:r>
              <a:rPr lang="en-US" sz="580" dirty="0">
                <a:latin typeface="+mn-lt"/>
              </a:rPr>
              <a:t>Review</a:t>
            </a:r>
            <a:endParaRPr lang="en-GB" sz="580" dirty="0">
              <a:latin typeface="+mn-lt"/>
            </a:endParaRPr>
          </a:p>
        </p:txBody>
      </p:sp>
      <p:sp>
        <p:nvSpPr>
          <p:cNvPr id="31" name="Text Placeholder 8"/>
          <p:cNvSpPr txBox="1"/>
          <p:nvPr/>
        </p:nvSpPr>
        <p:spPr>
          <a:xfrm>
            <a:off x="844296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indent="-265113" algn="ctr" fontAlgn="auto">
              <a:spcAft>
                <a:spcPct val="0"/>
              </a:spcAft>
              <a:buClr>
                <a:schemeClr val="tx1"/>
              </a:buClr>
              <a:defRPr/>
            </a:pPr>
            <a:r>
              <a:rPr lang="en-US" sz="580" b="1" dirty="0">
                <a:solidFill>
                  <a:schemeClr val="bg1"/>
                </a:solidFill>
                <a:latin typeface="+mn-lt"/>
                <a:ea typeface="+mn-ea"/>
                <a:cs typeface="Arial" pitchFamily="34" charset="0"/>
              </a:rPr>
              <a:t>Additional</a:t>
            </a:r>
          </a:p>
          <a:p>
            <a:pPr marL="265113" indent="-265113" algn="ctr" fontAlgn="auto">
              <a:spcAft>
                <a:spcPct val="0"/>
              </a:spcAft>
              <a:buClr>
                <a:schemeClr val="tx1"/>
              </a:buClr>
              <a:defRPr/>
            </a:pPr>
            <a:r>
              <a:rPr lang="en-US" sz="580" b="1" dirty="0">
                <a:solidFill>
                  <a:schemeClr val="bg1"/>
                </a:solidFill>
                <a:latin typeface="+mn-lt"/>
                <a:cs typeface="Arial" pitchFamily="34" charset="0"/>
              </a:rPr>
              <a:t>Information</a:t>
            </a:r>
            <a:endParaRPr lang="en-GB" sz="580" b="1" dirty="0">
              <a:solidFill>
                <a:schemeClr val="bg1"/>
              </a:solidFill>
              <a:latin typeface="+mn-lt"/>
              <a:ea typeface="+mn-ea"/>
              <a:cs typeface="Arial" pitchFamily="34" charset="0"/>
            </a:endParaRPr>
          </a:p>
        </p:txBody>
      </p:sp>
      <p:sp>
        <p:nvSpPr>
          <p:cNvPr id="32" name="Text Placeholder 8"/>
          <p:cNvSpPr txBox="1"/>
          <p:nvPr/>
        </p:nvSpPr>
        <p:spPr>
          <a:xfrm>
            <a:off x="624840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Overview</a:t>
            </a:r>
            <a:endParaRPr lang="en-GB" sz="580" dirty="0">
              <a:latin typeface="+mn-lt"/>
            </a:endParaRPr>
          </a:p>
        </p:txBody>
      </p:sp>
      <p:graphicFrame>
        <p:nvGraphicFramePr>
          <p:cNvPr id="18" name="[PlaceholderChartForReportGeneration-667204b2-d3f2-463c-92be-09964a8310b3]"/>
          <p:cNvGraphicFramePr/>
          <p:nvPr>
            <p:extLst>
              <p:ext uri="{D42A27DB-BD31-4B8C-83A1-F6EECF244321}">
                <p14:modId xmlns:p14="http://schemas.microsoft.com/office/powerpoint/2010/main" val="3580226897"/>
              </p:ext>
            </p:extLst>
          </p:nvPr>
        </p:nvGraphicFramePr>
        <p:xfrm>
          <a:off x="115249" y="475024"/>
          <a:ext cx="2946273" cy="22696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PlaceholderChartForReportGeneration-d232d899-938b-4e9a-b256-7e9abc08d236]"/>
          <p:cNvGraphicFramePr/>
          <p:nvPr>
            <p:extLst>
              <p:ext uri="{D42A27DB-BD31-4B8C-83A1-F6EECF244321}">
                <p14:modId xmlns:p14="http://schemas.microsoft.com/office/powerpoint/2010/main" val="706891721"/>
              </p:ext>
            </p:extLst>
          </p:nvPr>
        </p:nvGraphicFramePr>
        <p:xfrm>
          <a:off x="115248" y="3048808"/>
          <a:ext cx="2946273" cy="226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laceholderChartForReportGeneration-c26cc4b5-0319-4376-a65f-1caabdda5449]"/>
          <p:cNvGraphicFramePr/>
          <p:nvPr>
            <p:extLst>
              <p:ext uri="{D42A27DB-BD31-4B8C-83A1-F6EECF244321}">
                <p14:modId xmlns:p14="http://schemas.microsoft.com/office/powerpoint/2010/main" val="812333011"/>
              </p:ext>
            </p:extLst>
          </p:nvPr>
        </p:nvGraphicFramePr>
        <p:xfrm>
          <a:off x="3061522" y="475462"/>
          <a:ext cx="1738311" cy="22687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PlaceholderChartForReportGeneration-aca3ed30-35d1-40e5-a677-90742c1898f3]"/>
          <p:cNvGraphicFramePr/>
          <p:nvPr>
            <p:extLst>
              <p:ext uri="{D42A27DB-BD31-4B8C-83A1-F6EECF244321}">
                <p14:modId xmlns:p14="http://schemas.microsoft.com/office/powerpoint/2010/main" val="3467128235"/>
              </p:ext>
            </p:extLst>
          </p:nvPr>
        </p:nvGraphicFramePr>
        <p:xfrm>
          <a:off x="3081364" y="3055905"/>
          <a:ext cx="1693069" cy="226845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3909560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18</a:t>
            </a:fld>
            <a:endParaRPr lang="en-US" dirty="0"/>
          </a:p>
        </p:txBody>
      </p:sp>
      <p:sp>
        <p:nvSpPr>
          <p:cNvPr id="7" name="Title 3"/>
          <p:cNvSpPr txBox="1"/>
          <p:nvPr/>
        </p:nvSpPr>
        <p:spPr>
          <a:xfrm>
            <a:off x="0" y="-12915"/>
            <a:ext cx="1825110" cy="563145"/>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2400" dirty="0">
                <a:latin typeface="+mj-lt"/>
              </a:rPr>
              <a:t>Tunisia</a:t>
            </a:r>
          </a:p>
        </p:txBody>
      </p:sp>
      <p:sp>
        <p:nvSpPr>
          <p:cNvPr id="8" name="TextBox 1"/>
          <p:cNvSpPr txBox="1">
            <a:spLocks noChangeArrowheads="1"/>
          </p:cNvSpPr>
          <p:nvPr/>
        </p:nvSpPr>
        <p:spPr bwMode="auto">
          <a:xfrm>
            <a:off x="4158579" y="5391765"/>
            <a:ext cx="2626043" cy="225545"/>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71450" lvl="3" indent="-171450" defTabSz="939800">
              <a:lnSpc>
                <a:spcPct val="130000"/>
              </a:lnSpc>
              <a:spcBef>
                <a:spcPts val="600"/>
              </a:spcBef>
              <a:spcAft>
                <a:spcPts val="600"/>
              </a:spcAft>
              <a:buClr>
                <a:schemeClr val="tx1"/>
              </a:buClr>
              <a:buFont typeface="Wingdings" panose="05000000000000000000" pitchFamily="2" charset="2"/>
              <a:buChar char="§"/>
              <a:defRPr/>
            </a:pPr>
            <a:r>
              <a:rPr lang="en-US" sz="700" kern="0" dirty="0">
                <a:latin typeface="+mn-lt"/>
                <a:ea typeface="ＭＳ Ｐゴシック" pitchFamily="-109" charset="-128"/>
                <a:cs typeface="ＭＳ Ｐゴシック" charset="-128"/>
              </a:rPr>
              <a:t>1 </a:t>
            </a:r>
            <a:r>
              <a:rPr lang="en-US" sz="700" kern="0" dirty="0" smtClean="0">
                <a:latin typeface="+mn-lt"/>
                <a:ea typeface="ＭＳ Ｐゴシック" pitchFamily="-109" charset="-128"/>
                <a:cs typeface="ＭＳ Ｐゴシック" charset="-128"/>
              </a:rPr>
              <a:t>USD </a:t>
            </a:r>
            <a:r>
              <a:rPr lang="en-US" sz="700" kern="0" dirty="0">
                <a:latin typeface="+mn-lt"/>
                <a:ea typeface="ＭＳ Ｐゴシック" pitchFamily="-109" charset="-128"/>
                <a:cs typeface="ＭＳ Ｐゴシック" charset="-128"/>
              </a:rPr>
              <a:t>=  </a:t>
            </a:r>
            <a:r>
              <a:rPr lang="en-US" sz="700" kern="0" dirty="0" smtClean="0">
                <a:latin typeface="+mn-lt"/>
                <a:ea typeface="ＭＳ Ｐゴシック" pitchFamily="-109" charset="-128"/>
                <a:cs typeface="ＭＳ Ｐゴシック" charset="-128"/>
              </a:rPr>
              <a:t>2.652 </a:t>
            </a:r>
            <a:r>
              <a:rPr lang="en-US" sz="700" kern="0" dirty="0">
                <a:latin typeface="+mn-lt"/>
                <a:ea typeface="ＭＳ Ｐゴシック" pitchFamily="-109" charset="-128"/>
                <a:cs typeface="ＭＳ Ｐゴシック" charset="-128"/>
              </a:rPr>
              <a:t>Tunisian Dinar (</a:t>
            </a:r>
            <a:r>
              <a:rPr lang="en-US" sz="700" kern="0" dirty="0" smtClean="0">
                <a:latin typeface="+mn-lt"/>
                <a:ea typeface="ＭＳ Ｐゴシック" pitchFamily="-109" charset="-128"/>
                <a:cs typeface="ＭＳ Ｐゴシック" charset="-128"/>
              </a:rPr>
              <a:t>TND)</a:t>
            </a:r>
            <a:r>
              <a:rPr lang="en-US" sz="700" kern="0" baseline="30000" dirty="0" smtClean="0">
                <a:latin typeface="+mn-lt"/>
                <a:ea typeface="ＭＳ Ｐゴシック" pitchFamily="-109" charset="-128"/>
                <a:cs typeface="ＭＳ Ｐゴシック" charset="-128"/>
              </a:rPr>
              <a:t>1</a:t>
            </a:r>
            <a:endParaRPr lang="en-US" sz="700" kern="0" baseline="30000" dirty="0">
              <a:latin typeface="+mn-lt"/>
              <a:ea typeface="ＭＳ Ｐゴシック" pitchFamily="-109" charset="-128"/>
              <a:cs typeface="ＭＳ Ｐゴシック" charset="-128"/>
            </a:endParaRPr>
          </a:p>
        </p:txBody>
      </p:sp>
      <p:sp>
        <p:nvSpPr>
          <p:cNvPr id="10" name="Text Placeholder 8"/>
          <p:cNvSpPr txBox="1"/>
          <p:nvPr/>
        </p:nvSpPr>
        <p:spPr>
          <a:xfrm>
            <a:off x="1709077" y="5412205"/>
            <a:ext cx="6038345" cy="218581"/>
          </a:xfrm>
          <a:prstGeom prst="rect">
            <a:avLst/>
          </a:prstGeom>
        </p:spPr>
        <p:txBody>
          <a:bodyP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sz="700" kern="0" dirty="0" smtClean="0">
                <a:latin typeface="+mn-lt"/>
              </a:rPr>
              <a:t>Note: Average rate over the period (TND)</a:t>
            </a:r>
            <a:endParaRPr lang="en-US" sz="700" kern="0" dirty="0">
              <a:latin typeface="+mn-lt"/>
            </a:endParaRPr>
          </a:p>
        </p:txBody>
      </p:sp>
      <p:sp>
        <p:nvSpPr>
          <p:cNvPr id="19" name="Rounded Rectangle 18"/>
          <p:cNvSpPr/>
          <p:nvPr/>
        </p:nvSpPr>
        <p:spPr bwMode="auto">
          <a:xfrm>
            <a:off x="76841" y="555703"/>
            <a:ext cx="4956048" cy="312593"/>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22" name="Rounded Rectangle 21"/>
          <p:cNvSpPr/>
          <p:nvPr/>
        </p:nvSpPr>
        <p:spPr bwMode="auto">
          <a:xfrm>
            <a:off x="76841" y="2781300"/>
            <a:ext cx="4956048" cy="312593"/>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smtClean="0">
                <a:solidFill>
                  <a:schemeClr val="bg1"/>
                </a:solidFill>
                <a:latin typeface="+mn-lt"/>
              </a:rPr>
              <a:t>TNDm</a:t>
            </a:r>
            <a:endParaRPr lang="en-IN" sz="1700" dirty="0">
              <a:solidFill>
                <a:schemeClr val="bg1"/>
              </a:solidFill>
              <a:latin typeface="+mn-lt"/>
            </a:endParaRPr>
          </a:p>
        </p:txBody>
      </p:sp>
      <p:sp>
        <p:nvSpPr>
          <p:cNvPr id="4" name="Rectangle 3"/>
          <p:cNvSpPr/>
          <p:nvPr/>
        </p:nvSpPr>
        <p:spPr>
          <a:xfrm>
            <a:off x="3092931" y="2985308"/>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t> </a:t>
            </a:r>
          </a:p>
        </p:txBody>
      </p:sp>
      <p:sp>
        <p:nvSpPr>
          <p:cNvPr id="20" name="Text Box 9"/>
          <p:cNvSpPr txBox="1">
            <a:spLocks noChangeArrowheads="1"/>
          </p:cNvSpPr>
          <p:nvPr/>
        </p:nvSpPr>
        <p:spPr bwMode="auto">
          <a:xfrm>
            <a:off x="5093301" y="880289"/>
            <a:ext cx="3967414" cy="2739211"/>
          </a:xfrm>
          <a:prstGeom prst="rect">
            <a:avLst/>
          </a:prstGeom>
        </p:spPr>
        <p:txBody>
          <a:bodyPr wrap="square">
            <a:spAutoFit/>
          </a:bodyPr>
          <a:lstStyle>
            <a:defPPr>
              <a:defRPr lang="en-US"/>
            </a:defPPr>
            <a:lvl4pPr marL="182880" lvl="3" indent="-182880" algn="just">
              <a:lnSpc>
                <a:spcPct val="100000"/>
              </a:lnSpc>
              <a:spcBef>
                <a:spcPts val="600"/>
              </a:spcBef>
              <a:spcAft>
                <a:spcPts val="0"/>
              </a:spcAft>
              <a:buClr>
                <a:schemeClr val="accent1"/>
              </a:buClr>
              <a:buFont typeface="Arial" panose="020B0604020202020204" pitchFamily="34" charset="0"/>
              <a:buChar char="•"/>
              <a:defRPr sz="1100"/>
            </a:lvl4pPr>
          </a:lstStyle>
          <a:p>
            <a:pPr lvl="3"/>
            <a:r>
              <a:rPr lang="en-US" dirty="0"/>
              <a:t>9% </a:t>
            </a:r>
            <a:r>
              <a:rPr lang="en-US" dirty="0" smtClean="0"/>
              <a:t>Revenue </a:t>
            </a:r>
            <a:r>
              <a:rPr lang="en-US" dirty="0"/>
              <a:t>growth </a:t>
            </a:r>
            <a:r>
              <a:rPr lang="en-US" dirty="0" err="1" smtClean="0"/>
              <a:t>yoy</a:t>
            </a:r>
            <a:r>
              <a:rPr lang="en-US" dirty="0" smtClean="0"/>
              <a:t> in </a:t>
            </a:r>
            <a:r>
              <a:rPr lang="en-US" dirty="0"/>
              <a:t>local currency terms, offset by FX depreciation of  the Tunisian Dinar </a:t>
            </a:r>
            <a:r>
              <a:rPr lang="en-US" dirty="0" smtClean="0"/>
              <a:t>of </a:t>
            </a:r>
            <a:r>
              <a:rPr lang="en-US" dirty="0"/>
              <a:t>9</a:t>
            </a:r>
            <a:r>
              <a:rPr lang="en-US" dirty="0" smtClean="0"/>
              <a:t>% </a:t>
            </a:r>
            <a:endParaRPr lang="en-US" dirty="0"/>
          </a:p>
          <a:p>
            <a:pPr lvl="3"/>
            <a:r>
              <a:rPr lang="en-US" dirty="0" smtClean="0"/>
              <a:t>Q4 EBITDA </a:t>
            </a:r>
            <a:r>
              <a:rPr lang="en-US" dirty="0"/>
              <a:t>decrease </a:t>
            </a:r>
            <a:r>
              <a:rPr lang="en-US" dirty="0" smtClean="0"/>
              <a:t>due to </a:t>
            </a:r>
            <a:r>
              <a:rPr lang="en-US" dirty="0"/>
              <a:t>higher opex mainly due to change in royalty </a:t>
            </a:r>
            <a:r>
              <a:rPr lang="en-US" dirty="0" smtClean="0"/>
              <a:t>accounting and some seasonality</a:t>
            </a:r>
            <a:endParaRPr lang="en-US" dirty="0"/>
          </a:p>
          <a:p>
            <a:pPr lvl="3"/>
            <a:r>
              <a:rPr lang="en-US" dirty="0" smtClean="0"/>
              <a:t>Mobile market leadership enhanced</a:t>
            </a:r>
          </a:p>
          <a:p>
            <a:pPr lvl="3"/>
            <a:r>
              <a:rPr lang="en-US" dirty="0" smtClean="0"/>
              <a:t>Customer </a:t>
            </a:r>
            <a:r>
              <a:rPr lang="en-US" dirty="0"/>
              <a:t>number reached 9.1 million, an increase of 8% yoy </a:t>
            </a:r>
          </a:p>
          <a:p>
            <a:pPr lvl="3"/>
            <a:r>
              <a:rPr lang="en-US" dirty="0"/>
              <a:t>Rapid expansion of 4G roll-out</a:t>
            </a:r>
          </a:p>
          <a:p>
            <a:pPr lvl="3"/>
            <a:r>
              <a:rPr lang="en-US" dirty="0"/>
              <a:t>Further investment in Fixed W</a:t>
            </a:r>
            <a:r>
              <a:rPr lang="en-US" dirty="0" smtClean="0"/>
              <a:t>ireless Broadband </a:t>
            </a:r>
            <a:endParaRPr lang="en-US" dirty="0"/>
          </a:p>
          <a:p>
            <a:pPr lvl="3"/>
            <a:endParaRPr lang="en-US" dirty="0"/>
          </a:p>
          <a:p>
            <a:pPr lvl="3"/>
            <a:endParaRPr lang="en-US" dirty="0"/>
          </a:p>
          <a:p>
            <a:pPr lvl="3"/>
            <a:endParaRPr lang="en-US" dirty="0"/>
          </a:p>
        </p:txBody>
      </p:sp>
      <p:graphicFrame>
        <p:nvGraphicFramePr>
          <p:cNvPr id="21" name="[PlaceholderChartForReportGeneration-120e558c-470f-43e3-9e9a-95ec7900ec86]"/>
          <p:cNvGraphicFramePr/>
          <p:nvPr>
            <p:extLst>
              <p:ext uri="{D42A27DB-BD31-4B8C-83A1-F6EECF244321}">
                <p14:modId xmlns:p14="http://schemas.microsoft.com/office/powerpoint/2010/main" val="2001954798"/>
              </p:ext>
            </p:extLst>
          </p:nvPr>
        </p:nvGraphicFramePr>
        <p:xfrm>
          <a:off x="108807" y="499925"/>
          <a:ext cx="2946273" cy="22696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 name="[PlaceholderChartForReportGeneration-b21eba49-e474-450a-8db3-a91307376c8a]"/>
          <p:cNvGraphicFramePr/>
          <p:nvPr>
            <p:extLst>
              <p:ext uri="{D42A27DB-BD31-4B8C-83A1-F6EECF244321}">
                <p14:modId xmlns:p14="http://schemas.microsoft.com/office/powerpoint/2010/main" val="755552187"/>
              </p:ext>
            </p:extLst>
          </p:nvPr>
        </p:nvGraphicFramePr>
        <p:xfrm>
          <a:off x="45212" y="3093312"/>
          <a:ext cx="2946273" cy="226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PlaceholderChartForReportGeneration-37faef78-4e66-4272-be33-e280dd56a7a5]"/>
          <p:cNvGraphicFramePr/>
          <p:nvPr>
            <p:extLst>
              <p:ext uri="{D42A27DB-BD31-4B8C-83A1-F6EECF244321}">
                <p14:modId xmlns:p14="http://schemas.microsoft.com/office/powerpoint/2010/main" val="324738841"/>
              </p:ext>
            </p:extLst>
          </p:nvPr>
        </p:nvGraphicFramePr>
        <p:xfrm>
          <a:off x="3010088" y="525521"/>
          <a:ext cx="1738311" cy="22696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PlaceholderChartForReportGeneration-aa2516f2-b943-42d7-a157-fd4a96076587]"/>
          <p:cNvGraphicFramePr/>
          <p:nvPr>
            <p:extLst>
              <p:ext uri="{D42A27DB-BD31-4B8C-83A1-F6EECF244321}">
                <p14:modId xmlns:p14="http://schemas.microsoft.com/office/powerpoint/2010/main" val="72965749"/>
              </p:ext>
            </p:extLst>
          </p:nvPr>
        </p:nvGraphicFramePr>
        <p:xfrm>
          <a:off x="3023114" y="3066554"/>
          <a:ext cx="1693068" cy="2270522"/>
        </p:xfrm>
        <a:graphic>
          <a:graphicData uri="http://schemas.openxmlformats.org/drawingml/2006/chart">
            <c:chart xmlns:c="http://schemas.openxmlformats.org/drawingml/2006/chart" xmlns:r="http://schemas.openxmlformats.org/officeDocument/2006/relationships" r:id="rId5"/>
          </a:graphicData>
        </a:graphic>
      </p:graphicFrame>
      <p:sp>
        <p:nvSpPr>
          <p:cNvPr id="30" name="Text Placeholder 8"/>
          <p:cNvSpPr txBox="1"/>
          <p:nvPr/>
        </p:nvSpPr>
        <p:spPr>
          <a:xfrm>
            <a:off x="6972591"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Results </a:t>
            </a:r>
          </a:p>
          <a:p>
            <a:r>
              <a:rPr lang="en-US" sz="580" dirty="0">
                <a:latin typeface="+mn-lt"/>
              </a:rPr>
              <a:t>Review</a:t>
            </a:r>
            <a:endParaRPr lang="en-GB" sz="580" dirty="0">
              <a:latin typeface="+mn-lt"/>
            </a:endParaRPr>
          </a:p>
        </p:txBody>
      </p:sp>
      <p:sp>
        <p:nvSpPr>
          <p:cNvPr id="31" name="Text Placeholder 8"/>
          <p:cNvSpPr txBox="1"/>
          <p:nvPr/>
        </p:nvSpPr>
        <p:spPr>
          <a:xfrm>
            <a:off x="7711440" y="44529"/>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Operations </a:t>
            </a:r>
          </a:p>
          <a:p>
            <a:r>
              <a:rPr lang="en-US" sz="580" dirty="0">
                <a:latin typeface="+mn-lt"/>
              </a:rPr>
              <a:t>Review</a:t>
            </a:r>
            <a:endParaRPr lang="en-GB" sz="580" dirty="0">
              <a:latin typeface="+mn-lt"/>
            </a:endParaRPr>
          </a:p>
        </p:txBody>
      </p:sp>
      <p:sp>
        <p:nvSpPr>
          <p:cNvPr id="32" name="Text Placeholder 8"/>
          <p:cNvSpPr txBox="1"/>
          <p:nvPr/>
        </p:nvSpPr>
        <p:spPr>
          <a:xfrm>
            <a:off x="844296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indent="-265113" algn="ctr" fontAlgn="auto">
              <a:spcAft>
                <a:spcPct val="0"/>
              </a:spcAft>
              <a:buClr>
                <a:schemeClr val="tx1"/>
              </a:buClr>
              <a:defRPr/>
            </a:pPr>
            <a:r>
              <a:rPr lang="en-US" sz="580" b="1" dirty="0">
                <a:solidFill>
                  <a:schemeClr val="bg1"/>
                </a:solidFill>
                <a:latin typeface="+mn-lt"/>
                <a:ea typeface="+mn-ea"/>
                <a:cs typeface="Arial" pitchFamily="34" charset="0"/>
              </a:rPr>
              <a:t>Additional</a:t>
            </a:r>
          </a:p>
          <a:p>
            <a:pPr marL="265113" indent="-265113" algn="ctr" fontAlgn="auto">
              <a:spcAft>
                <a:spcPct val="0"/>
              </a:spcAft>
              <a:buClr>
                <a:schemeClr val="tx1"/>
              </a:buClr>
              <a:defRPr/>
            </a:pPr>
            <a:r>
              <a:rPr lang="en-US" sz="580" b="1" dirty="0">
                <a:solidFill>
                  <a:schemeClr val="bg1"/>
                </a:solidFill>
                <a:latin typeface="+mn-lt"/>
                <a:cs typeface="Arial" pitchFamily="34" charset="0"/>
              </a:rPr>
              <a:t>Information</a:t>
            </a:r>
            <a:endParaRPr lang="en-GB" sz="580" b="1" dirty="0">
              <a:solidFill>
                <a:schemeClr val="bg1"/>
              </a:solidFill>
              <a:latin typeface="+mn-lt"/>
              <a:ea typeface="+mn-ea"/>
              <a:cs typeface="Arial" pitchFamily="34" charset="0"/>
            </a:endParaRPr>
          </a:p>
        </p:txBody>
      </p:sp>
      <p:sp>
        <p:nvSpPr>
          <p:cNvPr id="33" name="Text Placeholder 8"/>
          <p:cNvSpPr txBox="1"/>
          <p:nvPr/>
        </p:nvSpPr>
        <p:spPr>
          <a:xfrm>
            <a:off x="624840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Overview</a:t>
            </a:r>
            <a:endParaRPr lang="en-GB" sz="580" dirty="0">
              <a:latin typeface="+mn-lt"/>
            </a:endParaRPr>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19</a:t>
            </a:fld>
            <a:endParaRPr lang="en-US" dirty="0"/>
          </a:p>
        </p:txBody>
      </p:sp>
      <p:sp>
        <p:nvSpPr>
          <p:cNvPr id="7" name="Title 3"/>
          <p:cNvSpPr txBox="1"/>
          <p:nvPr/>
        </p:nvSpPr>
        <p:spPr>
          <a:xfrm>
            <a:off x="0" y="51760"/>
            <a:ext cx="2444750" cy="48164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2400" dirty="0">
                <a:latin typeface="+mj-lt"/>
              </a:rPr>
              <a:t>Myanmar</a:t>
            </a:r>
          </a:p>
        </p:txBody>
      </p:sp>
      <p:sp>
        <p:nvSpPr>
          <p:cNvPr id="8" name="TextBox 1"/>
          <p:cNvSpPr txBox="1">
            <a:spLocks noChangeArrowheads="1"/>
          </p:cNvSpPr>
          <p:nvPr/>
        </p:nvSpPr>
        <p:spPr bwMode="auto">
          <a:xfrm>
            <a:off x="1676400" y="5428605"/>
            <a:ext cx="2209864" cy="221052"/>
          </a:xfrm>
          <a:prstGeom prst="rect">
            <a:avLst/>
          </a:prstGeom>
          <a:noFill/>
          <a:ln w="9525">
            <a:noFill/>
            <a:miter lim="800000"/>
          </a:ln>
        </p:spPr>
        <p:txBody>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180975" lvl="3" indent="-180975" defTabSz="939800">
              <a:lnSpc>
                <a:spcPct val="130000"/>
              </a:lnSpc>
              <a:spcBef>
                <a:spcPts val="600"/>
              </a:spcBef>
              <a:spcAft>
                <a:spcPts val="600"/>
              </a:spcAft>
              <a:buClr>
                <a:schemeClr val="tx1"/>
              </a:buClr>
              <a:buFont typeface="Wingdings" panose="05000000000000000000" pitchFamily="2" charset="2"/>
              <a:buChar char="§"/>
              <a:defRPr/>
            </a:pPr>
            <a:r>
              <a:rPr lang="en-US" sz="700" kern="0" dirty="0">
                <a:latin typeface="+mn-lt"/>
                <a:ea typeface="ＭＳ Ｐゴシック" pitchFamily="-109" charset="-128"/>
                <a:cs typeface="ＭＳ Ｐゴシック" charset="-128"/>
              </a:rPr>
              <a:t>1 </a:t>
            </a:r>
            <a:r>
              <a:rPr lang="en-US" sz="700" kern="0" dirty="0" smtClean="0">
                <a:latin typeface="+mn-lt"/>
                <a:ea typeface="ＭＳ Ｐゴシック" pitchFamily="-109" charset="-128"/>
                <a:cs typeface="ＭＳ Ｐゴシック" charset="-128"/>
              </a:rPr>
              <a:t>USD </a:t>
            </a:r>
            <a:r>
              <a:rPr lang="en-US" sz="700" kern="0" dirty="0">
                <a:latin typeface="+mn-lt"/>
                <a:ea typeface="ＭＳ Ｐゴシック" pitchFamily="-109" charset="-128"/>
                <a:cs typeface="ＭＳ Ｐゴシック" charset="-128"/>
              </a:rPr>
              <a:t>=  </a:t>
            </a:r>
            <a:r>
              <a:rPr lang="en-US" sz="700" kern="0" dirty="0" smtClean="0">
                <a:latin typeface="+mn-lt"/>
                <a:ea typeface="ＭＳ Ｐゴシック" pitchFamily="-109" charset="-128"/>
                <a:cs typeface="ＭＳ Ｐゴシック" charset="-128"/>
              </a:rPr>
              <a:t>1.433 Myanmar Kyat (MMK)</a:t>
            </a:r>
            <a:endParaRPr lang="en-US" sz="700" kern="0" baseline="30000" dirty="0">
              <a:latin typeface="+mn-lt"/>
              <a:ea typeface="ＭＳ Ｐゴシック" pitchFamily="-109" charset="-128"/>
              <a:cs typeface="ＭＳ Ｐゴシック" charset="-128"/>
            </a:endParaRPr>
          </a:p>
        </p:txBody>
      </p:sp>
      <p:sp>
        <p:nvSpPr>
          <p:cNvPr id="17" name="Rounded Rectangle 16"/>
          <p:cNvSpPr/>
          <p:nvPr/>
        </p:nvSpPr>
        <p:spPr bwMode="auto">
          <a:xfrm>
            <a:off x="71440" y="547023"/>
            <a:ext cx="4956048" cy="29563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a:solidFill>
                  <a:schemeClr val="bg1"/>
                </a:solidFill>
                <a:latin typeface="+mn-lt"/>
              </a:rPr>
              <a:t>QARm</a:t>
            </a:r>
          </a:p>
        </p:txBody>
      </p:sp>
      <p:sp>
        <p:nvSpPr>
          <p:cNvPr id="21" name="Rounded Rectangle 20"/>
          <p:cNvSpPr/>
          <p:nvPr/>
        </p:nvSpPr>
        <p:spPr bwMode="auto">
          <a:xfrm>
            <a:off x="0" y="2780545"/>
            <a:ext cx="4956048" cy="295637"/>
          </a:xfrm>
          <a:prstGeom prst="roundRect">
            <a:avLst>
              <a:gd name="adj" fmla="val 12845"/>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spcBef>
                <a:spcPts val="200"/>
              </a:spcBef>
              <a:spcAft>
                <a:spcPts val="200"/>
              </a:spcAft>
              <a:buClr>
                <a:schemeClr val="tx1"/>
              </a:buClr>
            </a:pPr>
            <a:r>
              <a:rPr lang="en-IN" sz="1700" dirty="0" smtClean="0">
                <a:solidFill>
                  <a:schemeClr val="bg1"/>
                </a:solidFill>
                <a:latin typeface="+mn-lt"/>
              </a:rPr>
              <a:t>MMKbn</a:t>
            </a:r>
            <a:endParaRPr lang="en-IN" sz="1700" dirty="0">
              <a:solidFill>
                <a:schemeClr val="bg1"/>
              </a:solidFill>
              <a:latin typeface="+mn-lt"/>
            </a:endParaRPr>
          </a:p>
        </p:txBody>
      </p:sp>
      <p:sp>
        <p:nvSpPr>
          <p:cNvPr id="2" name="Rectangle 1"/>
          <p:cNvSpPr/>
          <p:nvPr/>
        </p:nvSpPr>
        <p:spPr>
          <a:xfrm>
            <a:off x="3043678" y="547023"/>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t> </a:t>
            </a:r>
          </a:p>
        </p:txBody>
      </p:sp>
      <p:sp>
        <p:nvSpPr>
          <p:cNvPr id="4" name="Rectangle 3"/>
          <p:cNvSpPr/>
          <p:nvPr/>
        </p:nvSpPr>
        <p:spPr>
          <a:xfrm>
            <a:off x="2988921" y="304216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t> </a:t>
            </a:r>
          </a:p>
        </p:txBody>
      </p:sp>
      <p:sp>
        <p:nvSpPr>
          <p:cNvPr id="19" name="Text Box 9"/>
          <p:cNvSpPr txBox="1">
            <a:spLocks noChangeArrowheads="1"/>
          </p:cNvSpPr>
          <p:nvPr/>
        </p:nvSpPr>
        <p:spPr bwMode="auto">
          <a:xfrm>
            <a:off x="5093301" y="836861"/>
            <a:ext cx="3967414" cy="4078039"/>
          </a:xfrm>
          <a:prstGeom prst="rect">
            <a:avLst/>
          </a:prstGeom>
        </p:spPr>
        <p:txBody>
          <a:bodyPr wrap="square">
            <a:spAutoFit/>
          </a:bodyPr>
          <a:lstStyle>
            <a:defPPr>
              <a:defRPr lang="en-US"/>
            </a:defPPr>
            <a:lvl4pPr marL="182880" lvl="3" indent="-182880" algn="just">
              <a:lnSpc>
                <a:spcPct val="100000"/>
              </a:lnSpc>
              <a:spcBef>
                <a:spcPts val="600"/>
              </a:spcBef>
              <a:spcAft>
                <a:spcPts val="0"/>
              </a:spcAft>
              <a:buClr>
                <a:schemeClr val="accent1"/>
              </a:buClr>
              <a:buFont typeface="Arial" panose="020B0604020202020204" pitchFamily="34" charset="0"/>
              <a:buChar char="•"/>
              <a:defRPr sz="1100"/>
            </a:lvl4pPr>
          </a:lstStyle>
          <a:p>
            <a:pPr lvl="3"/>
            <a:r>
              <a:rPr lang="en-US" dirty="0"/>
              <a:t>Revenue negatively impacted by aggressive pricing initiated by the new market entrant. Discount on floor pricing peaked at 55</a:t>
            </a:r>
            <a:r>
              <a:rPr lang="en-US" dirty="0" smtClean="0"/>
              <a:t>%; </a:t>
            </a:r>
            <a:r>
              <a:rPr lang="en-US" dirty="0"/>
              <a:t>Excluding IFRS 15 impact, OML’s full year revenue increased by 5</a:t>
            </a:r>
            <a:r>
              <a:rPr lang="en-US" dirty="0" smtClean="0"/>
              <a:t>% </a:t>
            </a:r>
            <a:r>
              <a:rPr lang="en-US" dirty="0"/>
              <a:t>YoY in local currency terms</a:t>
            </a:r>
          </a:p>
          <a:p>
            <a:pPr lvl="3"/>
            <a:r>
              <a:rPr lang="en-US" dirty="0"/>
              <a:t>Customer base reached 9.6 million, despite the aggressive pricing strategy in the market Ooredoo Myanmar could increase customer base  </a:t>
            </a:r>
          </a:p>
          <a:p>
            <a:pPr lvl="3"/>
            <a:r>
              <a:rPr lang="en-US" dirty="0"/>
              <a:t>OML continued to be the most recommended brand by its users and retained No.1 position in the NPS scores</a:t>
            </a:r>
          </a:p>
          <a:p>
            <a:pPr lvl="3"/>
            <a:r>
              <a:rPr lang="en-US" dirty="0"/>
              <a:t>After successfully piloted ‘’Supernet wireless’’ in Q3 2018, Q4 shows a significant growth in number of subscriptions.</a:t>
            </a:r>
          </a:p>
          <a:p>
            <a:pPr lvl="3"/>
            <a:r>
              <a:rPr lang="en-US" dirty="0"/>
              <a:t>Digital Initiatives gained momentum with My OML App monthly active users reaching 15% of monthly data users</a:t>
            </a:r>
          </a:p>
          <a:p>
            <a:pPr lvl="3"/>
            <a:endParaRPr lang="en-US" dirty="0"/>
          </a:p>
          <a:p>
            <a:pPr lvl="3"/>
            <a:endParaRPr lang="en-US" dirty="0"/>
          </a:p>
          <a:p>
            <a:pPr lvl="3"/>
            <a:endParaRPr lang="en-US" dirty="0"/>
          </a:p>
        </p:txBody>
      </p:sp>
      <p:sp>
        <p:nvSpPr>
          <p:cNvPr id="29" name="Text Placeholder 8"/>
          <p:cNvSpPr txBox="1"/>
          <p:nvPr/>
        </p:nvSpPr>
        <p:spPr>
          <a:xfrm>
            <a:off x="6972591"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Results </a:t>
            </a:r>
          </a:p>
          <a:p>
            <a:r>
              <a:rPr lang="en-US" sz="580" dirty="0">
                <a:latin typeface="+mn-lt"/>
              </a:rPr>
              <a:t>Review</a:t>
            </a:r>
            <a:endParaRPr lang="en-GB" sz="580" dirty="0">
              <a:latin typeface="+mn-lt"/>
            </a:endParaRPr>
          </a:p>
        </p:txBody>
      </p:sp>
      <p:sp>
        <p:nvSpPr>
          <p:cNvPr id="30" name="Text Placeholder 8"/>
          <p:cNvSpPr txBox="1"/>
          <p:nvPr/>
        </p:nvSpPr>
        <p:spPr>
          <a:xfrm>
            <a:off x="7711440" y="44529"/>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Operations </a:t>
            </a:r>
          </a:p>
          <a:p>
            <a:r>
              <a:rPr lang="en-US" sz="580" dirty="0">
                <a:latin typeface="+mn-lt"/>
              </a:rPr>
              <a:t>Review</a:t>
            </a:r>
            <a:endParaRPr lang="en-GB" sz="580" dirty="0">
              <a:latin typeface="+mn-lt"/>
            </a:endParaRPr>
          </a:p>
        </p:txBody>
      </p:sp>
      <p:sp>
        <p:nvSpPr>
          <p:cNvPr id="31" name="Text Placeholder 8"/>
          <p:cNvSpPr txBox="1"/>
          <p:nvPr/>
        </p:nvSpPr>
        <p:spPr>
          <a:xfrm>
            <a:off x="844296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indent="-265113" algn="ctr" fontAlgn="auto">
              <a:spcAft>
                <a:spcPct val="0"/>
              </a:spcAft>
              <a:buClr>
                <a:schemeClr val="tx1"/>
              </a:buClr>
              <a:defRPr/>
            </a:pPr>
            <a:r>
              <a:rPr lang="en-US" sz="580" b="1" dirty="0">
                <a:solidFill>
                  <a:schemeClr val="bg1"/>
                </a:solidFill>
                <a:latin typeface="+mn-lt"/>
                <a:ea typeface="+mn-ea"/>
                <a:cs typeface="Arial" pitchFamily="34" charset="0"/>
              </a:rPr>
              <a:t>Additional</a:t>
            </a:r>
          </a:p>
          <a:p>
            <a:pPr marL="265113" indent="-265113" algn="ctr" fontAlgn="auto">
              <a:spcAft>
                <a:spcPct val="0"/>
              </a:spcAft>
              <a:buClr>
                <a:schemeClr val="tx1"/>
              </a:buClr>
              <a:defRPr/>
            </a:pPr>
            <a:r>
              <a:rPr lang="en-US" sz="580" b="1" dirty="0">
                <a:solidFill>
                  <a:schemeClr val="bg1"/>
                </a:solidFill>
                <a:latin typeface="+mn-lt"/>
                <a:cs typeface="Arial" pitchFamily="34" charset="0"/>
              </a:rPr>
              <a:t>Information</a:t>
            </a:r>
            <a:endParaRPr lang="en-GB" sz="580" b="1" dirty="0">
              <a:solidFill>
                <a:schemeClr val="bg1"/>
              </a:solidFill>
              <a:latin typeface="+mn-lt"/>
              <a:ea typeface="+mn-ea"/>
              <a:cs typeface="Arial" pitchFamily="34" charset="0"/>
            </a:endParaRPr>
          </a:p>
        </p:txBody>
      </p:sp>
      <p:sp>
        <p:nvSpPr>
          <p:cNvPr id="32" name="Text Placeholder 8"/>
          <p:cNvSpPr txBox="1"/>
          <p:nvPr/>
        </p:nvSpPr>
        <p:spPr>
          <a:xfrm>
            <a:off x="6248400" y="44529"/>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Overview</a:t>
            </a:r>
            <a:endParaRPr lang="en-GB" sz="580" dirty="0">
              <a:latin typeface="+mn-lt"/>
            </a:endParaRPr>
          </a:p>
        </p:txBody>
      </p:sp>
      <p:graphicFrame>
        <p:nvGraphicFramePr>
          <p:cNvPr id="24" name="[PlaceholderChartForReportGeneration-487a2d28-f6fe-41cb-9808-3d58c38184e2]"/>
          <p:cNvGraphicFramePr/>
          <p:nvPr>
            <p:extLst>
              <p:ext uri="{D42A27DB-BD31-4B8C-83A1-F6EECF244321}">
                <p14:modId xmlns:p14="http://schemas.microsoft.com/office/powerpoint/2010/main" val="3355728175"/>
              </p:ext>
            </p:extLst>
          </p:nvPr>
        </p:nvGraphicFramePr>
        <p:xfrm>
          <a:off x="54430" y="508190"/>
          <a:ext cx="2946273" cy="2269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PlaceholderChartForReportGeneration-3633e08b-0b2d-422a-aea5-ad24701f2831]"/>
          <p:cNvGraphicFramePr/>
          <p:nvPr>
            <p:extLst>
              <p:ext uri="{D42A27DB-BD31-4B8C-83A1-F6EECF244321}">
                <p14:modId xmlns:p14="http://schemas.microsoft.com/office/powerpoint/2010/main" val="525914635"/>
              </p:ext>
            </p:extLst>
          </p:nvPr>
        </p:nvGraphicFramePr>
        <p:xfrm>
          <a:off x="127000" y="3132346"/>
          <a:ext cx="2946273" cy="2269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PlaceholderChartForReportGeneration-5b2bce2b-50dd-491e-ab5d-189424c77d67]"/>
          <p:cNvGraphicFramePr/>
          <p:nvPr>
            <p:extLst>
              <p:ext uri="{D42A27DB-BD31-4B8C-83A1-F6EECF244321}">
                <p14:modId xmlns:p14="http://schemas.microsoft.com/office/powerpoint/2010/main" val="283969264"/>
              </p:ext>
            </p:extLst>
          </p:nvPr>
        </p:nvGraphicFramePr>
        <p:xfrm>
          <a:off x="3234191" y="547023"/>
          <a:ext cx="1738311" cy="22696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PlaceholderChartForReportGeneration-798245bc-eac4-4004-896d-d9d215aa5c9e]"/>
          <p:cNvGraphicFramePr/>
          <p:nvPr>
            <p:extLst>
              <p:ext uri="{D42A27DB-BD31-4B8C-83A1-F6EECF244321}">
                <p14:modId xmlns:p14="http://schemas.microsoft.com/office/powerpoint/2010/main" val="3476314955"/>
              </p:ext>
            </p:extLst>
          </p:nvPr>
        </p:nvGraphicFramePr>
        <p:xfrm>
          <a:off x="3179433" y="3042166"/>
          <a:ext cx="1693069" cy="2270521"/>
        </p:xfrm>
        <a:graphic>
          <a:graphicData uri="http://schemas.openxmlformats.org/drawingml/2006/chart">
            <c:chart xmlns:c="http://schemas.openxmlformats.org/drawingml/2006/chart" xmlns:r="http://schemas.openxmlformats.org/officeDocument/2006/relationships" r:id="rId5"/>
          </a:graphicData>
        </a:graphic>
      </p:graphicFrame>
      <p:sp>
        <p:nvSpPr>
          <p:cNvPr id="18" name="Text Placeholder 8"/>
          <p:cNvSpPr txBox="1"/>
          <p:nvPr/>
        </p:nvSpPr>
        <p:spPr>
          <a:xfrm>
            <a:off x="3470642" y="5452917"/>
            <a:ext cx="5555515" cy="262312"/>
          </a:xfrm>
          <a:prstGeom prst="rect">
            <a:avLst/>
          </a:prstGeom>
        </p:spPr>
        <p:txBody>
          <a:bodyP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sz="700" kern="0" dirty="0">
                <a:latin typeface="+mn-lt"/>
              </a:rPr>
              <a:t>Upfront </a:t>
            </a:r>
            <a:r>
              <a:rPr lang="en-US" sz="700" kern="0" dirty="0" smtClean="0">
                <a:latin typeface="+mn-lt"/>
              </a:rPr>
              <a:t>commission </a:t>
            </a:r>
            <a:r>
              <a:rPr lang="en-US" sz="700" kern="0" dirty="0">
                <a:latin typeface="+mn-lt"/>
              </a:rPr>
              <a:t>netting off in Q4 2018 </a:t>
            </a:r>
            <a:r>
              <a:rPr lang="en-US" sz="700" kern="0" dirty="0" smtClean="0">
                <a:latin typeface="+mn-lt"/>
              </a:rPr>
              <a:t>for Iraq, Oman and  Myanmar </a:t>
            </a:r>
            <a:r>
              <a:rPr lang="en-US" sz="700" kern="0" dirty="0">
                <a:latin typeface="+mn-lt"/>
              </a:rPr>
              <a:t>are reallocated for all four quarters of 2018 </a:t>
            </a:r>
          </a:p>
        </p:txBody>
      </p:sp>
    </p:spTree>
    <p:extLst>
      <p:ext uri="{BB962C8B-B14F-4D97-AF65-F5344CB8AC3E}">
        <p14:creationId xmlns:p14="http://schemas.microsoft.com/office/powerpoint/2010/main" val="93909560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2</a:t>
            </a:fld>
            <a:endParaRPr lang="en-US" dirty="0"/>
          </a:p>
        </p:txBody>
      </p:sp>
      <p:sp>
        <p:nvSpPr>
          <p:cNvPr id="4" name="Content Placeholder 2"/>
          <p:cNvSpPr txBox="1"/>
          <p:nvPr/>
        </p:nvSpPr>
        <p:spPr>
          <a:xfrm>
            <a:off x="352826" y="875368"/>
            <a:ext cx="8335109" cy="4420532"/>
          </a:xfrm>
          <a:prstGeom prst="rect">
            <a:avLst/>
          </a:prstGeom>
        </p:spPr>
        <p:txBody>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171450" indent="-171450" algn="just" defTabSz="457200" latinLnBrk="0">
              <a:spcBef>
                <a:spcPct val="0"/>
              </a:spcBef>
              <a:buClr>
                <a:schemeClr val="accent1"/>
              </a:buClr>
              <a:defRPr/>
            </a:pPr>
            <a:r>
              <a:rPr lang="en-US" sz="1100" dirty="0">
                <a:solidFill>
                  <a:schemeClr val="tx1">
                    <a:lumMod val="90000"/>
                    <a:lumOff val="10000"/>
                  </a:schemeClr>
                </a:solidFill>
                <a:latin typeface="+mn-lt"/>
                <a:ea typeface="Arial"/>
                <a:cs typeface="Arial"/>
              </a:rPr>
              <a:t>Ooredoo (parent company Ooredoo Q.P.S.C.) and the group of companies which it forms part of (“Ooredoo Group”) cautions investors that certain statements contained in this document state Ooredoo Group management's intentions, hopes, beliefs, expectations, or predictions of the future and, as such, are forward-looking statements</a:t>
            </a:r>
          </a:p>
          <a:p>
            <a:pPr marL="171450" indent="-171450" algn="just" defTabSz="457200" latinLnBrk="0">
              <a:spcBef>
                <a:spcPct val="0"/>
              </a:spcBef>
              <a:buClr>
                <a:schemeClr val="accent1"/>
              </a:buClr>
              <a:defRPr/>
            </a:pPr>
            <a:r>
              <a:rPr lang="en-US" sz="1100" dirty="0">
                <a:solidFill>
                  <a:schemeClr val="tx1">
                    <a:lumMod val="90000"/>
                    <a:lumOff val="10000"/>
                  </a:schemeClr>
                </a:solidFill>
                <a:latin typeface="+mn-lt"/>
                <a:ea typeface="Arial"/>
                <a:cs typeface="Arial"/>
              </a:rPr>
              <a:t>Ooredoo Group management wishes to further caution the reader that forward-looking statements are not historical facts and are only estimates or predictions. Actual results may differ materially from those projected as a result of risks and uncertainties including, but not limited to:</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Our ability to manage domestic and international growth and maintain a high level of customer service</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Future sales growth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Market acceptance of our product and service offerings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Our ability to secure adequate financing or equity capital to fund our operations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Network expansion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Performance of our network and equipment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Our ability to enter into strategic alliances or transactions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Cooperation of incumbent local exchange carriers in provisioning lines and interconnecting our equipment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Regulatory approval processes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Changes in technology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Price competition </a:t>
            </a:r>
          </a:p>
          <a:p>
            <a:pPr marL="219074" lvl="2" indent="-171450" defTabSz="457200" latinLnBrk="0">
              <a:spcBef>
                <a:spcPct val="0"/>
              </a:spcBef>
              <a:buClr>
                <a:schemeClr val="accent1"/>
              </a:buClr>
              <a:defRPr/>
            </a:pPr>
            <a:r>
              <a:rPr lang="en-US" sz="1100" dirty="0">
                <a:solidFill>
                  <a:schemeClr val="tx1">
                    <a:lumMod val="90000"/>
                    <a:lumOff val="10000"/>
                  </a:schemeClr>
                </a:solidFill>
                <a:latin typeface="+mn-lt"/>
                <a:ea typeface="Arial"/>
              </a:rPr>
              <a:t>Other market conditions and associated risks</a:t>
            </a:r>
          </a:p>
          <a:p>
            <a:pPr marL="171450" indent="-171450" algn="just" defTabSz="457200" latinLnBrk="0">
              <a:spcBef>
                <a:spcPct val="0"/>
              </a:spcBef>
              <a:buClr>
                <a:schemeClr val="accent1"/>
              </a:buClr>
              <a:defRPr/>
            </a:pPr>
            <a:r>
              <a:rPr lang="en-US" sz="1100" dirty="0">
                <a:solidFill>
                  <a:schemeClr val="tx1">
                    <a:lumMod val="90000"/>
                    <a:lumOff val="10000"/>
                  </a:schemeClr>
                </a:solidFill>
                <a:latin typeface="+mn-lt"/>
                <a:ea typeface="Arial"/>
                <a:cs typeface="Arial"/>
              </a:rPr>
              <a:t>This presentation does not constitute an offering of securities or otherwise constitute an invitation or inducement to any person to underwrite, subscribe for or otherwise acquire or dispose of securities in any company within the Ooredoo Group</a:t>
            </a:r>
          </a:p>
          <a:p>
            <a:pPr marL="171450" indent="-171450" algn="just" defTabSz="457200" latinLnBrk="0">
              <a:spcBef>
                <a:spcPct val="0"/>
              </a:spcBef>
              <a:buClr>
                <a:schemeClr val="accent1"/>
              </a:buClr>
              <a:defRPr/>
            </a:pPr>
            <a:r>
              <a:rPr lang="en-US" sz="1100" dirty="0">
                <a:solidFill>
                  <a:schemeClr val="tx1">
                    <a:lumMod val="90000"/>
                    <a:lumOff val="10000"/>
                  </a:schemeClr>
                </a:solidFill>
                <a:latin typeface="+mn-lt"/>
                <a:ea typeface="Arial"/>
                <a:cs typeface="Arial"/>
              </a:rPr>
              <a:t>The Ooredoo Group undertakes no obligation to update publicly or otherwise any forward-looking statements, whether as a result of future events, new information, or otherwise</a:t>
            </a:r>
          </a:p>
        </p:txBody>
      </p:sp>
      <p:sp>
        <p:nvSpPr>
          <p:cNvPr id="5" name="Title 3"/>
          <p:cNvSpPr txBox="1"/>
          <p:nvPr/>
        </p:nvSpPr>
        <p:spPr>
          <a:xfrm>
            <a:off x="265233" y="15045"/>
            <a:ext cx="8440617" cy="597607"/>
          </a:xfrm>
          <a:prstGeom prst="rect">
            <a:avLst/>
          </a:prstGeom>
        </p:spPr>
        <p:txBody>
          <a:bodyPr vert="horz" lIns="0" tIns="45720" rIns="91440" bIns="45720" rtlCol="0" anchor="b">
            <a:noAutofit/>
          </a:bodyPr>
          <a:lstStyle>
            <a:defPPr>
              <a:defRPr lang="en-US"/>
            </a:defPPr>
            <a:lvl1pPr marL="0" algn="l" defTabSz="704850" rtl="0" eaLnBrk="1" fontAlgn="base" latinLnBrk="1" hangingPunct="1">
              <a:lnSpc>
                <a:spcPct val="90000"/>
              </a:lnSpc>
              <a:spcBef>
                <a:spcPct val="0"/>
              </a:spcBef>
              <a:spcAft>
                <a:spcPct val="0"/>
              </a:spcAft>
              <a:defRPr lang="en-US" sz="2800" b="1" kern="1200">
                <a:solidFill>
                  <a:srgbClr val="FF0000"/>
                </a:solidFill>
                <a:latin typeface="Ooredoo Heavy" panose="00000A00000000000000" pitchFamily="50" charset="0"/>
                <a:ea typeface="Ooredoo Heavy" panose="00000A00000000000000" pitchFamily="50" charset="0"/>
                <a:cs typeface="+mj-cs"/>
              </a:defRPr>
            </a:lvl1pPr>
            <a:lvl2pPr marL="457200" algn="l" defTabSz="704850" rtl="0" eaLnBrk="1" fontAlgn="base" latinLnBrk="1" hangingPunct="1">
              <a:lnSpc>
                <a:spcPct val="90000"/>
              </a:lnSpc>
              <a:spcBef>
                <a:spcPct val="0"/>
              </a:spcBef>
              <a:spcAft>
                <a:spcPct val="0"/>
              </a:spcAft>
              <a:defRPr sz="1800" b="1" kern="1200">
                <a:solidFill>
                  <a:srgbClr val="003366"/>
                </a:solidFill>
                <a:latin typeface="Arial"/>
                <a:ea typeface="Arial"/>
                <a:cs typeface="Arial"/>
              </a:defRPr>
            </a:lvl2pPr>
            <a:lvl3pPr marL="914400" algn="l" defTabSz="704850" rtl="0" eaLnBrk="1" fontAlgn="base" latinLnBrk="1" hangingPunct="1">
              <a:lnSpc>
                <a:spcPct val="90000"/>
              </a:lnSpc>
              <a:spcBef>
                <a:spcPct val="0"/>
              </a:spcBef>
              <a:spcAft>
                <a:spcPct val="0"/>
              </a:spcAft>
              <a:defRPr sz="1800" b="1" kern="1200">
                <a:solidFill>
                  <a:srgbClr val="003366"/>
                </a:solidFill>
                <a:latin typeface="Arial"/>
                <a:ea typeface="Arial"/>
                <a:cs typeface="Arial"/>
              </a:defRPr>
            </a:lvl3pPr>
            <a:lvl4pPr marL="1371600" algn="l" defTabSz="704850" rtl="0" eaLnBrk="1" fontAlgn="base" latinLnBrk="1" hangingPunct="1">
              <a:lnSpc>
                <a:spcPct val="90000"/>
              </a:lnSpc>
              <a:spcBef>
                <a:spcPct val="0"/>
              </a:spcBef>
              <a:spcAft>
                <a:spcPct val="0"/>
              </a:spcAft>
              <a:defRPr sz="1800" b="1" kern="1200">
                <a:solidFill>
                  <a:srgbClr val="003366"/>
                </a:solidFill>
                <a:latin typeface="Arial"/>
                <a:ea typeface="Arial"/>
                <a:cs typeface="Arial"/>
              </a:defRPr>
            </a:lvl4pPr>
            <a:lvl5pPr marL="1828800" algn="l" defTabSz="704850" rtl="0" eaLnBrk="1" fontAlgn="base" latinLnBrk="1" hangingPunct="1">
              <a:lnSpc>
                <a:spcPct val="90000"/>
              </a:lnSpc>
              <a:spcBef>
                <a:spcPct val="0"/>
              </a:spcBef>
              <a:spcAft>
                <a:spcPct val="0"/>
              </a:spcAft>
              <a:defRPr sz="1800" b="1" kern="1200">
                <a:solidFill>
                  <a:srgbClr val="003366"/>
                </a:solidFill>
                <a:latin typeface="Arial"/>
                <a:ea typeface="Arial"/>
                <a:cs typeface="Arial"/>
              </a:defRPr>
            </a:lvl5pPr>
            <a:lvl6pPr marL="342900" algn="l" defTabSz="704850" rtl="0" eaLnBrk="1" fontAlgn="base" latinLnBrk="0" hangingPunct="1">
              <a:lnSpc>
                <a:spcPct val="90000"/>
              </a:lnSpc>
              <a:spcBef>
                <a:spcPct val="0"/>
              </a:spcBef>
              <a:spcAft>
                <a:spcPct val="0"/>
              </a:spcAft>
              <a:defRPr sz="1200" b="1" kern="1200">
                <a:solidFill>
                  <a:srgbClr val="0057A6"/>
                </a:solidFill>
                <a:latin typeface="Arial"/>
                <a:ea typeface="Arial"/>
                <a:cs typeface="Arial"/>
              </a:defRPr>
            </a:lvl6pPr>
            <a:lvl7pPr marL="685800" algn="l" defTabSz="704850" rtl="0" eaLnBrk="1" fontAlgn="base" latinLnBrk="0" hangingPunct="1">
              <a:lnSpc>
                <a:spcPct val="90000"/>
              </a:lnSpc>
              <a:spcBef>
                <a:spcPct val="0"/>
              </a:spcBef>
              <a:spcAft>
                <a:spcPct val="0"/>
              </a:spcAft>
              <a:defRPr sz="1200" b="1" kern="1200">
                <a:solidFill>
                  <a:srgbClr val="0057A6"/>
                </a:solidFill>
                <a:latin typeface="Arial"/>
                <a:ea typeface="Arial"/>
                <a:cs typeface="Arial"/>
              </a:defRPr>
            </a:lvl7pPr>
            <a:lvl8pPr marL="1028700" algn="l" defTabSz="704850" rtl="0" eaLnBrk="1" fontAlgn="base" latinLnBrk="0" hangingPunct="1">
              <a:lnSpc>
                <a:spcPct val="90000"/>
              </a:lnSpc>
              <a:spcBef>
                <a:spcPct val="0"/>
              </a:spcBef>
              <a:spcAft>
                <a:spcPct val="0"/>
              </a:spcAft>
              <a:defRPr sz="1200" b="1" kern="1200">
                <a:solidFill>
                  <a:srgbClr val="0057A6"/>
                </a:solidFill>
                <a:latin typeface="Arial"/>
                <a:ea typeface="Arial"/>
                <a:cs typeface="Arial"/>
              </a:defRPr>
            </a:lvl8pPr>
            <a:lvl9pPr marL="1371600" algn="l" defTabSz="704850" rtl="0" eaLnBrk="1" fontAlgn="base" hangingPunct="1">
              <a:lnSpc>
                <a:spcPct val="90000"/>
              </a:lnSpc>
              <a:spcBef>
                <a:spcPct val="0"/>
              </a:spcBef>
              <a:spcAft>
                <a:spcPct val="0"/>
              </a:spcAft>
              <a:defRPr sz="1200" b="1">
                <a:solidFill>
                  <a:srgbClr val="0057A6"/>
                </a:solidFill>
                <a:latin typeface="Arial"/>
              </a:defRPr>
            </a:lvl9pPr>
          </a:lstStyle>
          <a:p>
            <a:pPr defTabSz="867529"/>
            <a:r>
              <a:rPr lang="en-US" sz="3200" dirty="0">
                <a:solidFill>
                  <a:schemeClr val="accent1"/>
                </a:solidFill>
                <a:cs typeface="Arial" pitchFamily="34" charset="0"/>
              </a:rPr>
              <a:t>Disclaimer</a:t>
            </a:r>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20</a:t>
            </a:fld>
            <a:endParaRPr lang="en-US" dirty="0"/>
          </a:p>
        </p:txBody>
      </p:sp>
      <p:sp>
        <p:nvSpPr>
          <p:cNvPr id="4" name="Title 5"/>
          <p:cNvSpPr txBox="1">
            <a:spLocks/>
          </p:cNvSpPr>
          <p:nvPr/>
        </p:nvSpPr>
        <p:spPr>
          <a:xfrm>
            <a:off x="477078" y="3966229"/>
            <a:ext cx="8189844" cy="1329671"/>
          </a:xfrm>
          <a:prstGeom prst="rect">
            <a:avLst/>
          </a:prstGeom>
        </p:spPr>
        <p:txBody>
          <a:bodyPr vert="horz" lIns="0" tIns="45720" rIns="91440" bIns="45720" rtlCol="0" anchor="b">
            <a:noAutofit/>
          </a:bodyPr>
          <a:lstStyle>
            <a:lvl1pPr algn="l" defTabSz="704850" rtl="0" eaLnBrk="1" fontAlgn="base" hangingPunct="1">
              <a:lnSpc>
                <a:spcPct val="90000"/>
              </a:lnSpc>
              <a:spcBef>
                <a:spcPct val="0"/>
              </a:spcBef>
              <a:spcAft>
                <a:spcPct val="0"/>
              </a:spcAft>
              <a:defRPr lang="en-US" sz="2800" b="1" kern="1200">
                <a:solidFill>
                  <a:srgbClr val="FF0000"/>
                </a:solidFill>
                <a:latin typeface="Ooredoo Heavy" panose="00000A00000000000000" pitchFamily="50" charset="0"/>
                <a:ea typeface="Ooredoo Heavy" panose="00000A00000000000000" pitchFamily="50" charset="0"/>
                <a:cs typeface="+mj-cs"/>
              </a:defRPr>
            </a:lvl1pPr>
            <a:lvl2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2pPr>
            <a:lvl3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3pPr>
            <a:lvl4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4pPr>
            <a:lvl5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5pPr>
            <a:lvl6pPr marL="342900" algn="l" defTabSz="704850" rtl="0" eaLnBrk="1" fontAlgn="base" hangingPunct="1">
              <a:lnSpc>
                <a:spcPct val="90000"/>
              </a:lnSpc>
              <a:spcBef>
                <a:spcPct val="0"/>
              </a:spcBef>
              <a:spcAft>
                <a:spcPct val="0"/>
              </a:spcAft>
              <a:defRPr sz="1200" b="1">
                <a:solidFill>
                  <a:srgbClr val="0057A6"/>
                </a:solidFill>
                <a:latin typeface="Arial"/>
              </a:defRPr>
            </a:lvl6pPr>
            <a:lvl7pPr marL="685800" algn="l" defTabSz="704850" rtl="0" eaLnBrk="1" fontAlgn="base" hangingPunct="1">
              <a:lnSpc>
                <a:spcPct val="90000"/>
              </a:lnSpc>
              <a:spcBef>
                <a:spcPct val="0"/>
              </a:spcBef>
              <a:spcAft>
                <a:spcPct val="0"/>
              </a:spcAft>
              <a:defRPr sz="1200" b="1">
                <a:solidFill>
                  <a:srgbClr val="0057A6"/>
                </a:solidFill>
                <a:latin typeface="Arial"/>
              </a:defRPr>
            </a:lvl7pPr>
            <a:lvl8pPr marL="1028700" algn="l" defTabSz="704850" rtl="0" eaLnBrk="1" fontAlgn="base" hangingPunct="1">
              <a:lnSpc>
                <a:spcPct val="90000"/>
              </a:lnSpc>
              <a:spcBef>
                <a:spcPct val="0"/>
              </a:spcBef>
              <a:spcAft>
                <a:spcPct val="0"/>
              </a:spcAft>
              <a:defRPr sz="1200" b="1">
                <a:solidFill>
                  <a:srgbClr val="0057A6"/>
                </a:solidFill>
                <a:latin typeface="Arial"/>
              </a:defRPr>
            </a:lvl8pPr>
            <a:lvl9pPr marL="1371600" algn="l" defTabSz="704850" rtl="0" eaLnBrk="1" fontAlgn="base" hangingPunct="1">
              <a:lnSpc>
                <a:spcPct val="90000"/>
              </a:lnSpc>
              <a:spcBef>
                <a:spcPct val="0"/>
              </a:spcBef>
              <a:spcAft>
                <a:spcPct val="0"/>
              </a:spcAft>
              <a:defRPr sz="1200" b="1">
                <a:solidFill>
                  <a:srgbClr val="0057A6"/>
                </a:solidFill>
                <a:latin typeface="Arial"/>
              </a:defRPr>
            </a:lvl9pPr>
          </a:lstStyle>
          <a:p>
            <a:pPr algn="ctr"/>
            <a:r>
              <a:rPr lang="en-US" dirty="0" smtClean="0"/>
              <a:t>2019 Qatar Exchange Annual IR Excellence</a:t>
            </a:r>
            <a:br>
              <a:rPr lang="en-US" dirty="0" smtClean="0"/>
            </a:br>
            <a:r>
              <a:rPr lang="en-US" dirty="0" smtClean="0"/>
              <a:t/>
            </a:r>
            <a:br>
              <a:rPr lang="en-US" dirty="0" smtClean="0"/>
            </a:br>
            <a:r>
              <a:rPr lang="en-US" b="0" dirty="0" smtClean="0">
                <a:solidFill>
                  <a:schemeClr val="tx1"/>
                </a:solidFill>
              </a:rPr>
              <a:t>We would like to thank you for your support for the forth year on winning five awards  </a:t>
            </a:r>
            <a:endParaRPr lang="en-US" b="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50034"/>
            <a:ext cx="6248400" cy="3569466"/>
          </a:xfrm>
          <a:prstGeom prst="rect">
            <a:avLst/>
          </a:prstGeom>
        </p:spPr>
      </p:pic>
    </p:spTree>
    <p:extLst>
      <p:ext uri="{BB962C8B-B14F-4D97-AF65-F5344CB8AC3E}">
        <p14:creationId xmlns:p14="http://schemas.microsoft.com/office/powerpoint/2010/main" val="234282944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8" y="232513"/>
            <a:ext cx="8520384" cy="1332174"/>
          </a:xfrm>
        </p:spPr>
        <p:txBody>
          <a:bodyPr/>
          <a:lstStyle/>
          <a:p>
            <a:pPr algn="ctr"/>
            <a:r>
              <a:rPr lang="en-US" sz="3200" dirty="0">
                <a:solidFill>
                  <a:schemeClr val="accent1"/>
                </a:solidFill>
                <a:ea typeface="ooredoo-Regular" panose="02000506000000020004" pitchFamily="2" charset="0"/>
                <a:cs typeface="Arial" pitchFamily="34" charset="0"/>
              </a:rPr>
              <a:t>2019 Ooredoo Capital Markets Day </a:t>
            </a:r>
          </a:p>
        </p:txBody>
      </p:sp>
      <p:sp>
        <p:nvSpPr>
          <p:cNvPr id="3" name="Slide Number Placeholder 2"/>
          <p:cNvSpPr>
            <a:spLocks noGrp="1"/>
          </p:cNvSpPr>
          <p:nvPr>
            <p:ph type="sldNum" sz="quarter" idx="7"/>
          </p:nvPr>
        </p:nvSpPr>
        <p:spPr/>
        <p:txBody>
          <a:bodyPr/>
          <a:lstStyle/>
          <a:p>
            <a:fld id="{B6F15528-21DE-4FAA-801E-634DDDAF4B2B}" type="slidenum">
              <a:rPr lang="en-US" smtClean="0"/>
              <a:t>21</a:t>
            </a:fld>
            <a:endParaRPr lang="en-US" dirty="0"/>
          </a:p>
        </p:txBody>
      </p:sp>
      <p:sp>
        <p:nvSpPr>
          <p:cNvPr id="4" name="Content Placeholder 8"/>
          <p:cNvSpPr txBox="1">
            <a:spLocks/>
          </p:cNvSpPr>
          <p:nvPr/>
        </p:nvSpPr>
        <p:spPr>
          <a:xfrm>
            <a:off x="408003" y="1844473"/>
            <a:ext cx="8353226" cy="3287946"/>
          </a:xfrm>
          <a:prstGeom prst="rect">
            <a:avLst/>
          </a:prstGeom>
        </p:spPr>
        <p:txBody>
          <a:bodyPr/>
          <a:lstStyle>
            <a:lvl1pPr marL="274320" indent="-274320" algn="l" defTabSz="704850" rtl="0" eaLnBrk="1" fontAlgn="base" hangingPunct="1">
              <a:lnSpc>
                <a:spcPct val="100000"/>
              </a:lnSpc>
              <a:spcBef>
                <a:spcPts val="1350"/>
              </a:spcBef>
              <a:spcAft>
                <a:spcPct val="0"/>
              </a:spcAft>
              <a:buClr>
                <a:srgbClr val="ED1C24"/>
              </a:buClr>
              <a:buSzPct val="140000"/>
              <a:buFont typeface="Arial" pitchFamily="34" charset="0"/>
              <a:buChar char="•"/>
              <a:defRPr lang="en-US" sz="1600" smtClean="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400" smtClean="0">
                <a:solidFill>
                  <a:schemeClr val="tx1"/>
                </a:solidFill>
                <a:latin typeface="Noto Sans" panose="020B0502040504020204" pitchFamily="34" charset="0"/>
                <a:ea typeface="ＭＳ Ｐゴシック" pitchFamily="-109" charset="-128"/>
              </a:defRPr>
            </a:lvl2pPr>
            <a:lvl3pPr marL="398859"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3pPr>
            <a:lvl4pPr marL="534591"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4pPr>
            <a:lvl5pPr marL="694372" indent="0" algn="l" defTabSz="704850" rtl="0" eaLnBrk="1" fontAlgn="base"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hangingPunct="1">
              <a:spcBef>
                <a:spcPct val="25000"/>
              </a:spcBef>
              <a:spcAft>
                <a:spcPct val="0"/>
              </a:spcAft>
              <a:buClr>
                <a:schemeClr val="tx1"/>
              </a:buClr>
              <a:buFont typeface="Arial"/>
              <a:buChar char="-"/>
              <a:defRPr sz="1000">
                <a:solidFill>
                  <a:schemeClr val="tx1"/>
                </a:solidFill>
                <a:latin typeface="+mn-lt"/>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a:buFont typeface="Arial" pitchFamily="34" charset="0"/>
              <a:buNone/>
            </a:pPr>
            <a:r>
              <a:rPr lang="en-US" kern="0" dirty="0" smtClean="0"/>
              <a:t>Save the date: CMD 19</a:t>
            </a:r>
            <a:r>
              <a:rPr lang="en-US" kern="0" baseline="30000" dirty="0" smtClean="0"/>
              <a:t>th</a:t>
            </a:r>
            <a:r>
              <a:rPr lang="en-US" kern="0" dirty="0" smtClean="0"/>
              <a:t> June 2019, probably in Oman </a:t>
            </a:r>
          </a:p>
          <a:p>
            <a:pPr marL="0" indent="0" algn="ctr">
              <a:buFont typeface="Arial" pitchFamily="34" charset="0"/>
              <a:buNone/>
            </a:pPr>
            <a:r>
              <a:rPr lang="en-US" kern="0" dirty="0" smtClean="0"/>
              <a:t>(location and timing to be confirmed)</a:t>
            </a:r>
          </a:p>
          <a:p>
            <a:pPr marL="0" indent="0" algn="ctr">
              <a:buFont typeface="Arial" pitchFamily="34" charset="0"/>
              <a:buNone/>
            </a:pPr>
            <a:r>
              <a:rPr lang="en-US" kern="0" dirty="0" smtClean="0"/>
              <a:t>More details in due course</a:t>
            </a:r>
            <a:endParaRPr lang="en-US" kern="0" dirty="0"/>
          </a:p>
        </p:txBody>
      </p:sp>
      <p:sp>
        <p:nvSpPr>
          <p:cNvPr id="5" name="Title 5"/>
          <p:cNvSpPr txBox="1">
            <a:spLocks/>
          </p:cNvSpPr>
          <p:nvPr/>
        </p:nvSpPr>
        <p:spPr>
          <a:xfrm>
            <a:off x="0" y="17463"/>
            <a:ext cx="8188325" cy="914400"/>
          </a:xfrm>
          <a:prstGeom prst="rect">
            <a:avLst/>
          </a:prstGeom>
        </p:spPr>
        <p:txBody>
          <a:bodyPr vert="horz" lIns="0" tIns="45720" rIns="91440" bIns="45720" rtlCol="0" anchor="b">
            <a:noAutofit/>
          </a:bodyPr>
          <a:lstStyle>
            <a:lvl1pPr algn="l" defTabSz="704850" rtl="0" eaLnBrk="1" fontAlgn="base" hangingPunct="1">
              <a:lnSpc>
                <a:spcPct val="90000"/>
              </a:lnSpc>
              <a:spcBef>
                <a:spcPct val="0"/>
              </a:spcBef>
              <a:spcAft>
                <a:spcPct val="0"/>
              </a:spcAft>
              <a:defRPr lang="en-US" sz="2800" b="1" kern="1200">
                <a:solidFill>
                  <a:schemeClr val="accent1"/>
                </a:solidFill>
                <a:latin typeface="Ooredoo Heavy" panose="00000A00000000000000" pitchFamily="50" charset="0"/>
                <a:ea typeface="Ooredoo Heavy" panose="00000A00000000000000" pitchFamily="50" charset="0"/>
                <a:cs typeface="+mj-cs"/>
              </a:defRPr>
            </a:lvl1pPr>
            <a:lvl2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2pPr>
            <a:lvl3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3pPr>
            <a:lvl4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4pPr>
            <a:lvl5pPr algn="l" defTabSz="704850" rtl="0" eaLnBrk="1" fontAlgn="base" hangingPunct="1">
              <a:lnSpc>
                <a:spcPct val="90000"/>
              </a:lnSpc>
              <a:spcBef>
                <a:spcPct val="0"/>
              </a:spcBef>
              <a:spcAft>
                <a:spcPct val="0"/>
              </a:spcAft>
              <a:defRPr sz="1800" b="1">
                <a:solidFill>
                  <a:srgbClr val="003366"/>
                </a:solidFill>
                <a:latin typeface="Arial"/>
                <a:ea typeface="Arial"/>
                <a:cs typeface="Arial"/>
              </a:defRPr>
            </a:lvl5pPr>
            <a:lvl6pPr marL="342900" algn="l" defTabSz="704850" rtl="0" eaLnBrk="1" fontAlgn="base" hangingPunct="1">
              <a:lnSpc>
                <a:spcPct val="90000"/>
              </a:lnSpc>
              <a:spcBef>
                <a:spcPct val="0"/>
              </a:spcBef>
              <a:spcAft>
                <a:spcPct val="0"/>
              </a:spcAft>
              <a:defRPr sz="1200" b="1">
                <a:solidFill>
                  <a:srgbClr val="0057A6"/>
                </a:solidFill>
                <a:latin typeface="Arial"/>
              </a:defRPr>
            </a:lvl6pPr>
            <a:lvl7pPr marL="685800" algn="l" defTabSz="704850" rtl="0" eaLnBrk="1" fontAlgn="base" hangingPunct="1">
              <a:lnSpc>
                <a:spcPct val="90000"/>
              </a:lnSpc>
              <a:spcBef>
                <a:spcPct val="0"/>
              </a:spcBef>
              <a:spcAft>
                <a:spcPct val="0"/>
              </a:spcAft>
              <a:defRPr sz="1200" b="1">
                <a:solidFill>
                  <a:srgbClr val="0057A6"/>
                </a:solidFill>
                <a:latin typeface="Arial"/>
              </a:defRPr>
            </a:lvl7pPr>
            <a:lvl8pPr marL="1028700" algn="l" defTabSz="704850" rtl="0" eaLnBrk="1" fontAlgn="base" hangingPunct="1">
              <a:lnSpc>
                <a:spcPct val="90000"/>
              </a:lnSpc>
              <a:spcBef>
                <a:spcPct val="0"/>
              </a:spcBef>
              <a:spcAft>
                <a:spcPct val="0"/>
              </a:spcAft>
              <a:defRPr sz="1200" b="1">
                <a:solidFill>
                  <a:srgbClr val="0057A6"/>
                </a:solidFill>
                <a:latin typeface="Arial"/>
              </a:defRPr>
            </a:lvl8pPr>
            <a:lvl9pPr marL="1371600" algn="l" defTabSz="704850" rtl="0" eaLnBrk="1" fontAlgn="base" hangingPunct="1">
              <a:lnSpc>
                <a:spcPct val="90000"/>
              </a:lnSpc>
              <a:spcBef>
                <a:spcPct val="0"/>
              </a:spcBef>
              <a:spcAft>
                <a:spcPct val="0"/>
              </a:spcAft>
              <a:defRPr sz="1200" b="1">
                <a:solidFill>
                  <a:srgbClr val="0057A6"/>
                </a:solidFill>
                <a:latin typeface="Arial"/>
              </a:defRPr>
            </a:lvl9pPr>
          </a:lstStyle>
          <a:p>
            <a:pPr algn="ctr"/>
            <a:endParaRPr lang="en-US" dirty="0"/>
          </a:p>
        </p:txBody>
      </p:sp>
    </p:spTree>
    <p:extLst>
      <p:ext uri="{BB962C8B-B14F-4D97-AF65-F5344CB8AC3E}">
        <p14:creationId xmlns:p14="http://schemas.microsoft.com/office/powerpoint/2010/main" val="275218625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22</a:t>
            </a:fld>
            <a:endParaRPr lang="en-US" dirty="0"/>
          </a:p>
        </p:txBody>
      </p:sp>
      <p:sp>
        <p:nvSpPr>
          <p:cNvPr id="6" name="Title 3"/>
          <p:cNvSpPr txBox="1"/>
          <p:nvPr/>
        </p:nvSpPr>
        <p:spPr>
          <a:xfrm>
            <a:off x="351692" y="65314"/>
            <a:ext cx="8440617" cy="849086"/>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Ooredoo Heavy" panose="00000A00000000000000" pitchFamily="50" charset="0"/>
              </a:rPr>
              <a:t>Contents</a:t>
            </a:r>
            <a:endParaRPr lang="en-US" sz="2000" dirty="0">
              <a:latin typeface="Ooredoo Heavy" panose="00000A00000000000000" pitchFamily="50" charset="0"/>
            </a:endParaRPr>
          </a:p>
        </p:txBody>
      </p:sp>
      <p:sp>
        <p:nvSpPr>
          <p:cNvPr id="7" name="Freeform 6"/>
          <p:cNvSpPr/>
          <p:nvPr/>
        </p:nvSpPr>
        <p:spPr bwMode="auto">
          <a:xfrm>
            <a:off x="0" y="2222955"/>
            <a:ext cx="6553201" cy="384176"/>
          </a:xfrm>
          <a:custGeom>
            <a:avLst/>
            <a:gdLst>
              <a:gd name="connsiteX0" fmla="*/ 0 w 6553201"/>
              <a:gd name="connsiteY0" fmla="*/ 0 h 384176"/>
              <a:gd name="connsiteX1" fmla="*/ 192088 w 6553201"/>
              <a:gd name="connsiteY1" fmla="*/ 0 h 384176"/>
              <a:gd name="connsiteX2" fmla="*/ 1143000 w 6553201"/>
              <a:gd name="connsiteY2" fmla="*/ 0 h 384176"/>
              <a:gd name="connsiteX3" fmla="*/ 6361113 w 6553201"/>
              <a:gd name="connsiteY3" fmla="*/ 0 h 384176"/>
              <a:gd name="connsiteX4" fmla="*/ 6553201 w 6553201"/>
              <a:gd name="connsiteY4" fmla="*/ 192088 h 384176"/>
              <a:gd name="connsiteX5" fmla="*/ 6553200 w 6553201"/>
              <a:gd name="connsiteY5" fmla="*/ 192088 h 384176"/>
              <a:gd name="connsiteX6" fmla="*/ 6361112 w 6553201"/>
              <a:gd name="connsiteY6" fmla="*/ 384176 h 384176"/>
              <a:gd name="connsiteX7" fmla="*/ 192088 w 6553201"/>
              <a:gd name="connsiteY7" fmla="*/ 384175 h 384176"/>
              <a:gd name="connsiteX8" fmla="*/ 0 w 6553201"/>
              <a:gd name="connsiteY8" fmla="*/ 384175 h 384176"/>
              <a:gd name="connsiteX9" fmla="*/ 0 w 6553201"/>
              <a:gd name="connsiteY9" fmla="*/ 192088 h 384176"/>
              <a:gd name="connsiteX10" fmla="*/ 0 w 6553201"/>
              <a:gd name="connsiteY10" fmla="*/ 192087 h 3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201" h="384176">
                <a:moveTo>
                  <a:pt x="0" y="0"/>
                </a:moveTo>
                <a:lnTo>
                  <a:pt x="192088" y="0"/>
                </a:lnTo>
                <a:lnTo>
                  <a:pt x="1143000" y="0"/>
                </a:lnTo>
                <a:lnTo>
                  <a:pt x="6361113" y="0"/>
                </a:lnTo>
                <a:cubicBezTo>
                  <a:pt x="6467200" y="0"/>
                  <a:pt x="6553201" y="86001"/>
                  <a:pt x="6553201" y="192088"/>
                </a:cubicBezTo>
                <a:lnTo>
                  <a:pt x="6553200" y="192088"/>
                </a:lnTo>
                <a:cubicBezTo>
                  <a:pt x="6553200" y="298175"/>
                  <a:pt x="6467199" y="384176"/>
                  <a:pt x="6361112" y="384176"/>
                </a:cubicBezTo>
                <a:lnTo>
                  <a:pt x="192088" y="384175"/>
                </a:lnTo>
                <a:lnTo>
                  <a:pt x="0" y="384175"/>
                </a:lnTo>
                <a:lnTo>
                  <a:pt x="0" y="192088"/>
                </a:lnTo>
                <a:lnTo>
                  <a:pt x="0" y="192087"/>
                </a:lnTo>
                <a:close/>
              </a:path>
            </a:pathLst>
          </a:custGeom>
          <a:solidFill>
            <a:srgbClr val="ED1C24"/>
          </a:solidFill>
          <a:ln w="9525">
            <a:noFill/>
            <a:miter lim="800000"/>
          </a:ln>
        </p:spPr>
        <p:txBody>
          <a:bodyPr vert="horz" wrap="square" lIns="0" tIns="0" rIns="0" bIns="0" numCol="1"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39800">
              <a:lnSpc>
                <a:spcPct val="110000"/>
              </a:lnSpc>
              <a:spcBef>
                <a:spcPts val="1200"/>
              </a:spcBef>
              <a:buClr>
                <a:schemeClr val="tx1"/>
              </a:buClr>
              <a:buFont typeface="Wingdings"/>
              <a:buNone/>
            </a:pPr>
            <a:endParaRPr lang="en-US" sz="1600" b="1" kern="0" dirty="0">
              <a:solidFill>
                <a:schemeClr val="bg1"/>
              </a:solidFill>
              <a:latin typeface="+mn-lt"/>
              <a:ea typeface="ＭＳ Ｐゴシック" pitchFamily="-109" charset="-128"/>
              <a:cs typeface="ＭＳ Ｐゴシック" charset="-128"/>
            </a:endParaRPr>
          </a:p>
        </p:txBody>
      </p:sp>
      <p:sp>
        <p:nvSpPr>
          <p:cNvPr id="8" name="Text Box 4"/>
          <p:cNvSpPr txBox="1">
            <a:spLocks noChangeArrowheads="1"/>
          </p:cNvSpPr>
          <p:nvPr/>
        </p:nvSpPr>
        <p:spPr bwMode="auto">
          <a:xfrm>
            <a:off x="457199" y="1181100"/>
            <a:ext cx="8442325" cy="1426031"/>
          </a:xfrm>
          <a:prstGeom prst="rect">
            <a:avLst/>
          </a:prstGeom>
          <a:noFill/>
          <a:ln w="9525">
            <a:noFill/>
            <a:miter lim="800000"/>
          </a:ln>
        </p:spPr>
        <p:txBody>
          <a:bodyPr wrap="square"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457200" indent="-457200" defTabSz="867529">
              <a:lnSpc>
                <a:spcPct val="110000"/>
              </a:lnSpc>
              <a:spcBef>
                <a:spcPts val="1600"/>
              </a:spcBef>
              <a:spcAft>
                <a:spcPct val="0"/>
              </a:spcAft>
              <a:buClr>
                <a:schemeClr val="tx1"/>
              </a:buClr>
              <a:buFont typeface="+mj-lt"/>
              <a:buAutoNum type="arabicPeriod"/>
            </a:pPr>
            <a:r>
              <a:rPr lang="en-US" sz="2000" kern="0" dirty="0">
                <a:latin typeface="Noto Sans" panose="020B0502040504020204" pitchFamily="34" charset="0"/>
                <a:ea typeface="ＭＳ Ｐゴシック" pitchFamily="-109" charset="-128"/>
                <a:cs typeface="ＭＳ Ｐゴシック" charset="-128"/>
              </a:rPr>
              <a:t>Results </a:t>
            </a:r>
            <a:r>
              <a:rPr lang="en-US" sz="2000" kern="0" dirty="0" smtClean="0">
                <a:latin typeface="Noto Sans" panose="020B0502040504020204" pitchFamily="34" charset="0"/>
                <a:ea typeface="ＭＳ Ｐゴシック" pitchFamily="-109" charset="-128"/>
                <a:cs typeface="ＭＳ Ｐゴシック" charset="-128"/>
              </a:rPr>
              <a:t>review</a:t>
            </a:r>
            <a:endParaRPr lang="en-US" sz="2000" kern="0" dirty="0">
              <a:latin typeface="Noto Sans" panose="020B0502040504020204" pitchFamily="34" charset="0"/>
              <a:ea typeface="ＭＳ Ｐゴシック" pitchFamily="-109" charset="-128"/>
              <a:cs typeface="ＭＳ Ｐゴシック" charset="-128"/>
            </a:endParaRPr>
          </a:p>
          <a:p>
            <a:pPr marL="457200" indent="-457200" defTabSz="867529">
              <a:lnSpc>
                <a:spcPct val="110000"/>
              </a:lnSpc>
              <a:spcBef>
                <a:spcPts val="1600"/>
              </a:spcBef>
              <a:spcAft>
                <a:spcPct val="0"/>
              </a:spcAft>
              <a:buClr>
                <a:schemeClr val="tx1"/>
              </a:buClr>
              <a:buFont typeface="+mj-lt"/>
              <a:buAutoNum type="arabicPeriod"/>
            </a:pPr>
            <a:r>
              <a:rPr lang="en-US" sz="2000" kern="0" dirty="0">
                <a:latin typeface="Noto Sans" panose="020B0502040504020204" pitchFamily="34" charset="0"/>
                <a:ea typeface="ＭＳ Ｐゴシック" pitchFamily="-109" charset="-128"/>
                <a:cs typeface="ＭＳ Ｐゴシック" charset="-128"/>
              </a:rPr>
              <a:t>Operations </a:t>
            </a:r>
            <a:r>
              <a:rPr lang="en-US" sz="2000" kern="0" dirty="0" smtClean="0">
                <a:latin typeface="Noto Sans" panose="020B0502040504020204" pitchFamily="34" charset="0"/>
                <a:ea typeface="ＭＳ Ｐゴシック" pitchFamily="-109" charset="-128"/>
                <a:cs typeface="ＭＳ Ｐゴシック" charset="-128"/>
              </a:rPr>
              <a:t>review</a:t>
            </a:r>
            <a:endParaRPr lang="en-US" sz="2000" kern="0" dirty="0">
              <a:latin typeface="Noto Sans" panose="020B0502040504020204" pitchFamily="34" charset="0"/>
              <a:ea typeface="ＭＳ Ｐゴシック" pitchFamily="-109" charset="-128"/>
              <a:cs typeface="ＭＳ Ｐゴシック" charset="-128"/>
            </a:endParaRPr>
          </a:p>
          <a:p>
            <a:pPr marL="457200" indent="-457200" defTabSz="867529">
              <a:lnSpc>
                <a:spcPct val="110000"/>
              </a:lnSpc>
              <a:spcBef>
                <a:spcPts val="1600"/>
              </a:spcBef>
              <a:spcAft>
                <a:spcPct val="0"/>
              </a:spcAft>
              <a:buClr>
                <a:schemeClr val="bg1"/>
              </a:buClr>
              <a:buFont typeface="+mj-lt"/>
              <a:buAutoNum type="arabicPeriod"/>
            </a:pPr>
            <a:r>
              <a:rPr lang="en-US" sz="2000" b="1" kern="0" dirty="0">
                <a:solidFill>
                  <a:schemeClr val="bg1"/>
                </a:solidFill>
                <a:latin typeface="Noto Sans" panose="020B0502040504020204" pitchFamily="34" charset="0"/>
                <a:ea typeface="ＭＳ Ｐゴシック" pitchFamily="-109" charset="-128"/>
                <a:cs typeface="ＭＳ Ｐゴシック" charset="-128"/>
              </a:rPr>
              <a:t>Additional </a:t>
            </a:r>
            <a:r>
              <a:rPr lang="en-US" sz="2000" b="1" kern="0" dirty="0" smtClean="0">
                <a:solidFill>
                  <a:schemeClr val="bg1"/>
                </a:solidFill>
                <a:latin typeface="Noto Sans" panose="020B0502040504020204" pitchFamily="34" charset="0"/>
                <a:ea typeface="ＭＳ Ｐゴシック" pitchFamily="-109" charset="-128"/>
                <a:cs typeface="ＭＳ Ｐゴシック" charset="-128"/>
              </a:rPr>
              <a:t>information</a:t>
            </a:r>
            <a:endParaRPr lang="en-US" sz="2000" b="1" kern="0" dirty="0">
              <a:solidFill>
                <a:schemeClr val="bg1"/>
              </a:solidFill>
              <a:latin typeface="Noto Sans" panose="020B0502040504020204" pitchFamily="34" charset="0"/>
              <a:ea typeface="ＭＳ Ｐゴシック" pitchFamily="-109" charset="-128"/>
              <a:cs typeface="ＭＳ Ｐゴシック" charset="-128"/>
            </a:endParaRPr>
          </a:p>
        </p:txBody>
      </p:sp>
    </p:spTree>
    <p:extLst>
      <p:ext uri="{BB962C8B-B14F-4D97-AF65-F5344CB8AC3E}">
        <p14:creationId xmlns:p14="http://schemas.microsoft.com/office/powerpoint/2010/main" val="93909560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31883" y="138061"/>
            <a:ext cx="6726117" cy="743169"/>
          </a:xfrm>
        </p:spPr>
        <p:txBody>
          <a:bodyPr/>
          <a:lstStyle/>
          <a:p>
            <a:r>
              <a:rPr lang="en-US" sz="3200" dirty="0">
                <a:solidFill>
                  <a:schemeClr val="accent1"/>
                </a:solidFill>
                <a:latin typeface="+mn-lt"/>
                <a:ea typeface="ooredoo-Regular" panose="02000506000000020004" pitchFamily="2" charset="0"/>
                <a:cs typeface="Arial" pitchFamily="34" charset="0"/>
              </a:rPr>
              <a:t>Additional Information</a:t>
            </a:r>
            <a:br>
              <a:rPr lang="en-US" sz="3200" dirty="0">
                <a:solidFill>
                  <a:schemeClr val="accent1"/>
                </a:solidFill>
                <a:latin typeface="+mn-lt"/>
                <a:ea typeface="ooredoo-Regular" panose="02000506000000020004" pitchFamily="2" charset="0"/>
                <a:cs typeface="Arial" pitchFamily="34" charset="0"/>
              </a:rPr>
            </a:br>
            <a:r>
              <a:rPr lang="en-US" sz="1667" dirty="0">
                <a:solidFill>
                  <a:schemeClr val="accent1"/>
                </a:solidFill>
                <a:latin typeface="+mj-lt"/>
                <a:ea typeface="ooredoo-Regular" panose="02000506000000020004" pitchFamily="2" charset="0"/>
                <a:cs typeface="Arial" pitchFamily="34" charset="0"/>
              </a:rPr>
              <a:t>Key Operations Importance to Group</a:t>
            </a:r>
          </a:p>
        </p:txBody>
      </p:sp>
      <p:sp>
        <p:nvSpPr>
          <p:cNvPr id="3" name="Slide Number Placeholder 2"/>
          <p:cNvSpPr>
            <a:spLocks noGrp="1"/>
          </p:cNvSpPr>
          <p:nvPr>
            <p:ph type="sldNum" sz="quarter" idx="7"/>
          </p:nvPr>
        </p:nvSpPr>
        <p:spPr/>
        <p:txBody>
          <a:bodyPr/>
          <a:lstStyle/>
          <a:p>
            <a:fld id="{B6F15528-21DE-4FAA-801E-634DDDAF4B2B}" type="slidenum">
              <a:rPr lang="en-US" smtClean="0"/>
              <a:t>23</a:t>
            </a:fld>
            <a:endParaRPr lang="en-US" dirty="0"/>
          </a:p>
        </p:txBody>
      </p:sp>
      <p:sp>
        <p:nvSpPr>
          <p:cNvPr id="6" name="Rounded Rectangle 5"/>
          <p:cNvSpPr/>
          <p:nvPr/>
        </p:nvSpPr>
        <p:spPr bwMode="auto">
          <a:xfrm flipH="1">
            <a:off x="4705350" y="1240594"/>
            <a:ext cx="4305300" cy="4093406"/>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7" name="Text Placeholder 8"/>
          <p:cNvSpPr txBox="1"/>
          <p:nvPr/>
        </p:nvSpPr>
        <p:spPr>
          <a:xfrm>
            <a:off x="4705350" y="895350"/>
            <a:ext cx="4305300" cy="267039"/>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EBITDA (QARm)</a:t>
            </a:r>
          </a:p>
        </p:txBody>
      </p:sp>
      <p:sp>
        <p:nvSpPr>
          <p:cNvPr id="8" name="Rounded Rectangle 7"/>
          <p:cNvSpPr/>
          <p:nvPr/>
        </p:nvSpPr>
        <p:spPr bwMode="auto">
          <a:xfrm flipH="1">
            <a:off x="131880" y="1250971"/>
            <a:ext cx="4460082" cy="40830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9" name="Text Placeholder 8"/>
          <p:cNvSpPr txBox="1"/>
          <p:nvPr/>
        </p:nvSpPr>
        <p:spPr>
          <a:xfrm>
            <a:off x="131882" y="895350"/>
            <a:ext cx="4460081" cy="295275"/>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Revenue (QARm)</a:t>
            </a:r>
          </a:p>
        </p:txBody>
      </p:sp>
      <p:graphicFrame>
        <p:nvGraphicFramePr>
          <p:cNvPr id="21" name="[PlaceholderChartForReportGeneration-7a288b49-a713-4855-85f4-4fc2fa1cc92e]"/>
          <p:cNvGraphicFramePr/>
          <p:nvPr>
            <p:extLst>
              <p:ext uri="{D42A27DB-BD31-4B8C-83A1-F6EECF244321}">
                <p14:modId xmlns:p14="http://schemas.microsoft.com/office/powerpoint/2010/main" val="3665857212"/>
              </p:ext>
            </p:extLst>
          </p:nvPr>
        </p:nvGraphicFramePr>
        <p:xfrm>
          <a:off x="4960597" y="1427155"/>
          <a:ext cx="3947205" cy="37202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PlaceholderChartForReportGeneration-fbe7c564-0356-4380-b229-157e4fdd92e3]"/>
          <p:cNvGraphicFramePr/>
          <p:nvPr/>
        </p:nvGraphicFramePr>
        <p:xfrm>
          <a:off x="395955" y="1375700"/>
          <a:ext cx="3907063" cy="3724364"/>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8"/>
          <p:cNvSpPr txBox="1"/>
          <p:nvPr/>
        </p:nvSpPr>
        <p:spPr>
          <a:xfrm>
            <a:off x="7483718"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Results </a:t>
            </a:r>
          </a:p>
          <a:p>
            <a:r>
              <a:rPr lang="en-US" sz="583" dirty="0"/>
              <a:t>Review</a:t>
            </a:r>
            <a:endParaRPr lang="en-GB" sz="583" dirty="0"/>
          </a:p>
        </p:txBody>
      </p:sp>
      <p:sp>
        <p:nvSpPr>
          <p:cNvPr id="19" name="Text Placeholder 8"/>
          <p:cNvSpPr txBox="1"/>
          <p:nvPr/>
        </p:nvSpPr>
        <p:spPr>
          <a:xfrm>
            <a:off x="8033236"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Operations </a:t>
            </a:r>
          </a:p>
          <a:p>
            <a:r>
              <a:rPr lang="en-US" sz="583" dirty="0"/>
              <a:t>Review</a:t>
            </a:r>
            <a:endParaRPr lang="en-GB" sz="583" dirty="0"/>
          </a:p>
        </p:txBody>
      </p:sp>
      <p:sp>
        <p:nvSpPr>
          <p:cNvPr id="22" name="Text Placeholder 8"/>
          <p:cNvSpPr txBox="1"/>
          <p:nvPr/>
        </p:nvSpPr>
        <p:spPr>
          <a:xfrm>
            <a:off x="8582754" y="37106"/>
            <a:ext cx="510181" cy="216894"/>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Additional</a:t>
            </a:r>
          </a:p>
          <a:p>
            <a:r>
              <a:rPr lang="en-US" sz="583" dirty="0"/>
              <a:t>Information</a:t>
            </a:r>
            <a:endParaRPr lang="en-GB" sz="583" dirty="0"/>
          </a:p>
        </p:txBody>
      </p:sp>
      <p:sp>
        <p:nvSpPr>
          <p:cNvPr id="23" name="Text Placeholder 8"/>
          <p:cNvSpPr txBox="1"/>
          <p:nvPr/>
        </p:nvSpPr>
        <p:spPr>
          <a:xfrm>
            <a:off x="6934200"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Overview</a:t>
            </a:r>
            <a:endParaRPr lang="en-GB" sz="583" dirty="0"/>
          </a:p>
        </p:txBody>
      </p:sp>
    </p:spTree>
    <p:extLst>
      <p:ext uri="{BB962C8B-B14F-4D97-AF65-F5344CB8AC3E}">
        <p14:creationId xmlns:p14="http://schemas.microsoft.com/office/powerpoint/2010/main" val="93909560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3"/>
          <p:cNvSpPr txBox="1"/>
          <p:nvPr/>
        </p:nvSpPr>
        <p:spPr>
          <a:xfrm>
            <a:off x="0" y="96827"/>
            <a:ext cx="7696200" cy="703273"/>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n-lt"/>
              </a:rPr>
              <a:t>Group Operations </a:t>
            </a:r>
            <a:r>
              <a:rPr lang="en-US" sz="3200" dirty="0" smtClean="0">
                <a:latin typeface="+mn-lt"/>
              </a:rPr>
              <a:t>Breakdown</a:t>
            </a:r>
            <a:r>
              <a:rPr lang="en-US" sz="2800" dirty="0">
                <a:latin typeface="+mn-lt"/>
              </a:rPr>
              <a:t/>
            </a:r>
            <a:br>
              <a:rPr lang="en-US" sz="2800" dirty="0">
                <a:latin typeface="+mn-lt"/>
              </a:rPr>
            </a:br>
            <a:r>
              <a:rPr lang="en-US" sz="1667" dirty="0">
                <a:latin typeface="+mj-lt"/>
              </a:rPr>
              <a:t>CAPEX &amp; Customers</a:t>
            </a:r>
          </a:p>
        </p:txBody>
      </p:sp>
      <p:sp>
        <p:nvSpPr>
          <p:cNvPr id="21" name="Rounded Rectangle 20"/>
          <p:cNvSpPr/>
          <p:nvPr/>
        </p:nvSpPr>
        <p:spPr bwMode="auto">
          <a:xfrm flipH="1">
            <a:off x="4635223" y="1217951"/>
            <a:ext cx="4409715" cy="369694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22" name="Rounded Rectangle 21"/>
          <p:cNvSpPr/>
          <p:nvPr/>
        </p:nvSpPr>
        <p:spPr bwMode="auto">
          <a:xfrm flipH="1">
            <a:off x="99687" y="1215178"/>
            <a:ext cx="4416654" cy="369694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23" name="Text Placeholder 8"/>
          <p:cNvSpPr txBox="1"/>
          <p:nvPr/>
        </p:nvSpPr>
        <p:spPr>
          <a:xfrm>
            <a:off x="86714" y="851612"/>
            <a:ext cx="4416655" cy="33528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CAPEX </a:t>
            </a:r>
            <a:r>
              <a:rPr lang="en-US" sz="1700" b="1" dirty="0" smtClean="0">
                <a:solidFill>
                  <a:schemeClr val="bg1"/>
                </a:solidFill>
                <a:latin typeface="+mn-lt"/>
                <a:ea typeface="+mn-ea"/>
                <a:cs typeface="Arial" pitchFamily="34" charset="0"/>
              </a:rPr>
              <a:t>Breakdown (%)</a:t>
            </a:r>
            <a:endParaRPr lang="en-US" sz="1700" b="1" dirty="0">
              <a:solidFill>
                <a:schemeClr val="bg1"/>
              </a:solidFill>
              <a:latin typeface="+mn-lt"/>
              <a:ea typeface="+mn-ea"/>
              <a:cs typeface="Arial" pitchFamily="34" charset="0"/>
            </a:endParaRPr>
          </a:p>
        </p:txBody>
      </p:sp>
      <p:sp>
        <p:nvSpPr>
          <p:cNvPr id="24" name="Text Placeholder 8"/>
          <p:cNvSpPr txBox="1"/>
          <p:nvPr/>
        </p:nvSpPr>
        <p:spPr>
          <a:xfrm>
            <a:off x="4635226" y="851612"/>
            <a:ext cx="4409714" cy="33154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Customer </a:t>
            </a:r>
            <a:r>
              <a:rPr lang="en-US" sz="1700" b="1" dirty="0" smtClean="0">
                <a:solidFill>
                  <a:schemeClr val="bg1"/>
                </a:solidFill>
                <a:latin typeface="+mn-lt"/>
                <a:ea typeface="+mn-ea"/>
                <a:cs typeface="Arial" pitchFamily="34" charset="0"/>
              </a:rPr>
              <a:t>Breakdown (%)</a:t>
            </a:r>
            <a:endParaRPr lang="en-US" sz="1700" b="1" dirty="0">
              <a:solidFill>
                <a:schemeClr val="bg1"/>
              </a:solidFill>
              <a:latin typeface="+mn-lt"/>
              <a:ea typeface="+mn-ea"/>
              <a:cs typeface="Arial" pitchFamily="34" charset="0"/>
            </a:endParaRPr>
          </a:p>
        </p:txBody>
      </p:sp>
      <p:sp>
        <p:nvSpPr>
          <p:cNvPr id="25" name="Content Placeholder 1"/>
          <p:cNvSpPr txBox="1"/>
          <p:nvPr/>
        </p:nvSpPr>
        <p:spPr>
          <a:xfrm>
            <a:off x="99688" y="4961387"/>
            <a:ext cx="4416653" cy="378963"/>
          </a:xfrm>
          <a:prstGeom prst="roundRect">
            <a:avLst>
              <a:gd name="adj" fmla="val 6840"/>
            </a:avLst>
          </a:prstGeom>
          <a:solidFill>
            <a:schemeClr val="bg1">
              <a:lumMod val="95000"/>
            </a:schemeClr>
          </a:solidFill>
          <a:ln w="9525">
            <a:solidFill>
              <a:schemeClr val="accent1"/>
            </a:solidFill>
            <a:miter lim="800000"/>
          </a:ln>
        </p:spPr>
        <p:txBody>
          <a:bodyPr vert="horz" wrap="square" lIns="0" tIns="0" rIns="0" bIns="0" numCol="1" anchor="ctr" anchorCtr="0" compatLnSpc="1">
            <a:prstTxWarp prst="textNoShape">
              <a:avLst/>
            </a:prstTxWarp>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defTabSz="939800">
              <a:lnSpc>
                <a:spcPct val="110000"/>
              </a:lnSpc>
              <a:spcBef>
                <a:spcPts val="100"/>
              </a:spcBef>
              <a:spcAft>
                <a:spcPts val="100"/>
              </a:spcAft>
              <a:buNone/>
            </a:pPr>
            <a:r>
              <a:rPr lang="en-US" sz="1100" b="1" kern="0" dirty="0" smtClean="0">
                <a:solidFill>
                  <a:schemeClr val="tx1">
                    <a:lumMod val="50000"/>
                  </a:schemeClr>
                </a:solidFill>
                <a:latin typeface="+mn-lt"/>
              </a:rPr>
              <a:t>FY 2018 CAPEX = QAR </a:t>
            </a:r>
            <a:r>
              <a:rPr lang="en-US" sz="1100" b="1" dirty="0">
                <a:solidFill>
                  <a:schemeClr val="tx1">
                    <a:lumMod val="50000"/>
                  </a:schemeClr>
                </a:solidFill>
              </a:rPr>
              <a:t>4,872 </a:t>
            </a:r>
            <a:r>
              <a:rPr lang="en-US" sz="1100" b="1" kern="0" dirty="0" smtClean="0">
                <a:solidFill>
                  <a:schemeClr val="tx1">
                    <a:lumMod val="50000"/>
                  </a:schemeClr>
                </a:solidFill>
                <a:latin typeface="+mn-lt"/>
              </a:rPr>
              <a:t>million</a:t>
            </a:r>
            <a:endParaRPr lang="en-US" sz="1100" b="1" kern="0" dirty="0">
              <a:solidFill>
                <a:schemeClr val="tx1">
                  <a:lumMod val="50000"/>
                </a:schemeClr>
              </a:solidFill>
              <a:latin typeface="+mn-lt"/>
            </a:endParaRPr>
          </a:p>
        </p:txBody>
      </p:sp>
      <p:sp>
        <p:nvSpPr>
          <p:cNvPr id="26" name="Content Placeholder 1"/>
          <p:cNvSpPr txBox="1"/>
          <p:nvPr/>
        </p:nvSpPr>
        <p:spPr>
          <a:xfrm>
            <a:off x="4635226" y="4969774"/>
            <a:ext cx="4409713" cy="370576"/>
          </a:xfrm>
          <a:prstGeom prst="roundRect">
            <a:avLst>
              <a:gd name="adj" fmla="val 6840"/>
            </a:avLst>
          </a:prstGeom>
          <a:solidFill>
            <a:schemeClr val="bg1">
              <a:lumMod val="95000"/>
            </a:schemeClr>
          </a:solidFill>
          <a:ln w="9525">
            <a:solidFill>
              <a:schemeClr val="accent1"/>
            </a:solidFill>
            <a:miter lim="800000"/>
          </a:ln>
        </p:spPr>
        <p:txBody>
          <a:bodyPr vert="horz" wrap="square" lIns="0" tIns="0" rIns="0" bIns="0" numCol="1" anchor="ctr" anchorCtr="0" compatLnSpc="1">
            <a:prstTxWarp prst="textNoShape">
              <a:avLst/>
            </a:prstTxWarp>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defTabSz="939800">
              <a:lnSpc>
                <a:spcPct val="110000"/>
              </a:lnSpc>
              <a:spcBef>
                <a:spcPts val="100"/>
              </a:spcBef>
              <a:spcAft>
                <a:spcPts val="100"/>
              </a:spcAft>
              <a:buNone/>
            </a:pPr>
            <a:r>
              <a:rPr lang="en-US" sz="1100" b="1" kern="0" dirty="0" smtClean="0">
                <a:solidFill>
                  <a:schemeClr val="tx1">
                    <a:lumMod val="50000"/>
                  </a:schemeClr>
                </a:solidFill>
                <a:latin typeface="+mn-lt"/>
              </a:rPr>
              <a:t>FY 2018 Total Customers = </a:t>
            </a:r>
            <a:r>
              <a:rPr lang="en-US" sz="1100" b="1" dirty="0">
                <a:solidFill>
                  <a:schemeClr val="tx1">
                    <a:lumMod val="50000"/>
                  </a:schemeClr>
                </a:solidFill>
              </a:rPr>
              <a:t>115</a:t>
            </a:r>
            <a:r>
              <a:rPr lang="en-US" sz="1100" b="1" kern="0" dirty="0" smtClean="0">
                <a:solidFill>
                  <a:schemeClr val="tx1">
                    <a:lumMod val="50000"/>
                  </a:schemeClr>
                </a:solidFill>
                <a:latin typeface="+mn-lt"/>
              </a:rPr>
              <a:t> million</a:t>
            </a:r>
            <a:endParaRPr lang="en-US" sz="1100" b="1" kern="0" dirty="0">
              <a:solidFill>
                <a:schemeClr val="tx1">
                  <a:lumMod val="50000"/>
                </a:schemeClr>
              </a:solidFill>
              <a:latin typeface="+mn-lt"/>
            </a:endParaRPr>
          </a:p>
        </p:txBody>
      </p:sp>
      <p:sp>
        <p:nvSpPr>
          <p:cNvPr id="27" name="Slide Number Placeholder 2"/>
          <p:cNvSpPr>
            <a:spLocks noGrp="1"/>
          </p:cNvSpPr>
          <p:nvPr>
            <p:ph type="sldNum" sz="quarter" idx="7"/>
          </p:nvPr>
        </p:nvSpPr>
        <p:spPr>
          <a:xfrm>
            <a:off x="8382000" y="5532437"/>
            <a:ext cx="590336" cy="365125"/>
          </a:xfrm>
          <a:prstGeom prst="rect">
            <a:avLst/>
          </a:prstGeom>
        </p:spPr>
        <p:txBody>
          <a:bodyPr/>
          <a:lstStyle/>
          <a:p>
            <a:fld id="{F9F4C691-6DE9-424C-9C34-B44F65CDDA11}" type="slidenum">
              <a:rPr lang="en-US" smtClean="0">
                <a:latin typeface="+mn-lt"/>
              </a:rPr>
              <a:t>24</a:t>
            </a:fld>
            <a:endParaRPr lang="en-US" sz="800" dirty="0">
              <a:latin typeface="+mn-lt"/>
            </a:endParaRPr>
          </a:p>
        </p:txBody>
      </p:sp>
      <p:graphicFrame>
        <p:nvGraphicFramePr>
          <p:cNvPr id="35" name="[PlaceholderChartForReportGeneration-69f14745-b759-408e-9494-a2fdc83d06e9]"/>
          <p:cNvGraphicFramePr/>
          <p:nvPr>
            <p:extLst>
              <p:ext uri="{D42A27DB-BD31-4B8C-83A1-F6EECF244321}">
                <p14:modId xmlns:p14="http://schemas.microsoft.com/office/powerpoint/2010/main" val="2593239254"/>
              </p:ext>
            </p:extLst>
          </p:nvPr>
        </p:nvGraphicFramePr>
        <p:xfrm>
          <a:off x="4953000" y="1337991"/>
          <a:ext cx="3895218" cy="33455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4" name="[PlaceholderChartForReportGeneration-13aa7adc-3a20-4b71-83fa-8e344ac2e675]"/>
          <p:cNvGraphicFramePr/>
          <p:nvPr>
            <p:extLst>
              <p:ext uri="{D42A27DB-BD31-4B8C-83A1-F6EECF244321}">
                <p14:modId xmlns:p14="http://schemas.microsoft.com/office/powerpoint/2010/main" val="987635626"/>
              </p:ext>
            </p:extLst>
          </p:nvPr>
        </p:nvGraphicFramePr>
        <p:xfrm>
          <a:off x="146948" y="1297130"/>
          <a:ext cx="4173909" cy="3375973"/>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Placeholder 8"/>
          <p:cNvSpPr txBox="1"/>
          <p:nvPr/>
        </p:nvSpPr>
        <p:spPr>
          <a:xfrm>
            <a:off x="7483718"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Results </a:t>
            </a:r>
          </a:p>
          <a:p>
            <a:r>
              <a:rPr lang="en-US" sz="583" dirty="0"/>
              <a:t>Review</a:t>
            </a:r>
            <a:endParaRPr lang="en-GB" sz="583" dirty="0"/>
          </a:p>
        </p:txBody>
      </p:sp>
      <p:sp>
        <p:nvSpPr>
          <p:cNvPr id="17" name="Text Placeholder 8"/>
          <p:cNvSpPr txBox="1"/>
          <p:nvPr/>
        </p:nvSpPr>
        <p:spPr>
          <a:xfrm>
            <a:off x="8033236"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Operations </a:t>
            </a:r>
          </a:p>
          <a:p>
            <a:r>
              <a:rPr lang="en-US" sz="583" dirty="0"/>
              <a:t>Review</a:t>
            </a:r>
            <a:endParaRPr lang="en-GB" sz="583" dirty="0"/>
          </a:p>
        </p:txBody>
      </p:sp>
      <p:sp>
        <p:nvSpPr>
          <p:cNvPr id="18" name="Text Placeholder 8"/>
          <p:cNvSpPr txBox="1"/>
          <p:nvPr/>
        </p:nvSpPr>
        <p:spPr>
          <a:xfrm>
            <a:off x="8582754" y="37106"/>
            <a:ext cx="510181" cy="216894"/>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Additional</a:t>
            </a:r>
          </a:p>
          <a:p>
            <a:r>
              <a:rPr lang="en-US" sz="583" dirty="0"/>
              <a:t>Information</a:t>
            </a:r>
            <a:endParaRPr lang="en-GB" sz="583" dirty="0"/>
          </a:p>
        </p:txBody>
      </p:sp>
      <p:sp>
        <p:nvSpPr>
          <p:cNvPr id="19" name="Text Placeholder 8"/>
          <p:cNvSpPr txBox="1"/>
          <p:nvPr/>
        </p:nvSpPr>
        <p:spPr>
          <a:xfrm>
            <a:off x="6934200"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Overview</a:t>
            </a:r>
            <a:endParaRPr lang="en-GB" sz="583" dirty="0"/>
          </a:p>
        </p:txBody>
      </p:sp>
    </p:spTree>
    <p:extLst>
      <p:ext uri="{BB962C8B-B14F-4D97-AF65-F5344CB8AC3E}">
        <p14:creationId xmlns:p14="http://schemas.microsoft.com/office/powerpoint/2010/main" val="93909560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a:xfrm>
            <a:off x="8572500" y="5492234"/>
            <a:ext cx="266700" cy="184666"/>
          </a:xfrm>
        </p:spPr>
        <p:txBody>
          <a:bodyPr/>
          <a:lstStyle/>
          <a:p>
            <a:fld id="{B6F15528-21DE-4FAA-801E-634DDDAF4B2B}" type="slidenum">
              <a:rPr lang="en-US" smtClean="0"/>
              <a:t>25</a:t>
            </a:fld>
            <a:endParaRPr lang="en-US" dirty="0"/>
          </a:p>
        </p:txBody>
      </p:sp>
      <p:sp>
        <p:nvSpPr>
          <p:cNvPr id="6" name="Rounded Rectangle 5"/>
          <p:cNvSpPr/>
          <p:nvPr/>
        </p:nvSpPr>
        <p:spPr bwMode="auto">
          <a:xfrm flipH="1">
            <a:off x="4586285" y="1068274"/>
            <a:ext cx="4402263" cy="3613422"/>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7" name="Rounded Rectangle 6"/>
          <p:cNvSpPr/>
          <p:nvPr/>
        </p:nvSpPr>
        <p:spPr bwMode="auto">
          <a:xfrm flipH="1">
            <a:off x="71748" y="1068037"/>
            <a:ext cx="4417702" cy="3618263"/>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8" name="Text Placeholder 8"/>
          <p:cNvSpPr txBox="1"/>
          <p:nvPr/>
        </p:nvSpPr>
        <p:spPr>
          <a:xfrm>
            <a:off x="71748" y="740889"/>
            <a:ext cx="4417702" cy="287811"/>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Total Group Debt (QARm)</a:t>
            </a:r>
          </a:p>
        </p:txBody>
      </p:sp>
      <p:sp>
        <p:nvSpPr>
          <p:cNvPr id="9" name="Text Placeholder 8"/>
          <p:cNvSpPr txBox="1"/>
          <p:nvPr/>
        </p:nvSpPr>
        <p:spPr>
          <a:xfrm>
            <a:off x="4591964" y="735520"/>
            <a:ext cx="4396588" cy="29318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Total Group Debt </a:t>
            </a:r>
            <a:r>
              <a:rPr lang="en-US" sz="1700" b="1" dirty="0" smtClean="0">
                <a:solidFill>
                  <a:schemeClr val="bg1"/>
                </a:solidFill>
                <a:latin typeface="+mn-lt"/>
                <a:ea typeface="+mn-ea"/>
                <a:cs typeface="Arial" pitchFamily="34" charset="0"/>
              </a:rPr>
              <a:t>Breakdown</a:t>
            </a:r>
            <a:endParaRPr lang="en-US" sz="1700" b="1" dirty="0">
              <a:solidFill>
                <a:schemeClr val="bg1"/>
              </a:solidFill>
              <a:latin typeface="+mn-lt"/>
              <a:ea typeface="+mn-ea"/>
              <a:cs typeface="Arial" pitchFamily="34" charset="0"/>
            </a:endParaRPr>
          </a:p>
        </p:txBody>
      </p:sp>
      <p:sp>
        <p:nvSpPr>
          <p:cNvPr id="10" name="Title 3"/>
          <p:cNvSpPr txBox="1"/>
          <p:nvPr/>
        </p:nvSpPr>
        <p:spPr>
          <a:xfrm>
            <a:off x="-27855" y="144018"/>
            <a:ext cx="6842858" cy="4699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a:t>
            </a:r>
            <a:r>
              <a:rPr lang="en-US" sz="3200" dirty="0" smtClean="0">
                <a:latin typeface="+mj-lt"/>
              </a:rPr>
              <a:t>Results - </a:t>
            </a:r>
            <a:r>
              <a:rPr lang="en-US" sz="1667" dirty="0">
                <a:latin typeface="+mj-lt"/>
              </a:rPr>
              <a:t>Total Group Debt Breakdown</a:t>
            </a:r>
          </a:p>
        </p:txBody>
      </p:sp>
      <p:sp>
        <p:nvSpPr>
          <p:cNvPr id="11" name="Content Placeholder 1"/>
          <p:cNvSpPr txBox="1"/>
          <p:nvPr/>
        </p:nvSpPr>
        <p:spPr>
          <a:xfrm>
            <a:off x="71746" y="4710705"/>
            <a:ext cx="8916803" cy="637604"/>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a:lnSpc>
                <a:spcPct val="110000"/>
              </a:lnSpc>
              <a:spcBef>
                <a:spcPts val="100"/>
              </a:spcBef>
              <a:spcAft>
                <a:spcPts val="100"/>
              </a:spcAft>
              <a:buFont typeface="Arial" pitchFamily="34" charset="0"/>
              <a:buNone/>
            </a:pPr>
            <a:r>
              <a:rPr lang="en-US" sz="1100" b="1" kern="0" dirty="0" smtClean="0">
                <a:solidFill>
                  <a:schemeClr val="tx1">
                    <a:lumMod val="50000"/>
                  </a:schemeClr>
                </a:solidFill>
                <a:latin typeface="+mn-lt"/>
              </a:rPr>
              <a:t>Total Group debt reduced, well balanced profile</a:t>
            </a:r>
          </a:p>
          <a:p>
            <a:pPr marL="0" indent="0" algn="ctr">
              <a:lnSpc>
                <a:spcPct val="110000"/>
              </a:lnSpc>
              <a:spcBef>
                <a:spcPts val="100"/>
              </a:spcBef>
              <a:spcAft>
                <a:spcPts val="100"/>
              </a:spcAft>
              <a:buFont typeface="Arial" pitchFamily="34" charset="0"/>
              <a:buNone/>
            </a:pPr>
            <a:r>
              <a:rPr lang="en-US" sz="1100" b="1" kern="0" dirty="0" smtClean="0">
                <a:solidFill>
                  <a:schemeClr val="tx1">
                    <a:lumMod val="50000"/>
                  </a:schemeClr>
                </a:solidFill>
                <a:latin typeface="+mn-lt"/>
              </a:rPr>
              <a:t>OpCo debt primarily in local currency</a:t>
            </a:r>
            <a:endParaRPr lang="en-US" sz="1100" b="1" kern="0" dirty="0">
              <a:solidFill>
                <a:schemeClr val="tx1">
                  <a:lumMod val="50000"/>
                </a:schemeClr>
              </a:solidFill>
              <a:latin typeface="+mn-lt"/>
            </a:endParaRPr>
          </a:p>
        </p:txBody>
      </p:sp>
      <p:sp>
        <p:nvSpPr>
          <p:cNvPr id="12" name="Text Placeholder 8"/>
          <p:cNvSpPr txBox="1"/>
          <p:nvPr/>
        </p:nvSpPr>
        <p:spPr>
          <a:xfrm>
            <a:off x="1676400" y="5424945"/>
            <a:ext cx="8535748" cy="234804"/>
          </a:xfrm>
          <a:prstGeom prst="rect">
            <a:avLst/>
          </a:prstGeom>
        </p:spPr>
        <p:txBody>
          <a:bodyP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sz="700" kern="0" dirty="0" smtClean="0">
                <a:latin typeface="+mn-lt"/>
              </a:rPr>
              <a:t>Note: Qatar debt includes Ooredoo International Finance Ltd. and Ooredoo Tamweel Ltd.</a:t>
            </a:r>
            <a:endParaRPr lang="en-US" sz="700" kern="0" dirty="0">
              <a:latin typeface="+mn-lt"/>
            </a:endParaRPr>
          </a:p>
        </p:txBody>
      </p:sp>
      <p:graphicFrame>
        <p:nvGraphicFramePr>
          <p:cNvPr id="21" name="[PlaceholderChartForReportGeneration-ea76450c-d76f-4471-a347-4973fc9889f5]"/>
          <p:cNvGraphicFramePr/>
          <p:nvPr/>
        </p:nvGraphicFramePr>
        <p:xfrm>
          <a:off x="5151436" y="1289296"/>
          <a:ext cx="3641271" cy="27693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PlaceholderChartForReportGeneration-e912be10-99c3-4aaf-9f99-9e8d93207254]"/>
          <p:cNvGraphicFramePr/>
          <p:nvPr/>
        </p:nvGraphicFramePr>
        <p:xfrm>
          <a:off x="32816" y="1052001"/>
          <a:ext cx="4551362" cy="3484881"/>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8"/>
          <p:cNvSpPr txBox="1"/>
          <p:nvPr/>
        </p:nvSpPr>
        <p:spPr>
          <a:xfrm>
            <a:off x="7483718"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Results </a:t>
            </a:r>
          </a:p>
          <a:p>
            <a:r>
              <a:rPr lang="en-US" sz="583" dirty="0"/>
              <a:t>Review</a:t>
            </a:r>
            <a:endParaRPr lang="en-GB" sz="583" dirty="0"/>
          </a:p>
        </p:txBody>
      </p:sp>
      <p:sp>
        <p:nvSpPr>
          <p:cNvPr id="19" name="Text Placeholder 8"/>
          <p:cNvSpPr txBox="1"/>
          <p:nvPr/>
        </p:nvSpPr>
        <p:spPr>
          <a:xfrm>
            <a:off x="8033236"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Operations </a:t>
            </a:r>
          </a:p>
          <a:p>
            <a:r>
              <a:rPr lang="en-US" sz="583" dirty="0"/>
              <a:t>Review</a:t>
            </a:r>
            <a:endParaRPr lang="en-GB" sz="583" dirty="0"/>
          </a:p>
        </p:txBody>
      </p:sp>
      <p:sp>
        <p:nvSpPr>
          <p:cNvPr id="22" name="Text Placeholder 8"/>
          <p:cNvSpPr txBox="1"/>
          <p:nvPr/>
        </p:nvSpPr>
        <p:spPr>
          <a:xfrm>
            <a:off x="8582754" y="37106"/>
            <a:ext cx="510181" cy="216894"/>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Additional</a:t>
            </a:r>
          </a:p>
          <a:p>
            <a:r>
              <a:rPr lang="en-US" sz="583" dirty="0"/>
              <a:t>Information</a:t>
            </a:r>
            <a:endParaRPr lang="en-GB" sz="583" dirty="0"/>
          </a:p>
        </p:txBody>
      </p:sp>
      <p:sp>
        <p:nvSpPr>
          <p:cNvPr id="23" name="Text Placeholder 8"/>
          <p:cNvSpPr txBox="1"/>
          <p:nvPr/>
        </p:nvSpPr>
        <p:spPr>
          <a:xfrm>
            <a:off x="6934200"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Overview</a:t>
            </a:r>
            <a:endParaRPr lang="en-GB" sz="583" dirty="0"/>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
            <a:ext cx="8179498" cy="914400"/>
          </a:xfrm>
        </p:spPr>
        <p:txBody>
          <a:bodyPr/>
          <a:lstStyle/>
          <a:p>
            <a:pPr defTabSz="867529" latinLnBrk="1"/>
            <a:r>
              <a:rPr lang="en-US" sz="3200" dirty="0">
                <a:latin typeface="+mj-lt"/>
                <a:ea typeface="ooredoo-Regular" panose="02000506000000020004" pitchFamily="2" charset="0"/>
                <a:cs typeface="Arial" pitchFamily="34" charset="0"/>
              </a:rPr>
              <a:t>Group Results</a:t>
            </a:r>
            <a:br>
              <a:rPr lang="en-US" sz="3200" dirty="0">
                <a:latin typeface="+mj-lt"/>
                <a:ea typeface="ooredoo-Regular" panose="02000506000000020004" pitchFamily="2" charset="0"/>
                <a:cs typeface="Arial" pitchFamily="34" charset="0"/>
              </a:rPr>
            </a:br>
            <a:r>
              <a:rPr lang="en-US" sz="1667" dirty="0">
                <a:latin typeface="+mj-lt"/>
                <a:ea typeface="ooredoo-Regular" panose="02000506000000020004" pitchFamily="2" charset="0"/>
                <a:cs typeface="Arial" pitchFamily="34" charset="0"/>
              </a:rPr>
              <a:t>Debt Profile – Ooredoo </a:t>
            </a:r>
            <a:r>
              <a:rPr lang="en-US" sz="1667" dirty="0" smtClean="0">
                <a:latin typeface="+mj-lt"/>
                <a:ea typeface="ooredoo-Regular" panose="02000506000000020004" pitchFamily="2" charset="0"/>
                <a:cs typeface="Arial" pitchFamily="34" charset="0"/>
              </a:rPr>
              <a:t>Q.P.S.C</a:t>
            </a:r>
            <a:r>
              <a:rPr lang="en-US" sz="1667" dirty="0">
                <a:latin typeface="+mj-lt"/>
                <a:ea typeface="ooredoo-Regular" panose="02000506000000020004" pitchFamily="2" charset="0"/>
                <a:cs typeface="Arial" pitchFamily="34" charset="0"/>
              </a:rPr>
              <a:t>. level</a:t>
            </a:r>
          </a:p>
        </p:txBody>
      </p:sp>
      <p:sp>
        <p:nvSpPr>
          <p:cNvPr id="4" name="Slide Number Placeholder 3"/>
          <p:cNvSpPr>
            <a:spLocks noGrp="1"/>
          </p:cNvSpPr>
          <p:nvPr>
            <p:ph type="sldNum" sz="quarter" idx="7"/>
          </p:nvPr>
        </p:nvSpPr>
        <p:spPr>
          <a:xfrm>
            <a:off x="8554278" y="5452374"/>
            <a:ext cx="284922" cy="229339"/>
          </a:xfrm>
        </p:spPr>
        <p:txBody>
          <a:bodyPr/>
          <a:lstStyle/>
          <a:p>
            <a:fld id="{F9F4C691-6DE9-424C-9C34-B44F65CDDA11}" type="slidenum">
              <a:rPr lang="en-US" smtClean="0">
                <a:latin typeface="ooredoo-Bold"/>
              </a:rPr>
              <a:t>26</a:t>
            </a:fld>
            <a:endParaRPr lang="en-US" sz="667" dirty="0"/>
          </a:p>
        </p:txBody>
      </p:sp>
      <p:sp>
        <p:nvSpPr>
          <p:cNvPr id="21" name="Text Placeholder 8"/>
          <p:cNvSpPr txBox="1"/>
          <p:nvPr/>
        </p:nvSpPr>
        <p:spPr>
          <a:xfrm>
            <a:off x="7483718"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Results </a:t>
            </a:r>
          </a:p>
          <a:p>
            <a:r>
              <a:rPr lang="en-US" sz="583" dirty="0"/>
              <a:t>Review</a:t>
            </a:r>
            <a:endParaRPr lang="en-GB" sz="583" dirty="0"/>
          </a:p>
        </p:txBody>
      </p:sp>
      <p:sp>
        <p:nvSpPr>
          <p:cNvPr id="22" name="Text Placeholder 8"/>
          <p:cNvSpPr txBox="1"/>
          <p:nvPr/>
        </p:nvSpPr>
        <p:spPr>
          <a:xfrm>
            <a:off x="8033236"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Operations </a:t>
            </a:r>
          </a:p>
          <a:p>
            <a:r>
              <a:rPr lang="en-US" sz="583" dirty="0"/>
              <a:t>Review</a:t>
            </a:r>
            <a:endParaRPr lang="en-GB" sz="583" dirty="0"/>
          </a:p>
        </p:txBody>
      </p:sp>
      <p:sp>
        <p:nvSpPr>
          <p:cNvPr id="23" name="Text Placeholder 8"/>
          <p:cNvSpPr txBox="1"/>
          <p:nvPr/>
        </p:nvSpPr>
        <p:spPr>
          <a:xfrm>
            <a:off x="8582754" y="37106"/>
            <a:ext cx="510181" cy="216894"/>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Additional</a:t>
            </a:r>
          </a:p>
          <a:p>
            <a:r>
              <a:rPr lang="en-US" sz="583" dirty="0"/>
              <a:t>Information</a:t>
            </a:r>
            <a:endParaRPr lang="en-GB" sz="583" dirty="0"/>
          </a:p>
        </p:txBody>
      </p:sp>
      <p:sp>
        <p:nvSpPr>
          <p:cNvPr id="24" name="Text Placeholder 8"/>
          <p:cNvSpPr txBox="1"/>
          <p:nvPr/>
        </p:nvSpPr>
        <p:spPr>
          <a:xfrm>
            <a:off x="6934200"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Overview</a:t>
            </a:r>
            <a:endParaRPr lang="en-GB" sz="583" dirty="0"/>
          </a:p>
        </p:txBody>
      </p:sp>
      <p:graphicFrame>
        <p:nvGraphicFramePr>
          <p:cNvPr id="9" name="Table 8"/>
          <p:cNvGraphicFramePr>
            <a:graphicFrameLocks noGrp="1"/>
          </p:cNvGraphicFramePr>
          <p:nvPr>
            <p:extLst>
              <p:ext uri="{D42A27DB-BD31-4B8C-83A1-F6EECF244321}">
                <p14:modId xmlns:p14="http://schemas.microsoft.com/office/powerpoint/2010/main" val="3714828727"/>
              </p:ext>
            </p:extLst>
          </p:nvPr>
        </p:nvGraphicFramePr>
        <p:xfrm>
          <a:off x="529282" y="2324096"/>
          <a:ext cx="3890319" cy="2079916"/>
        </p:xfrm>
        <a:graphic>
          <a:graphicData uri="http://schemas.openxmlformats.org/drawingml/2006/table">
            <a:tbl>
              <a:tblPr/>
              <a:tblGrid>
                <a:gridCol w="1215375">
                  <a:extLst>
                    <a:ext uri="{9D8B030D-6E8A-4147-A177-3AD203B41FA5}">
                      <a16:colId xmlns:a16="http://schemas.microsoft.com/office/drawing/2014/main" val="20000"/>
                    </a:ext>
                  </a:extLst>
                </a:gridCol>
                <a:gridCol w="541410">
                  <a:extLst>
                    <a:ext uri="{9D8B030D-6E8A-4147-A177-3AD203B41FA5}">
                      <a16:colId xmlns:a16="http://schemas.microsoft.com/office/drawing/2014/main" val="20001"/>
                    </a:ext>
                  </a:extLst>
                </a:gridCol>
                <a:gridCol w="449721">
                  <a:extLst>
                    <a:ext uri="{9D8B030D-6E8A-4147-A177-3AD203B41FA5}">
                      <a16:colId xmlns:a16="http://schemas.microsoft.com/office/drawing/2014/main" val="20002"/>
                    </a:ext>
                  </a:extLst>
                </a:gridCol>
                <a:gridCol w="899561">
                  <a:extLst>
                    <a:ext uri="{9D8B030D-6E8A-4147-A177-3AD203B41FA5}">
                      <a16:colId xmlns:a16="http://schemas.microsoft.com/office/drawing/2014/main" val="20003"/>
                    </a:ext>
                  </a:extLst>
                </a:gridCol>
                <a:gridCol w="784252">
                  <a:extLst>
                    <a:ext uri="{9D8B030D-6E8A-4147-A177-3AD203B41FA5}">
                      <a16:colId xmlns:a16="http://schemas.microsoft.com/office/drawing/2014/main" val="20004"/>
                    </a:ext>
                  </a:extLst>
                </a:gridCol>
              </a:tblGrid>
              <a:tr h="2526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b="1" kern="1200" dirty="0" smtClean="0">
                          <a:solidFill>
                            <a:schemeClr val="bg1"/>
                          </a:solidFill>
                          <a:latin typeface="Arial" pitchFamily="34" charset="0"/>
                          <a:ea typeface="+mn-ea"/>
                          <a:cs typeface="Arial" pitchFamily="34" charset="0"/>
                        </a:rPr>
                        <a:t>Loans</a:t>
                      </a:r>
                      <a:r>
                        <a:rPr lang="en-US" sz="800" b="1" kern="1200" baseline="0" dirty="0" smtClean="0">
                          <a:solidFill>
                            <a:schemeClr val="bg1"/>
                          </a:solidFill>
                          <a:latin typeface="Arial" pitchFamily="34" charset="0"/>
                          <a:ea typeface="+mn-ea"/>
                          <a:cs typeface="Arial" pitchFamily="34" charset="0"/>
                        </a:rPr>
                        <a:t> </a:t>
                      </a:r>
                      <a:r>
                        <a:rPr lang="en-US" sz="800" b="1" kern="1200" dirty="0" smtClean="0">
                          <a:solidFill>
                            <a:schemeClr val="bg1"/>
                          </a:solidFill>
                          <a:latin typeface="Arial" pitchFamily="34" charset="0"/>
                          <a:ea typeface="+mn-ea"/>
                          <a:cs typeface="Arial" pitchFamily="34" charset="0"/>
                        </a:rPr>
                        <a:t>(in USD mn)</a:t>
                      </a:r>
                    </a:p>
                  </a:txBody>
                  <a:tcPr marL="70338" marR="70338" marT="35169" marB="35169" anchor="ctr" horzOverflow="overflow">
                    <a:lnL w="6350" cap="flat" cmpd="sng" algn="ctr">
                      <a:solidFill>
                        <a:schemeClr val="tx1">
                          <a:lumMod val="25000"/>
                          <a:lumOff val="75000"/>
                        </a:schemeClr>
                      </a:solidFill>
                      <a:prstDash val="solid"/>
                      <a:round/>
                      <a:headEnd type="none" w="med" len="med"/>
                      <a:tailEnd type="none" w="med" len="med"/>
                    </a:lnL>
                    <a:lnR>
                      <a:noFill/>
                    </a:lnR>
                    <a:lnT w="6350" cap="flat" cmpd="sng" algn="ctr">
                      <a:solidFill>
                        <a:schemeClr val="tx1">
                          <a:lumMod val="25000"/>
                          <a:lumOff val="75000"/>
                        </a:schemeClr>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b="1" kern="1200" dirty="0" smtClean="0">
                          <a:solidFill>
                            <a:schemeClr val="bg1"/>
                          </a:solidFill>
                          <a:latin typeface="Arial" pitchFamily="34" charset="0"/>
                          <a:ea typeface="+mn-ea"/>
                          <a:cs typeface="Arial" pitchFamily="34" charset="0"/>
                        </a:rPr>
                        <a:t>Amount</a:t>
                      </a:r>
                    </a:p>
                  </a:txBody>
                  <a:tcPr marL="70338" marR="70338" marT="35169" marB="35169" anchor="ctr" horzOverflow="overflow">
                    <a:lnL>
                      <a:noFill/>
                    </a:lnL>
                    <a:lnR>
                      <a:noFill/>
                    </a:lnR>
                    <a:lnT w="6350" cap="flat" cmpd="sng" algn="ctr">
                      <a:solidFill>
                        <a:schemeClr val="tx1">
                          <a:lumMod val="25000"/>
                          <a:lumOff val="75000"/>
                        </a:schemeClr>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b="1" kern="1200" dirty="0" smtClean="0">
                          <a:solidFill>
                            <a:schemeClr val="bg1"/>
                          </a:solidFill>
                          <a:latin typeface="Arial" pitchFamily="34" charset="0"/>
                          <a:ea typeface="+mn-ea"/>
                          <a:cs typeface="Arial" pitchFamily="34" charset="0"/>
                        </a:rPr>
                        <a:t>Usage</a:t>
                      </a:r>
                    </a:p>
                  </a:txBody>
                  <a:tcPr marL="70338" marR="70338" marT="35169" marB="35169" anchor="ctr" horzOverflow="overflow">
                    <a:lnL>
                      <a:noFill/>
                    </a:lnL>
                    <a:lnR>
                      <a:noFill/>
                    </a:lnR>
                    <a:lnT w="6350" cap="flat" cmpd="sng" algn="ctr">
                      <a:solidFill>
                        <a:schemeClr val="tx1">
                          <a:lumMod val="25000"/>
                          <a:lumOff val="75000"/>
                        </a:schemeClr>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600" b="1" kern="1200" dirty="0" smtClean="0">
                          <a:solidFill>
                            <a:schemeClr val="bg1"/>
                          </a:solidFill>
                          <a:latin typeface="Arial" pitchFamily="34" charset="0"/>
                          <a:ea typeface="+mn-ea"/>
                          <a:cs typeface="Arial" pitchFamily="34" charset="0"/>
                        </a:rPr>
                        <a:t>Rate*</a:t>
                      </a:r>
                    </a:p>
                  </a:txBody>
                  <a:tcPr marL="70338" marR="70338" marT="35169" marB="35169" anchor="ctr" horzOverflow="overflow">
                    <a:lnL>
                      <a:noFill/>
                    </a:lnL>
                    <a:lnR>
                      <a:noFill/>
                    </a:lnR>
                    <a:lnT w="6350" cap="flat" cmpd="sng" algn="ctr">
                      <a:solidFill>
                        <a:schemeClr val="tx1">
                          <a:lumMod val="25000"/>
                          <a:lumOff val="75000"/>
                        </a:schemeClr>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600" b="1" kern="1200" dirty="0" smtClean="0">
                          <a:solidFill>
                            <a:schemeClr val="bg1"/>
                          </a:solidFill>
                          <a:latin typeface="Arial" pitchFamily="34" charset="0"/>
                          <a:ea typeface="+mn-ea"/>
                          <a:cs typeface="Arial" pitchFamily="34" charset="0"/>
                        </a:rPr>
                        <a:t>Maturity</a:t>
                      </a:r>
                    </a:p>
                  </a:txBody>
                  <a:tcPr marL="70338" marR="70338" marT="35169" marB="35169" anchor="ctr" horzOverflow="overflow">
                    <a:lnL>
                      <a:noFill/>
                    </a:lnL>
                    <a:lnR w="6350" cap="flat" cmpd="sng" algn="ctr">
                      <a:solidFill>
                        <a:schemeClr val="tx1">
                          <a:lumMod val="25000"/>
                          <a:lumOff val="75000"/>
                        </a:schemeClr>
                      </a:solidFill>
                      <a:prstDash val="solid"/>
                      <a:round/>
                      <a:headEnd type="none" w="med" len="med"/>
                      <a:tailEnd type="none" w="med" len="med"/>
                    </a:lnR>
                    <a:lnT w="6350" cap="flat" cmpd="sng" algn="ctr">
                      <a:solidFill>
                        <a:schemeClr val="tx1">
                          <a:lumMod val="25000"/>
                          <a:lumOff val="75000"/>
                        </a:schemeClr>
                      </a:solidFill>
                      <a:prstDash val="solid"/>
                      <a:round/>
                      <a:headEnd type="none" w="med" len="med"/>
                      <a:tailEnd type="none" w="med" len="med"/>
                    </a:lnT>
                    <a:lnB>
                      <a:noFill/>
                    </a:lnB>
                    <a:lnTlToBr>
                      <a:noFill/>
                    </a:lnTlToBr>
                    <a:lnBlToTr>
                      <a:noFill/>
                    </a:lnBlToTr>
                    <a:solidFill>
                      <a:srgbClr val="FF0000"/>
                    </a:solidFill>
                  </a:tcPr>
                </a:tc>
                <a:extLst>
                  <a:ext uri="{0D108BD9-81ED-4DB2-BD59-A6C34878D82A}">
                    <a16:rowId xmlns:a16="http://schemas.microsoft.com/office/drawing/2014/main" val="10000"/>
                  </a:ext>
                </a:extLst>
              </a:tr>
              <a:tr h="1711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QNB QAR3bn RCF</a:t>
                      </a:r>
                    </a:p>
                  </a:txBody>
                  <a:tcPr marL="70338" marR="70338" marT="35169" marB="35169" anchor="ctr" horzOverflow="overflow">
                    <a:lnL w="6350" cap="flat" cmpd="sng" algn="ctr">
                      <a:solidFill>
                        <a:schemeClr val="tx1">
                          <a:lumMod val="25000"/>
                          <a:lumOff val="75000"/>
                        </a:schemeClr>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824</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0</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QAR MM rate</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31 Jan 2020</a:t>
                      </a:r>
                    </a:p>
                  </a:txBody>
                  <a:tcPr marL="70338" marR="70338" marT="35169" marB="35169" anchor="ctr" horzOverflow="overflow">
                    <a:lnL>
                      <a:noFill/>
                    </a:lnL>
                    <a:lnR w="6350" cap="flat" cmpd="sng" algn="ctr">
                      <a:solidFill>
                        <a:schemeClr val="tx1">
                          <a:lumMod val="25000"/>
                          <a:lumOff val="75000"/>
                        </a:schemeClr>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1711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USD1bn RCF</a:t>
                      </a:r>
                    </a:p>
                  </a:txBody>
                  <a:tcPr marL="70338" marR="70338" marT="35169" marB="35169" anchor="ctr" horzOverflow="overflow">
                    <a:lnL w="6350" cap="flat" cmpd="sng" algn="ctr">
                      <a:solidFill>
                        <a:schemeClr val="tx1">
                          <a:lumMod val="25000"/>
                          <a:lumOff val="75000"/>
                        </a:schemeClr>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1,000</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1000</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 Libor based</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16 May 2019</a:t>
                      </a:r>
                    </a:p>
                  </a:txBody>
                  <a:tcPr marL="70338" marR="70338" marT="35169" marB="35169" anchor="ctr" horzOverflow="overflow">
                    <a:lnL>
                      <a:noFill/>
                    </a:lnL>
                    <a:lnR w="6350" cap="flat" cmpd="sng" algn="ctr">
                      <a:solidFill>
                        <a:schemeClr val="tx1">
                          <a:lumMod val="25000"/>
                          <a:lumOff val="75000"/>
                        </a:schemeClr>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1711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radeGothic"/>
                          <a:ea typeface="ＭＳ Ｐゴシック"/>
                          <a:cs typeface="Arial" pitchFamily="34" charset="0"/>
                        </a:rPr>
                        <a:t>USD 500mn RCF</a:t>
                      </a:r>
                    </a:p>
                  </a:txBody>
                  <a:tcPr marL="70338" marR="70338" marT="35169" marB="35169" anchor="ctr" horzOverflow="overflow">
                    <a:lnL w="6350" cap="flat" cmpd="sng" algn="ctr">
                      <a:solidFill>
                        <a:schemeClr val="tx1">
                          <a:lumMod val="25000"/>
                          <a:lumOff val="75000"/>
                        </a:schemeClr>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radeGothic"/>
                          <a:ea typeface="ＭＳ Ｐゴシック"/>
                          <a:cs typeface="Arial" pitchFamily="34" charset="0"/>
                        </a:rPr>
                        <a:t>500</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radeGothic"/>
                          <a:ea typeface="ＭＳ Ｐゴシック"/>
                          <a:cs typeface="Arial" pitchFamily="34" charset="0"/>
                        </a:rPr>
                        <a:t>500</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spc="0" normalizeH="0" baseline="0" noProof="0" smtClean="0">
                          <a:ln>
                            <a:noFill/>
                          </a:ln>
                          <a:solidFill>
                            <a:srgbClr val="000000"/>
                          </a:solidFill>
                          <a:effectLst/>
                          <a:uLnTx/>
                          <a:uFillTx/>
                          <a:latin typeface="TradeGothic"/>
                          <a:ea typeface="ＭＳ Ｐゴシック"/>
                          <a:cs typeface="Arial" pitchFamily="34" charset="0"/>
                        </a:rPr>
                        <a:t>Libor based</a:t>
                      </a:r>
                      <a:endParaRPr kumimoji="0" lang="en-US" sz="600" b="0" i="0" u="none" strike="noStrike" cap="none" normalizeH="0" baseline="0" dirty="0" smtClean="0">
                        <a:ln>
                          <a:noFill/>
                        </a:ln>
                        <a:solidFill>
                          <a:srgbClr val="000000"/>
                        </a:solidFill>
                        <a:effectLst/>
                        <a:latin typeface="TradeGothic"/>
                        <a:ea typeface="ＭＳ Ｐゴシック"/>
                        <a:cs typeface="Arial" pitchFamily="34" charset="0"/>
                      </a:endParaRP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radeGothic"/>
                          <a:ea typeface="ＭＳ Ｐゴシック"/>
                          <a:cs typeface="Arial" pitchFamily="34" charset="0"/>
                        </a:rPr>
                        <a:t> 06 May 2020</a:t>
                      </a:r>
                    </a:p>
                  </a:txBody>
                  <a:tcPr marL="70338" marR="70338" marT="35169" marB="35169" anchor="ctr" horzOverflow="overflow">
                    <a:lnL>
                      <a:noFill/>
                    </a:lnL>
                    <a:lnR w="6350" cap="flat" cmpd="sng" algn="ctr">
                      <a:solidFill>
                        <a:schemeClr val="tx1">
                          <a:lumMod val="25000"/>
                          <a:lumOff val="75000"/>
                        </a:schemeClr>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1711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USD150mn Term Loan</a:t>
                      </a:r>
                    </a:p>
                  </a:txBody>
                  <a:tcPr marL="70338" marR="70338" marT="35169" marB="35169" anchor="ctr" horzOverflow="overflow">
                    <a:lnL w="6350" cap="flat" cmpd="sng" algn="ctr">
                      <a:solidFill>
                        <a:schemeClr val="tx1">
                          <a:lumMod val="25000"/>
                          <a:lumOff val="75000"/>
                        </a:schemeClr>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150</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150</a:t>
                      </a: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spc="0" normalizeH="0" baseline="0" noProof="0" smtClean="0">
                          <a:ln>
                            <a:noFill/>
                          </a:ln>
                          <a:solidFill>
                            <a:srgbClr val="000000"/>
                          </a:solidFill>
                          <a:effectLst/>
                          <a:uLnTx/>
                          <a:uFillTx/>
                          <a:latin typeface="TradeGothic"/>
                          <a:ea typeface="ＭＳ Ｐゴシック"/>
                          <a:cs typeface="Arial" pitchFamily="34" charset="0"/>
                        </a:rPr>
                        <a:t>Libor based</a:t>
                      </a:r>
                      <a:endPar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endParaRPr>
                    </a:p>
                  </a:txBody>
                  <a:tcPr marL="70338" marR="70338" marT="35169" marB="35169"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normalizeH="0" baseline="0" dirty="0" smtClean="0">
                          <a:ln>
                            <a:noFill/>
                          </a:ln>
                          <a:solidFill>
                            <a:srgbClr val="000000"/>
                          </a:solidFill>
                          <a:effectLst/>
                          <a:latin typeface="TradeGothic"/>
                          <a:ea typeface="ＭＳ Ｐゴシック"/>
                          <a:cs typeface="Arial" pitchFamily="34" charset="0"/>
                        </a:rPr>
                        <a:t>31 Aug 2020</a:t>
                      </a:r>
                    </a:p>
                  </a:txBody>
                  <a:tcPr marL="70338" marR="70338" marT="35169" marB="35169" anchor="ctr" horzOverflow="overflow">
                    <a:lnL>
                      <a:noFill/>
                    </a:lnL>
                    <a:lnR w="6350" cap="flat" cmpd="sng" algn="ctr">
                      <a:solidFill>
                        <a:schemeClr val="tx1">
                          <a:lumMod val="25000"/>
                          <a:lumOff val="75000"/>
                        </a:schemeClr>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16118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radeGothic"/>
                          <a:ea typeface="ＭＳ Ｐゴシック"/>
                          <a:cs typeface="Arial" pitchFamily="34" charset="0"/>
                        </a:rPr>
                        <a:t> USD1bn RCF</a:t>
                      </a:r>
                      <a:endParaRPr kumimoji="0" lang="en-US" sz="600" b="0" i="1" u="none" strike="noStrike" cap="none" normalizeH="0" baseline="0" dirty="0" smtClean="0">
                        <a:ln>
                          <a:noFill/>
                        </a:ln>
                        <a:solidFill>
                          <a:srgbClr val="000000"/>
                        </a:solidFill>
                        <a:effectLst/>
                        <a:latin typeface="TradeGothic"/>
                        <a:ea typeface="ＭＳ Ｐゴシック"/>
                        <a:cs typeface="Arial" pitchFamily="34" charset="0"/>
                      </a:endParaRPr>
                    </a:p>
                  </a:txBody>
                  <a:tcPr marL="52754" marR="52754" marT="26377" marB="26377" anchor="ctr" horzOverflow="overflow">
                    <a:lnL w="6350" cap="flat" cmpd="sng" algn="ctr">
                      <a:solidFill>
                        <a:schemeClr val="tx1">
                          <a:lumMod val="25000"/>
                          <a:lumOff val="75000"/>
                        </a:schemeClr>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radeGothic"/>
                          <a:ea typeface="ＭＳ Ｐゴシック"/>
                          <a:cs typeface="Arial" pitchFamily="34" charset="0"/>
                        </a:rPr>
                        <a:t>1,000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radeGothic"/>
                          <a:ea typeface="ＭＳ Ｐゴシック"/>
                          <a:cs typeface="Arial" pitchFamily="34" charset="0"/>
                        </a:rPr>
                        <a:t>910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spc="0" normalizeH="0" baseline="0" noProof="0" smtClean="0">
                          <a:ln>
                            <a:noFill/>
                          </a:ln>
                          <a:solidFill>
                            <a:srgbClr val="000000"/>
                          </a:solidFill>
                          <a:effectLst/>
                          <a:uLnTx/>
                          <a:uFillTx/>
                          <a:latin typeface="TradeGothic"/>
                          <a:ea typeface="ＭＳ Ｐゴシック"/>
                          <a:cs typeface="Arial" pitchFamily="34" charset="0"/>
                        </a:rPr>
                        <a:t>Libor based</a:t>
                      </a:r>
                      <a:endParaRPr kumimoji="0" lang="en-US" sz="600" b="0" i="0" u="none" strike="noStrike" cap="none" normalizeH="0" baseline="0" dirty="0" smtClean="0">
                        <a:ln>
                          <a:noFill/>
                        </a:ln>
                        <a:solidFill>
                          <a:srgbClr val="000000"/>
                        </a:solidFill>
                        <a:effectLst/>
                        <a:latin typeface="TradeGothic"/>
                        <a:ea typeface="ＭＳ Ｐゴシック"/>
                        <a:cs typeface="Arial" pitchFamily="34" charset="0"/>
                      </a:endParaRP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radeGothic"/>
                          <a:ea typeface="ＭＳ Ｐゴシック"/>
                          <a:cs typeface="Arial" pitchFamily="34" charset="0"/>
                        </a:rPr>
                        <a:t>07 Jun 2022</a:t>
                      </a:r>
                    </a:p>
                  </a:txBody>
                  <a:tcPr marL="52754" marR="52754" marT="26377" marB="26377" anchor="ctr" horzOverflow="overflow">
                    <a:lnL>
                      <a:noFill/>
                    </a:lnL>
                    <a:lnR w="6350" cap="flat" cmpd="sng" algn="ctr">
                      <a:solidFill>
                        <a:schemeClr val="tx1">
                          <a:lumMod val="25000"/>
                          <a:lumOff val="75000"/>
                        </a:schemeClr>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16118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 USD200mn Amortizing Loan</a:t>
                      </a:r>
                    </a:p>
                  </a:txBody>
                  <a:tcPr marL="52754" marR="52754" marT="26377" marB="26377" anchor="ctr" horzOverflow="overflow">
                    <a:lnL w="6350" cap="flat" cmpd="sng" algn="ctr">
                      <a:solidFill>
                        <a:schemeClr val="tx1">
                          <a:lumMod val="25000"/>
                          <a:lumOff val="75000"/>
                        </a:schemeClr>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200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200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spc="0" normalizeH="0" baseline="0" noProof="0" smtClean="0">
                          <a:ln>
                            <a:noFill/>
                          </a:ln>
                          <a:solidFill>
                            <a:srgbClr val="000000"/>
                          </a:solidFill>
                          <a:effectLst/>
                          <a:uLnTx/>
                          <a:uFillTx/>
                          <a:latin typeface="TradeGothic"/>
                          <a:ea typeface="ＭＳ Ｐゴシック"/>
                          <a:cs typeface="Arial" pitchFamily="34" charset="0"/>
                        </a:rPr>
                        <a:t>Libor based</a:t>
                      </a:r>
                      <a:endPar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endParaRP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12 July 2023</a:t>
                      </a:r>
                    </a:p>
                  </a:txBody>
                  <a:tcPr marL="52754" marR="52754" marT="26377" marB="26377" anchor="ctr" horzOverflow="overflow">
                    <a:lnL>
                      <a:noFill/>
                    </a:lnL>
                    <a:lnR w="6350" cap="flat" cmpd="sng" algn="ctr">
                      <a:solidFill>
                        <a:schemeClr val="tx1">
                          <a:lumMod val="25000"/>
                          <a:lumOff val="75000"/>
                        </a:schemeClr>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891340690"/>
                  </a:ext>
                </a:extLst>
              </a:tr>
              <a:tr h="16118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 USD 100m Term Loan</a:t>
                      </a:r>
                    </a:p>
                  </a:txBody>
                  <a:tcPr marL="52754" marR="52754" marT="26377" marB="26377" anchor="ctr" horzOverflow="overflow">
                    <a:lnL w="6350" cap="flat" cmpd="sng" algn="ctr">
                      <a:solidFill>
                        <a:schemeClr val="tx1">
                          <a:lumMod val="25000"/>
                          <a:lumOff val="75000"/>
                        </a:schemeClr>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100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100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spc="0" normalizeH="0" baseline="0" noProof="0" smtClean="0">
                          <a:ln>
                            <a:noFill/>
                          </a:ln>
                          <a:solidFill>
                            <a:srgbClr val="000000"/>
                          </a:solidFill>
                          <a:effectLst/>
                          <a:uLnTx/>
                          <a:uFillTx/>
                          <a:latin typeface="TradeGothic"/>
                          <a:ea typeface="ＭＳ Ｐゴシック"/>
                          <a:cs typeface="Arial" pitchFamily="34" charset="0"/>
                        </a:rPr>
                        <a:t>Libor based</a:t>
                      </a:r>
                      <a:endPar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endParaRP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8 Oct 2023</a:t>
                      </a:r>
                    </a:p>
                  </a:txBody>
                  <a:tcPr marL="52754" marR="52754" marT="26377" marB="26377" anchor="ctr" horzOverflow="overflow">
                    <a:lnL>
                      <a:noFill/>
                    </a:lnL>
                    <a:lnR w="6350" cap="flat" cmpd="sng" algn="ctr">
                      <a:solidFill>
                        <a:schemeClr val="tx1">
                          <a:lumMod val="25000"/>
                          <a:lumOff val="75000"/>
                        </a:schemeClr>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161182">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600" b="0" i="0" u="none" strike="noStrike" kern="1200" cap="none" spc="0" normalizeH="0" baseline="0" noProof="0" dirty="0" smtClean="0">
                          <a:ln>
                            <a:noFill/>
                          </a:ln>
                          <a:solidFill>
                            <a:schemeClr val="tx1">
                              <a:lumMod val="50000"/>
                            </a:schemeClr>
                          </a:solidFill>
                          <a:effectLst/>
                          <a:uLnTx/>
                          <a:uFillTx/>
                          <a:latin typeface="TradeGothic"/>
                          <a:ea typeface="ＭＳ Ｐゴシック"/>
                          <a:cs typeface="Arial" pitchFamily="34" charset="0"/>
                        </a:rPr>
                        <a:t> USD 100m Term Loan</a:t>
                      </a:r>
                    </a:p>
                  </a:txBody>
                  <a:tcPr marL="52754" marR="52754" marT="26377" marB="26377" anchor="ctr" horzOverflow="overflow">
                    <a:lnL w="6350" cap="flat" cmpd="sng" algn="ctr">
                      <a:solidFill>
                        <a:schemeClr val="tx1">
                          <a:lumMod val="25000"/>
                          <a:lumOff val="75000"/>
                        </a:schemeClr>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100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100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600" b="0" i="0" u="none" strike="noStrike" kern="1200" cap="none" spc="0" normalizeH="0" baseline="0" noProof="0" smtClean="0">
                          <a:ln>
                            <a:noFill/>
                          </a:ln>
                          <a:solidFill>
                            <a:srgbClr val="000000"/>
                          </a:solidFill>
                          <a:effectLst/>
                          <a:uLnTx/>
                          <a:uFillTx/>
                          <a:latin typeface="TradeGothic"/>
                          <a:ea typeface="ＭＳ Ｐゴシック"/>
                          <a:cs typeface="Arial" pitchFamily="34" charset="0"/>
                        </a:rPr>
                        <a:t>Libor based</a:t>
                      </a:r>
                      <a:endParaRPr kumimoji="0" lang="en-US" sz="600" b="0" i="0" u="none" strike="noStrike" kern="1200" cap="none" spc="0" normalizeH="0" baseline="0" noProof="0" dirty="0" smtClean="0">
                        <a:ln>
                          <a:noFill/>
                        </a:ln>
                        <a:solidFill>
                          <a:schemeClr val="tx1">
                            <a:lumMod val="50000"/>
                          </a:schemeClr>
                        </a:solidFill>
                        <a:effectLst/>
                        <a:uLnTx/>
                        <a:uFillTx/>
                        <a:latin typeface="TradeGothic"/>
                        <a:ea typeface="ＭＳ Ｐゴシック"/>
                        <a:cs typeface="Arial" pitchFamily="34" charset="0"/>
                      </a:endParaRP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31 Oct 2023</a:t>
                      </a:r>
                    </a:p>
                  </a:txBody>
                  <a:tcPr marL="52754" marR="52754" marT="26377" marB="26377" anchor="ctr" horzOverflow="overflow">
                    <a:lnL>
                      <a:noFill/>
                    </a:lnL>
                    <a:lnR w="6350" cap="flat" cmpd="sng" algn="ctr">
                      <a:solidFill>
                        <a:schemeClr val="tx1">
                          <a:lumMod val="25000"/>
                          <a:lumOff val="75000"/>
                        </a:schemeClr>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161182">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600" b="0" i="0" u="none" strike="noStrike" kern="1200" cap="none" spc="0" normalizeH="0" baseline="0" noProof="0" dirty="0" smtClean="0">
                          <a:ln>
                            <a:noFill/>
                          </a:ln>
                          <a:solidFill>
                            <a:schemeClr val="tx1">
                              <a:lumMod val="50000"/>
                            </a:schemeClr>
                          </a:solidFill>
                          <a:effectLst/>
                          <a:uLnTx/>
                          <a:uFillTx/>
                          <a:latin typeface="TradeGothic"/>
                          <a:ea typeface="ＭＳ Ｐゴシック"/>
                          <a:cs typeface="Arial" pitchFamily="34" charset="0"/>
                        </a:rPr>
                        <a:t> USD 100m Term Loan</a:t>
                      </a:r>
                    </a:p>
                  </a:txBody>
                  <a:tcPr marL="52754" marR="52754" marT="26377" marB="26377" anchor="ctr" horzOverflow="overflow">
                    <a:lnL w="6350" cap="flat" cmpd="sng" algn="ctr">
                      <a:solidFill>
                        <a:schemeClr val="tx1">
                          <a:lumMod val="25000"/>
                          <a:lumOff val="75000"/>
                        </a:schemeClr>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100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0</a:t>
                      </a: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600" b="0" i="0" u="none" strike="noStrike" kern="1200" cap="none" spc="0" normalizeH="0" baseline="0" noProof="0" smtClean="0">
                          <a:ln>
                            <a:noFill/>
                          </a:ln>
                          <a:solidFill>
                            <a:srgbClr val="000000"/>
                          </a:solidFill>
                          <a:effectLst/>
                          <a:uLnTx/>
                          <a:uFillTx/>
                          <a:latin typeface="TradeGothic"/>
                          <a:ea typeface="ＭＳ Ｐゴシック"/>
                          <a:cs typeface="Arial" pitchFamily="34" charset="0"/>
                        </a:rPr>
                        <a:t>Libor based</a:t>
                      </a:r>
                      <a:endParaRPr kumimoji="0" lang="en-US" sz="600" b="0" i="0" u="none" strike="noStrike" kern="1200" cap="none" spc="0" normalizeH="0" baseline="0" noProof="0" dirty="0" smtClean="0">
                        <a:ln>
                          <a:noFill/>
                        </a:ln>
                        <a:solidFill>
                          <a:schemeClr val="tx1">
                            <a:lumMod val="50000"/>
                          </a:schemeClr>
                        </a:solidFill>
                        <a:effectLst/>
                        <a:uLnTx/>
                        <a:uFillTx/>
                        <a:latin typeface="TradeGothic"/>
                        <a:ea typeface="ＭＳ Ｐゴシック"/>
                        <a:cs typeface="Arial" pitchFamily="34" charset="0"/>
                      </a:endParaRPr>
                    </a:p>
                  </a:txBody>
                  <a:tcPr marL="52754" marR="52754" marT="26377" marB="26377"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13 Dec 2023</a:t>
                      </a:r>
                    </a:p>
                  </a:txBody>
                  <a:tcPr marL="52754" marR="52754" marT="26377" marB="26377" anchor="ctr" horzOverflow="overflow">
                    <a:lnL>
                      <a:noFill/>
                    </a:lnL>
                    <a:lnR w="6350" cap="flat" cmpd="sng" algn="ctr">
                      <a:solidFill>
                        <a:schemeClr val="tx1">
                          <a:lumMod val="25000"/>
                          <a:lumOff val="75000"/>
                        </a:schemeClr>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16118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 USD 150mn RCF</a:t>
                      </a:r>
                    </a:p>
                  </a:txBody>
                  <a:tcPr marL="52754" marR="52754" marT="26377" marB="26377" anchor="ctr" horzOverflow="overflow">
                    <a:lnL w="6350" cap="flat" cmpd="sng" algn="ctr">
                      <a:solidFill>
                        <a:schemeClr val="tx1">
                          <a:lumMod val="25000"/>
                          <a:lumOff val="75000"/>
                        </a:schemeClr>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150</a:t>
                      </a:r>
                    </a:p>
                  </a:txBody>
                  <a:tcPr marL="52754" marR="52754" marT="26377" marB="26377" anchor="ctr" horzOverflow="overflow">
                    <a:lnL>
                      <a:noFill/>
                    </a:lnL>
                    <a:lnR>
                      <a:noFill/>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150</a:t>
                      </a:r>
                    </a:p>
                  </a:txBody>
                  <a:tcPr marL="52754" marR="52754" marT="26377" marB="26377" anchor="ctr" horzOverflow="overflow">
                    <a:lnL>
                      <a:noFill/>
                    </a:lnL>
                    <a:lnR>
                      <a:noFill/>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kern="1200" cap="none" spc="0" normalizeH="0" baseline="0" noProof="0" dirty="0" smtClean="0">
                          <a:ln>
                            <a:noFill/>
                          </a:ln>
                          <a:solidFill>
                            <a:srgbClr val="000000"/>
                          </a:solidFill>
                          <a:effectLst/>
                          <a:uLnTx/>
                          <a:uFillTx/>
                          <a:latin typeface="TradeGothic"/>
                          <a:ea typeface="ＭＳ Ｐゴシック"/>
                          <a:cs typeface="Arial" pitchFamily="34" charset="0"/>
                        </a:rPr>
                        <a:t>Libor based</a:t>
                      </a:r>
                      <a:endPar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endParaRPr>
                    </a:p>
                  </a:txBody>
                  <a:tcPr marL="52754" marR="52754" marT="26377" marB="26377" anchor="ctr" horzOverflow="overflow">
                    <a:lnL>
                      <a:noFill/>
                    </a:lnL>
                    <a:lnR>
                      <a:noFill/>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lumMod val="50000"/>
                            </a:schemeClr>
                          </a:solidFill>
                          <a:effectLst/>
                          <a:latin typeface="TradeGothic"/>
                          <a:ea typeface="ＭＳ Ｐゴシック"/>
                          <a:cs typeface="Arial" pitchFamily="34" charset="0"/>
                        </a:rPr>
                        <a:t>30 Oct 2023</a:t>
                      </a:r>
                    </a:p>
                  </a:txBody>
                  <a:tcPr marL="52754" marR="52754" marT="26377" marB="26377" anchor="ctr" horzOverflow="overflow">
                    <a:lnL>
                      <a:noFill/>
                    </a:lnL>
                    <a:lnR w="6350" cap="flat" cmpd="sng" algn="ctr">
                      <a:solidFill>
                        <a:schemeClr val="tx1">
                          <a:lumMod val="25000"/>
                          <a:lumOff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75778">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600" b="1" i="0" u="none" strike="noStrike" cap="none" normalizeH="0" baseline="0" dirty="0" smtClean="0">
                          <a:ln>
                            <a:noFill/>
                          </a:ln>
                          <a:solidFill>
                            <a:srgbClr val="000000"/>
                          </a:solidFill>
                          <a:effectLst/>
                          <a:latin typeface="+mn-lt"/>
                          <a:ea typeface="ＭＳ Ｐゴシック"/>
                          <a:cs typeface="Arial" pitchFamily="34" charset="0"/>
                        </a:rPr>
                        <a:t>Total Loans </a:t>
                      </a:r>
                    </a:p>
                  </a:txBody>
                  <a:tcPr marL="52754" marR="52754" marT="26377" marB="26377" anchor="ctr" horzOverflow="overflow">
                    <a:lnL w="6350" cap="flat" cmpd="sng" algn="ctr">
                      <a:solidFill>
                        <a:schemeClr val="tx1">
                          <a:lumMod val="25000"/>
                          <a:lumOff val="75000"/>
                        </a:schemeClr>
                      </a:solidFill>
                      <a:prstDash val="solid"/>
                      <a:round/>
                      <a:headEnd type="none" w="med" len="med"/>
                      <a:tailEnd type="none" w="med" len="med"/>
                    </a:lnL>
                    <a:lnR>
                      <a:noFill/>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dirty="0" smtClean="0">
                          <a:ln>
                            <a:noFill/>
                          </a:ln>
                          <a:solidFill>
                            <a:schemeClr val="bg2">
                              <a:lumMod val="10000"/>
                            </a:schemeClr>
                          </a:solidFill>
                          <a:effectLst/>
                          <a:latin typeface="TradeGothic"/>
                          <a:ea typeface="ＭＳ Ｐゴシック"/>
                          <a:cs typeface="Arial" pitchFamily="34" charset="0"/>
                        </a:rPr>
                        <a:t>4,124m</a:t>
                      </a:r>
                    </a:p>
                  </a:txBody>
                  <a:tcPr marL="52754" marR="52754" marT="26377" marB="26377" anchor="ctr" horzOverflow="overflow">
                    <a:lnL>
                      <a:noFill/>
                    </a:lnL>
                    <a:lnR>
                      <a:noFill/>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dirty="0" smtClean="0">
                          <a:ln>
                            <a:noFill/>
                          </a:ln>
                          <a:solidFill>
                            <a:schemeClr val="bg2">
                              <a:lumMod val="10000"/>
                            </a:schemeClr>
                          </a:solidFill>
                          <a:effectLst/>
                          <a:latin typeface="TradeGothic"/>
                          <a:ea typeface="ＭＳ Ｐゴシック"/>
                          <a:cs typeface="Arial" pitchFamily="34" charset="0"/>
                        </a:rPr>
                        <a:t>3,110m</a:t>
                      </a:r>
                    </a:p>
                  </a:txBody>
                  <a:tcPr marL="52754" marR="52754" marT="26377" marB="26377" anchor="ctr" horzOverflow="overflow">
                    <a:lnL>
                      <a:noFill/>
                    </a:lnL>
                    <a:lnR>
                      <a:noFill/>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bg2">
                            <a:lumMod val="10000"/>
                          </a:schemeClr>
                        </a:solidFill>
                        <a:effectLst/>
                        <a:latin typeface="TradeGothic"/>
                        <a:ea typeface="ＭＳ Ｐゴシック"/>
                        <a:cs typeface="Arial" pitchFamily="34" charset="0"/>
                      </a:endParaRPr>
                    </a:p>
                  </a:txBody>
                  <a:tcPr marL="52754" marR="52754" marT="26377" marB="26377" anchor="ctr" horzOverflow="overflow">
                    <a:lnL>
                      <a:noFill/>
                    </a:lnL>
                    <a:lnR>
                      <a:noFill/>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bg2">
                            <a:lumMod val="10000"/>
                          </a:schemeClr>
                        </a:solidFill>
                        <a:effectLst/>
                        <a:latin typeface="TradeGothic"/>
                        <a:ea typeface="ＭＳ Ｐゴシック"/>
                        <a:cs typeface="Arial" pitchFamily="34" charset="0"/>
                      </a:endParaRPr>
                    </a:p>
                  </a:txBody>
                  <a:tcPr marL="52754" marR="52754" marT="26377" marB="26377" anchor="ctr" horzOverflow="overflow">
                    <a:lnL>
                      <a:noFill/>
                    </a:lnL>
                    <a:lnR w="6350" cap="flat" cmpd="sng" algn="ctr">
                      <a:solidFill>
                        <a:schemeClr val="tx1">
                          <a:lumMod val="25000"/>
                          <a:lumOff val="75000"/>
                        </a:schemeClr>
                      </a:solidFill>
                      <a:prstDash val="solid"/>
                      <a:round/>
                      <a:headEnd type="none" w="med" len="med"/>
                      <a:tailEnd type="none" w="med" len="med"/>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374741034"/>
              </p:ext>
            </p:extLst>
          </p:nvPr>
        </p:nvGraphicFramePr>
        <p:xfrm>
          <a:off x="4419601" y="2326357"/>
          <a:ext cx="4123816" cy="2077658"/>
        </p:xfrm>
        <a:graphic>
          <a:graphicData uri="http://schemas.openxmlformats.org/drawingml/2006/table">
            <a:tbl>
              <a:tblPr firstRow="1" bandRow="1">
                <a:effectLst/>
                <a:tableStyleId>{5C22544A-7EE6-4342-B048-85BDC9FD1C3A}</a:tableStyleId>
              </a:tblPr>
              <a:tblGrid>
                <a:gridCol w="1449533">
                  <a:extLst>
                    <a:ext uri="{9D8B030D-6E8A-4147-A177-3AD203B41FA5}">
                      <a16:colId xmlns:a16="http://schemas.microsoft.com/office/drawing/2014/main" val="20000"/>
                    </a:ext>
                  </a:extLst>
                </a:gridCol>
                <a:gridCol w="583353">
                  <a:extLst>
                    <a:ext uri="{9D8B030D-6E8A-4147-A177-3AD203B41FA5}">
                      <a16:colId xmlns:a16="http://schemas.microsoft.com/office/drawing/2014/main" val="20001"/>
                    </a:ext>
                  </a:extLst>
                </a:gridCol>
                <a:gridCol w="615204">
                  <a:extLst>
                    <a:ext uri="{9D8B030D-6E8A-4147-A177-3AD203B41FA5}">
                      <a16:colId xmlns:a16="http://schemas.microsoft.com/office/drawing/2014/main" val="20002"/>
                    </a:ext>
                  </a:extLst>
                </a:gridCol>
                <a:gridCol w="801739">
                  <a:extLst>
                    <a:ext uri="{9D8B030D-6E8A-4147-A177-3AD203B41FA5}">
                      <a16:colId xmlns:a16="http://schemas.microsoft.com/office/drawing/2014/main" val="20003"/>
                    </a:ext>
                  </a:extLst>
                </a:gridCol>
                <a:gridCol w="673987">
                  <a:extLst>
                    <a:ext uri="{9D8B030D-6E8A-4147-A177-3AD203B41FA5}">
                      <a16:colId xmlns:a16="http://schemas.microsoft.com/office/drawing/2014/main" val="20004"/>
                    </a:ext>
                  </a:extLst>
                </a:gridCol>
              </a:tblGrid>
              <a:tr h="2661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b="1" kern="1200" dirty="0" smtClean="0">
                          <a:solidFill>
                            <a:schemeClr val="bg1"/>
                          </a:solidFill>
                          <a:latin typeface="Arial" pitchFamily="34" charset="0"/>
                          <a:ea typeface="+mn-ea"/>
                          <a:cs typeface="Arial" pitchFamily="34" charset="0"/>
                        </a:rPr>
                        <a:t>Bonds (in USD mn)</a:t>
                      </a:r>
                      <a:endParaRPr lang="en-US" sz="800" b="1" kern="1200" dirty="0">
                        <a:solidFill>
                          <a:schemeClr val="bg1"/>
                        </a:solidFill>
                        <a:latin typeface="Arial" pitchFamily="34" charset="0"/>
                        <a:ea typeface="+mn-ea"/>
                        <a:cs typeface="Arial" pitchFamily="34" charset="0"/>
                      </a:endParaRPr>
                    </a:p>
                  </a:txBody>
                  <a:tcPr marL="70338" marR="70338" marT="35169" marB="35169" anchor="ctr">
                    <a:lnL w="6350" cap="flat" cmpd="sng" algn="ctr">
                      <a:solidFill>
                        <a:schemeClr val="tx1">
                          <a:lumMod val="25000"/>
                          <a:lumOff val="75000"/>
                        </a:schemeClr>
                      </a:solidFill>
                      <a:prstDash val="solid"/>
                      <a:round/>
                      <a:headEnd type="none" w="med" len="med"/>
                      <a:tailEnd type="none" w="med" len="med"/>
                    </a:lnL>
                    <a:lnR w="12700" cmpd="sng">
                      <a:noFill/>
                    </a:lnR>
                    <a:lnT w="6350" cap="flat" cmpd="sng" algn="ctr">
                      <a:solidFill>
                        <a:schemeClr val="tx1">
                          <a:lumMod val="25000"/>
                          <a:lumOff val="75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600" b="1" kern="1200" dirty="0" smtClean="0">
                          <a:solidFill>
                            <a:schemeClr val="bg1"/>
                          </a:solidFill>
                          <a:latin typeface="Arial" pitchFamily="34" charset="0"/>
                          <a:ea typeface="+mn-ea"/>
                          <a:cs typeface="Arial" pitchFamily="34" charset="0"/>
                        </a:rPr>
                        <a:t>Issue Amount</a:t>
                      </a:r>
                      <a:endParaRPr lang="en-US" sz="600" b="1" kern="1200" dirty="0">
                        <a:solidFill>
                          <a:schemeClr val="bg1"/>
                        </a:solidFill>
                        <a:latin typeface="Arial" pitchFamily="34" charset="0"/>
                        <a:ea typeface="+mn-ea"/>
                        <a:cs typeface="Arial" pitchFamily="34" charset="0"/>
                      </a:endParaRPr>
                    </a:p>
                  </a:txBody>
                  <a:tcPr marL="70338" marR="70338" marT="35169" marB="35169" anchor="ctr">
                    <a:lnL w="12700" cmpd="sng">
                      <a:noFill/>
                    </a:lnL>
                    <a:lnR w="12700" cmpd="sng">
                      <a:noFill/>
                    </a:lnR>
                    <a:lnT w="6350" cap="flat" cmpd="sng" algn="ctr">
                      <a:solidFill>
                        <a:schemeClr val="tx1">
                          <a:lumMod val="25000"/>
                          <a:lumOff val="75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b="1" kern="1200" dirty="0" smtClean="0">
                          <a:solidFill>
                            <a:schemeClr val="bg1"/>
                          </a:solidFill>
                          <a:latin typeface="Arial" pitchFamily="34" charset="0"/>
                          <a:ea typeface="+mn-ea"/>
                          <a:cs typeface="Arial" pitchFamily="34" charset="0"/>
                        </a:rPr>
                        <a:t>Interest/</a:t>
                      </a:r>
                      <a:endParaRPr lang="en-US" sz="600" b="1" kern="1200" dirty="0">
                        <a:solidFill>
                          <a:schemeClr val="bg1"/>
                        </a:solidFill>
                        <a:latin typeface="Arial" pitchFamily="34" charset="0"/>
                        <a:ea typeface="+mn-ea"/>
                        <a:cs typeface="Arial" pitchFamily="34" charset="0"/>
                      </a:endParaRPr>
                    </a:p>
                  </a:txBody>
                  <a:tcPr marL="70338" marR="70338" marT="35169" marB="35169" anchor="ctr">
                    <a:lnL w="12700" cmpd="sng">
                      <a:noFill/>
                    </a:lnL>
                    <a:lnR w="12700" cmpd="sng">
                      <a:noFill/>
                    </a:lnR>
                    <a:lnT w="6350" cap="flat" cmpd="sng" algn="ctr">
                      <a:solidFill>
                        <a:schemeClr val="tx1">
                          <a:lumMod val="25000"/>
                          <a:lumOff val="75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600" b="1" kern="1200" dirty="0" smtClean="0">
                          <a:solidFill>
                            <a:schemeClr val="bg1"/>
                          </a:solidFill>
                          <a:latin typeface="Arial" pitchFamily="34" charset="0"/>
                          <a:ea typeface="+mn-ea"/>
                          <a:cs typeface="Arial" pitchFamily="34" charset="0"/>
                        </a:rPr>
                        <a:t>Maturity</a:t>
                      </a:r>
                      <a:endParaRPr lang="en-US" sz="600" b="1" kern="1200" dirty="0">
                        <a:solidFill>
                          <a:schemeClr val="bg1"/>
                        </a:solidFill>
                        <a:latin typeface="Arial" pitchFamily="34" charset="0"/>
                        <a:ea typeface="+mn-ea"/>
                        <a:cs typeface="Arial" pitchFamily="34" charset="0"/>
                      </a:endParaRPr>
                    </a:p>
                  </a:txBody>
                  <a:tcPr marL="70338" marR="70338" marT="35169" marB="35169" anchor="ctr">
                    <a:lnL w="12700" cmpd="sng">
                      <a:noFill/>
                    </a:lnL>
                    <a:lnR w="12700" cmpd="sng">
                      <a:noFill/>
                    </a:lnR>
                    <a:lnT w="6350" cap="flat" cmpd="sng" algn="ctr">
                      <a:solidFill>
                        <a:schemeClr val="tx1">
                          <a:lumMod val="25000"/>
                          <a:lumOff val="75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600" b="1" kern="1200" dirty="0" smtClean="0">
                          <a:solidFill>
                            <a:schemeClr val="bg1"/>
                          </a:solidFill>
                          <a:latin typeface="Arial" pitchFamily="34" charset="0"/>
                          <a:ea typeface="+mn-ea"/>
                          <a:cs typeface="Arial" pitchFamily="34" charset="0"/>
                        </a:rPr>
                        <a:t>Listed in</a:t>
                      </a:r>
                      <a:endParaRPr lang="en-US" sz="600" b="1" kern="1200" dirty="0">
                        <a:solidFill>
                          <a:schemeClr val="bg1"/>
                        </a:solidFill>
                        <a:latin typeface="Arial" pitchFamily="34" charset="0"/>
                        <a:ea typeface="+mn-ea"/>
                        <a:cs typeface="Arial" pitchFamily="34" charset="0"/>
                      </a:endParaRPr>
                    </a:p>
                  </a:txBody>
                  <a:tcPr marL="70338" marR="70338" marT="35169" marB="35169" anchor="ctr">
                    <a:lnL w="12700" cmpd="sng">
                      <a:noFill/>
                    </a:lnL>
                    <a:lnR w="6350" cap="flat" cmpd="sng" algn="ctr">
                      <a:solidFill>
                        <a:schemeClr val="tx1">
                          <a:lumMod val="25000"/>
                          <a:lumOff val="75000"/>
                        </a:schemeClr>
                      </a:solidFill>
                      <a:prstDash val="solid"/>
                      <a:round/>
                      <a:headEnd type="none" w="med" len="med"/>
                      <a:tailEnd type="none" w="med" len="med"/>
                    </a:lnR>
                    <a:lnT w="6350" cap="flat" cmpd="sng" algn="ctr">
                      <a:solidFill>
                        <a:schemeClr val="tx1">
                          <a:lumMod val="25000"/>
                          <a:lumOff val="75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0000"/>
                  </a:ext>
                </a:extLst>
              </a:tr>
              <a:tr h="170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b="0" i="0" baseline="0" dirty="0" smtClean="0">
                          <a:solidFill>
                            <a:srgbClr val="000000"/>
                          </a:solidFill>
                          <a:latin typeface="TradeGothic"/>
                          <a:cs typeface="Arial" pitchFamily="34" charset="0"/>
                        </a:rPr>
                        <a:t>Fixed Rate  Bonds due 2019</a:t>
                      </a:r>
                      <a:endParaRPr lang="en-US" sz="600" b="0" i="0" dirty="0" smtClean="0">
                        <a:solidFill>
                          <a:srgbClr val="000000"/>
                        </a:solidFill>
                        <a:latin typeface="TradeGothic"/>
                        <a:cs typeface="Arial" pitchFamily="34" charset="0"/>
                      </a:endParaRPr>
                    </a:p>
                  </a:txBody>
                  <a:tcPr marL="70338" marR="70338" marT="35169" marB="35169" anchor="ctr">
                    <a:lnL w="6350" cap="flat" cmpd="sng" algn="ctr">
                      <a:solidFill>
                        <a:schemeClr val="tx1">
                          <a:lumMod val="25000"/>
                          <a:lumOff val="75000"/>
                        </a:schemeClr>
                      </a:solid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600</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7.875%</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10</a:t>
                      </a:r>
                      <a:r>
                        <a:rPr lang="en-US" sz="600" b="0" i="0" baseline="0" dirty="0" smtClean="0">
                          <a:solidFill>
                            <a:srgbClr val="000000"/>
                          </a:solidFill>
                          <a:latin typeface="TradeGothic"/>
                          <a:cs typeface="Arial" pitchFamily="34" charset="0"/>
                        </a:rPr>
                        <a:t> Jun 2019</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600" b="0" i="0" dirty="0" smtClean="0">
                          <a:solidFill>
                            <a:srgbClr val="000000"/>
                          </a:solidFill>
                          <a:latin typeface="TradeGothic"/>
                          <a:cs typeface="Arial" pitchFamily="34" charset="0"/>
                        </a:rPr>
                        <a:t>LSE</a:t>
                      </a:r>
                    </a:p>
                  </a:txBody>
                  <a:tcPr marL="70338" marR="70338" marT="35169" marB="35169" anchor="ctr">
                    <a:lnL w="12700" cmpd="sng">
                      <a:noFill/>
                    </a:lnL>
                    <a:lnR w="6350" cap="flat" cmpd="sng" algn="ctr">
                      <a:solidFill>
                        <a:schemeClr val="tx1">
                          <a:lumMod val="25000"/>
                          <a:lumOff val="75000"/>
                        </a:schemeClr>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70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b="0" i="0" baseline="0" dirty="0" smtClean="0">
                          <a:solidFill>
                            <a:srgbClr val="000000"/>
                          </a:solidFill>
                          <a:latin typeface="TradeGothic"/>
                          <a:cs typeface="Arial" pitchFamily="34" charset="0"/>
                        </a:rPr>
                        <a:t>Fixed Rate  Bonds due 2021</a:t>
                      </a:r>
                      <a:endParaRPr lang="en-US" sz="600" b="0" i="0" dirty="0" smtClean="0">
                        <a:solidFill>
                          <a:srgbClr val="000000"/>
                        </a:solidFill>
                        <a:latin typeface="TradeGothic"/>
                        <a:cs typeface="Arial" pitchFamily="34" charset="0"/>
                      </a:endParaRPr>
                    </a:p>
                  </a:txBody>
                  <a:tcPr marL="70338" marR="70338" marT="35169" marB="35169" anchor="ctr">
                    <a:lnL w="6350" cap="flat" cmpd="sng" algn="ctr">
                      <a:solidFill>
                        <a:schemeClr val="tx1">
                          <a:lumMod val="25000"/>
                          <a:lumOff val="75000"/>
                        </a:schemeClr>
                      </a:solid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1,000</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4.75% </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16 Feb 2021</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600" b="0" i="0" dirty="0" smtClean="0">
                          <a:solidFill>
                            <a:srgbClr val="000000"/>
                          </a:solidFill>
                          <a:latin typeface="TradeGothic"/>
                          <a:cs typeface="Arial" pitchFamily="34" charset="0"/>
                        </a:rPr>
                        <a:t>LSE</a:t>
                      </a:r>
                    </a:p>
                  </a:txBody>
                  <a:tcPr marL="70338" marR="70338" marT="35169" marB="35169" anchor="ctr">
                    <a:lnL w="12700" cmpd="sng">
                      <a:noFill/>
                    </a:lnL>
                    <a:lnR w="6350" cap="flat" cmpd="sng" algn="ctr">
                      <a:solidFill>
                        <a:schemeClr val="tx1">
                          <a:lumMod val="25000"/>
                          <a:lumOff val="75000"/>
                        </a:schemeClr>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70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b="0" i="0" dirty="0" smtClean="0">
                          <a:solidFill>
                            <a:srgbClr val="000000"/>
                          </a:solidFill>
                          <a:latin typeface="TradeGothic"/>
                          <a:cs typeface="Arial" pitchFamily="34" charset="0"/>
                        </a:rPr>
                        <a:t>Fixed Rate  Bonds</a:t>
                      </a:r>
                      <a:r>
                        <a:rPr lang="en-US" sz="600" b="0" i="0" baseline="0" dirty="0" smtClean="0">
                          <a:solidFill>
                            <a:srgbClr val="000000"/>
                          </a:solidFill>
                          <a:latin typeface="TradeGothic"/>
                          <a:cs typeface="Arial" pitchFamily="34" charset="0"/>
                        </a:rPr>
                        <a:t> due 2023</a:t>
                      </a:r>
                      <a:endParaRPr lang="en-US" sz="600" b="0" i="0" dirty="0" smtClean="0">
                        <a:solidFill>
                          <a:srgbClr val="000000"/>
                        </a:solidFill>
                        <a:latin typeface="TradeGothic"/>
                        <a:cs typeface="Arial" pitchFamily="34" charset="0"/>
                      </a:endParaRPr>
                    </a:p>
                  </a:txBody>
                  <a:tcPr marL="70338" marR="70338" marT="35169" marB="35169" anchor="ctr">
                    <a:lnL w="6350" cap="flat" cmpd="sng" algn="ctr">
                      <a:solidFill>
                        <a:schemeClr val="tx1">
                          <a:lumMod val="25000"/>
                          <a:lumOff val="75000"/>
                        </a:schemeClr>
                      </a:solid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1,000</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3.25%</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21 Feb 2023</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ISE</a:t>
                      </a:r>
                      <a:endParaRPr lang="en-US" sz="600" b="0" i="0" dirty="0">
                        <a:solidFill>
                          <a:srgbClr val="000000"/>
                        </a:solidFill>
                        <a:latin typeface="TradeGothic"/>
                        <a:cs typeface="Arial" pitchFamily="34" charset="0"/>
                      </a:endParaRPr>
                    </a:p>
                  </a:txBody>
                  <a:tcPr marL="70338" marR="70338" marT="35169" marB="35169" anchor="ctr">
                    <a:lnL w="12700" cmpd="sng">
                      <a:noFill/>
                    </a:lnL>
                    <a:lnR w="6350" cap="flat" cmpd="sng" algn="ctr">
                      <a:solidFill>
                        <a:schemeClr val="tx1">
                          <a:lumMod val="25000"/>
                          <a:lumOff val="75000"/>
                        </a:schemeClr>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70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b="0" i="0" baseline="0" dirty="0" smtClean="0">
                          <a:solidFill>
                            <a:srgbClr val="000000"/>
                          </a:solidFill>
                          <a:latin typeface="TradeGothic"/>
                          <a:cs typeface="Arial" pitchFamily="34" charset="0"/>
                        </a:rPr>
                        <a:t>Fixed Rate  Bonds due 2025</a:t>
                      </a:r>
                      <a:endParaRPr lang="en-US" sz="600" b="0" i="0" dirty="0" smtClean="0">
                        <a:solidFill>
                          <a:srgbClr val="000000"/>
                        </a:solidFill>
                        <a:latin typeface="TradeGothic"/>
                        <a:cs typeface="Arial" pitchFamily="34" charset="0"/>
                      </a:endParaRPr>
                    </a:p>
                  </a:txBody>
                  <a:tcPr marL="70338" marR="70338" marT="35169" marB="35169" anchor="ctr">
                    <a:lnL w="6350" cap="flat" cmpd="sng" algn="ctr">
                      <a:solidFill>
                        <a:schemeClr val="tx1">
                          <a:lumMod val="25000"/>
                          <a:lumOff val="75000"/>
                        </a:schemeClr>
                      </a:solid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750</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5.00%</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19 Oct 2025</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LSE</a:t>
                      </a:r>
                      <a:endParaRPr lang="en-US" sz="600" b="0" i="0" dirty="0">
                        <a:solidFill>
                          <a:srgbClr val="000000"/>
                        </a:solidFill>
                        <a:latin typeface="TradeGothic"/>
                        <a:cs typeface="Arial" pitchFamily="34" charset="0"/>
                      </a:endParaRPr>
                    </a:p>
                  </a:txBody>
                  <a:tcPr marL="70338" marR="70338" marT="35169" marB="35169" anchor="ctr">
                    <a:lnL w="12700" cmpd="sng">
                      <a:noFill/>
                    </a:lnL>
                    <a:lnR w="6350" cap="flat" cmpd="sng" algn="ctr">
                      <a:solidFill>
                        <a:schemeClr val="tx1">
                          <a:lumMod val="25000"/>
                          <a:lumOff val="75000"/>
                        </a:schemeClr>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601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b="0" i="0" baseline="0" dirty="0" smtClean="0">
                          <a:solidFill>
                            <a:srgbClr val="000000"/>
                          </a:solidFill>
                          <a:latin typeface="TradeGothic"/>
                          <a:cs typeface="Arial" pitchFamily="34" charset="0"/>
                        </a:rPr>
                        <a:t> Fixed Rate  Bonds due 2026</a:t>
                      </a:r>
                      <a:endParaRPr lang="en-US" sz="600" b="0" i="0" dirty="0" smtClean="0">
                        <a:solidFill>
                          <a:srgbClr val="000000"/>
                        </a:solidFill>
                        <a:latin typeface="TradeGothic"/>
                        <a:cs typeface="Arial" pitchFamily="34" charset="0"/>
                      </a:endParaRPr>
                    </a:p>
                  </a:txBody>
                  <a:tcPr marL="52754" marR="52754" marT="26377" marB="26377" anchor="ctr">
                    <a:lnL w="6350" cap="flat" cmpd="sng" algn="ctr">
                      <a:solidFill>
                        <a:schemeClr val="tx1">
                          <a:lumMod val="25000"/>
                          <a:lumOff val="75000"/>
                        </a:schemeClr>
                      </a:solid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500</a:t>
                      </a:r>
                      <a:endParaRPr lang="en-US" sz="600" b="0" i="0" dirty="0">
                        <a:solidFill>
                          <a:srgbClr val="000000"/>
                        </a:solidFill>
                        <a:latin typeface="TradeGothic"/>
                        <a:cs typeface="Arial" pitchFamily="34" charset="0"/>
                      </a:endParaRPr>
                    </a:p>
                  </a:txBody>
                  <a:tcPr marL="52754" marR="52754" marT="26377" marB="26377"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3.75%</a:t>
                      </a:r>
                      <a:endParaRPr lang="en-US" sz="600" b="0" i="0" dirty="0">
                        <a:solidFill>
                          <a:srgbClr val="000000"/>
                        </a:solidFill>
                        <a:latin typeface="TradeGothic"/>
                        <a:cs typeface="Arial" pitchFamily="34" charset="0"/>
                      </a:endParaRPr>
                    </a:p>
                  </a:txBody>
                  <a:tcPr marL="52754" marR="52754" marT="26377" marB="26377"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22 Jun 2026</a:t>
                      </a:r>
                      <a:endParaRPr lang="en-US" sz="600" b="0" i="0" dirty="0">
                        <a:solidFill>
                          <a:srgbClr val="000000"/>
                        </a:solidFill>
                        <a:latin typeface="TradeGothic"/>
                        <a:cs typeface="Arial" pitchFamily="34" charset="0"/>
                      </a:endParaRPr>
                    </a:p>
                  </a:txBody>
                  <a:tcPr marL="52754" marR="52754" marT="26377" marB="26377"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ISE</a:t>
                      </a:r>
                      <a:endParaRPr lang="en-US" sz="600" b="0" i="0" dirty="0">
                        <a:solidFill>
                          <a:srgbClr val="000000"/>
                        </a:solidFill>
                        <a:latin typeface="TradeGothic"/>
                        <a:cs typeface="Arial" pitchFamily="34" charset="0"/>
                      </a:endParaRPr>
                    </a:p>
                  </a:txBody>
                  <a:tcPr marL="52754" marR="52754" marT="26377" marB="26377" anchor="ctr">
                    <a:lnL w="12700" cmpd="sng">
                      <a:noFill/>
                    </a:lnL>
                    <a:lnR w="6350" cap="flat" cmpd="sng" algn="ctr">
                      <a:solidFill>
                        <a:schemeClr val="tx1">
                          <a:lumMod val="25000"/>
                          <a:lumOff val="75000"/>
                        </a:schemeClr>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70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b="0" i="0" baseline="0" dirty="0" smtClean="0">
                          <a:solidFill>
                            <a:srgbClr val="000000"/>
                          </a:solidFill>
                          <a:latin typeface="TradeGothic"/>
                          <a:cs typeface="Arial" pitchFamily="34" charset="0"/>
                        </a:rPr>
                        <a:t>Fixed Rate  Bonds due 2028</a:t>
                      </a:r>
                      <a:endParaRPr lang="en-US" sz="600" b="0" i="0" dirty="0" smtClean="0">
                        <a:solidFill>
                          <a:srgbClr val="000000"/>
                        </a:solidFill>
                        <a:latin typeface="TradeGothic"/>
                        <a:cs typeface="Arial" pitchFamily="34" charset="0"/>
                      </a:endParaRPr>
                    </a:p>
                  </a:txBody>
                  <a:tcPr marL="70338" marR="70338" marT="35169" marB="35169" anchor="ctr">
                    <a:lnL w="6350" cap="flat" cmpd="sng" algn="ctr">
                      <a:solidFill>
                        <a:schemeClr val="tx1">
                          <a:lumMod val="25000"/>
                          <a:lumOff val="75000"/>
                        </a:schemeClr>
                      </a:solid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500</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3.875%</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31 Jan</a:t>
                      </a:r>
                      <a:r>
                        <a:rPr lang="en-US" sz="600" b="0" i="0" baseline="0" dirty="0" smtClean="0">
                          <a:solidFill>
                            <a:srgbClr val="000000"/>
                          </a:solidFill>
                          <a:latin typeface="TradeGothic"/>
                          <a:cs typeface="Arial" pitchFamily="34" charset="0"/>
                        </a:rPr>
                        <a:t> 2028</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ISE</a:t>
                      </a:r>
                      <a:endParaRPr lang="en-US" sz="600" b="0" i="0" dirty="0">
                        <a:solidFill>
                          <a:srgbClr val="000000"/>
                        </a:solidFill>
                        <a:latin typeface="TradeGothic"/>
                        <a:cs typeface="Arial" pitchFamily="34" charset="0"/>
                      </a:endParaRPr>
                    </a:p>
                  </a:txBody>
                  <a:tcPr marL="70338" marR="70338" marT="35169" marB="35169" anchor="ctr">
                    <a:lnL w="12700" cmpd="sng">
                      <a:noFill/>
                    </a:lnL>
                    <a:lnR w="6350" cap="flat" cmpd="sng" algn="ctr">
                      <a:solidFill>
                        <a:schemeClr val="tx1">
                          <a:lumMod val="25000"/>
                          <a:lumOff val="75000"/>
                        </a:schemeClr>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70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b="0" i="0" baseline="0" dirty="0" smtClean="0">
                          <a:solidFill>
                            <a:srgbClr val="000000"/>
                          </a:solidFill>
                          <a:latin typeface="TradeGothic"/>
                          <a:cs typeface="Arial" pitchFamily="34" charset="0"/>
                        </a:rPr>
                        <a:t>Fixed Rate  Bonds due 2043</a:t>
                      </a:r>
                      <a:endParaRPr lang="en-US" sz="600" b="0" i="0" dirty="0" smtClean="0">
                        <a:solidFill>
                          <a:srgbClr val="000000"/>
                        </a:solidFill>
                        <a:latin typeface="TradeGothic"/>
                        <a:cs typeface="Arial" pitchFamily="34" charset="0"/>
                      </a:endParaRPr>
                    </a:p>
                  </a:txBody>
                  <a:tcPr marL="70338" marR="70338" marT="35169" marB="35169" anchor="ctr">
                    <a:lnL w="6350" cap="flat" cmpd="sng" algn="ctr">
                      <a:solidFill>
                        <a:schemeClr val="tx1">
                          <a:lumMod val="25000"/>
                          <a:lumOff val="75000"/>
                        </a:schemeClr>
                      </a:solidFill>
                      <a:prstDash val="solid"/>
                      <a:round/>
                      <a:headEnd type="none" w="med" len="med"/>
                      <a:tailEnd type="none" w="med" len="med"/>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500</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4.50%</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31 Jan 2043</a:t>
                      </a:r>
                      <a:endParaRPr lang="en-US" sz="600" b="0" i="0" dirty="0">
                        <a:solidFill>
                          <a:srgbClr val="000000"/>
                        </a:solidFill>
                        <a:latin typeface="TradeGothic"/>
                        <a:cs typeface="Arial" pitchFamily="34" charset="0"/>
                      </a:endParaRPr>
                    </a:p>
                  </a:txBody>
                  <a:tcPr marL="70338" marR="70338" marT="35169" marB="35169" anchor="ctr">
                    <a:lnL w="12700" cmpd="sng">
                      <a:noFill/>
                    </a:lnL>
                    <a:lnR w="12700" cmpd="sng">
                      <a:noFill/>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00" b="0" i="0" dirty="0" smtClean="0">
                          <a:solidFill>
                            <a:srgbClr val="000000"/>
                          </a:solidFill>
                          <a:latin typeface="TradeGothic"/>
                          <a:cs typeface="Arial" pitchFamily="34" charset="0"/>
                        </a:rPr>
                        <a:t>ISE</a:t>
                      </a:r>
                      <a:endParaRPr lang="en-US" sz="600" b="0" i="0" dirty="0">
                        <a:solidFill>
                          <a:srgbClr val="000000"/>
                        </a:solidFill>
                        <a:latin typeface="TradeGothic"/>
                        <a:cs typeface="Arial" pitchFamily="34" charset="0"/>
                      </a:endParaRPr>
                    </a:p>
                  </a:txBody>
                  <a:tcPr marL="70338" marR="70338" marT="35169" marB="35169" anchor="ctr">
                    <a:lnL w="12700" cmpd="sng">
                      <a:noFill/>
                    </a:lnL>
                    <a:lnR w="6350" cap="flat" cmpd="sng" algn="ctr">
                      <a:solidFill>
                        <a:schemeClr val="tx1">
                          <a:lumMod val="25000"/>
                          <a:lumOff val="75000"/>
                        </a:schemeClr>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613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600" b="0" i="0" kern="1200" dirty="0" smtClean="0">
                        <a:solidFill>
                          <a:srgbClr val="000000"/>
                        </a:solidFill>
                        <a:latin typeface="TradeGothic"/>
                        <a:ea typeface="+mn-ea"/>
                        <a:cs typeface="Arial" pitchFamily="34" charset="0"/>
                      </a:endParaRPr>
                    </a:p>
                  </a:txBody>
                  <a:tcPr marL="70338" marR="70338" marT="35169" marB="35169" anchor="ctr">
                    <a:lnL w="6350" cap="flat" cmpd="sng" algn="ctr">
                      <a:solidFill>
                        <a:schemeClr val="tx1">
                          <a:lumMod val="25000"/>
                          <a:lumOff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600" b="0" i="0" kern="1200" dirty="0">
                        <a:solidFill>
                          <a:srgbClr val="000000"/>
                        </a:solidFill>
                        <a:latin typeface="TradeGothic"/>
                        <a:ea typeface="+mn-ea"/>
                        <a:cs typeface="Arial" pitchFamily="34" charset="0"/>
                      </a:endParaRPr>
                    </a:p>
                  </a:txBody>
                  <a:tcPr marL="70338" marR="70338" marT="35169" marB="35169" anchor="ctr">
                    <a:lnL w="12700" cmpd="sng">
                      <a:noFill/>
                    </a:lnL>
                    <a:lnR w="12700" cmpd="sng">
                      <a:noFill/>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600" b="0" i="0" kern="1200" dirty="0">
                        <a:solidFill>
                          <a:srgbClr val="000000"/>
                        </a:solidFill>
                        <a:latin typeface="TradeGothic"/>
                        <a:ea typeface="+mn-ea"/>
                        <a:cs typeface="Arial" pitchFamily="34" charset="0"/>
                      </a:endParaRPr>
                    </a:p>
                  </a:txBody>
                  <a:tcPr marL="70338" marR="70338" marT="35169" marB="35169" anchor="ctr">
                    <a:lnL w="12700" cmpd="sng">
                      <a:noFill/>
                    </a:lnL>
                    <a:lnR w="12700" cmpd="sng">
                      <a:noFill/>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600" b="0" i="0" kern="1200" dirty="0">
                        <a:solidFill>
                          <a:srgbClr val="000000"/>
                        </a:solidFill>
                        <a:latin typeface="TradeGothic"/>
                        <a:ea typeface="+mn-ea"/>
                        <a:cs typeface="Arial" pitchFamily="34" charset="0"/>
                      </a:endParaRPr>
                    </a:p>
                  </a:txBody>
                  <a:tcPr marL="70338" marR="70338" marT="35169" marB="35169" anchor="ctr">
                    <a:lnL w="12700" cmpd="sng">
                      <a:noFill/>
                    </a:lnL>
                    <a:lnR w="12700" cmpd="sng">
                      <a:noFill/>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600" b="0" i="0" kern="1200" dirty="0" smtClean="0">
                        <a:solidFill>
                          <a:srgbClr val="000000"/>
                        </a:solidFill>
                        <a:latin typeface="TradeGothic"/>
                        <a:ea typeface="+mn-ea"/>
                        <a:cs typeface="Arial" pitchFamily="34" charset="0"/>
                      </a:endParaRPr>
                    </a:p>
                  </a:txBody>
                  <a:tcPr marL="70338" marR="70338" marT="35169" marB="35169" anchor="ctr">
                    <a:lnL w="12700" cmpd="sng">
                      <a:noFill/>
                    </a:lnL>
                    <a:lnR w="6350" cap="flat" cmpd="sng" algn="ctr">
                      <a:solidFill>
                        <a:schemeClr val="tx1">
                          <a:lumMod val="25000"/>
                          <a:lumOff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700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1" i="0" dirty="0" smtClean="0">
                          <a:solidFill>
                            <a:srgbClr val="000000"/>
                          </a:solidFill>
                          <a:latin typeface="+mn-lt"/>
                          <a:cs typeface="Arial" pitchFamily="34" charset="0"/>
                        </a:rPr>
                        <a:t>Total </a:t>
                      </a:r>
                      <a:r>
                        <a:rPr lang="en-US" sz="600" b="1" i="0" baseline="0" dirty="0" smtClean="0">
                          <a:solidFill>
                            <a:srgbClr val="000000"/>
                          </a:solidFill>
                          <a:latin typeface="+mn-lt"/>
                          <a:cs typeface="Arial" pitchFamily="34" charset="0"/>
                        </a:rPr>
                        <a:t>Bonds </a:t>
                      </a:r>
                      <a:endParaRPr lang="en-US" sz="600" b="1" i="0" dirty="0" smtClean="0">
                        <a:solidFill>
                          <a:srgbClr val="000000"/>
                        </a:solidFill>
                        <a:latin typeface="+mn-lt"/>
                        <a:cs typeface="Arial" pitchFamily="34" charset="0"/>
                      </a:endParaRPr>
                    </a:p>
                  </a:txBody>
                  <a:tcPr marL="70338" marR="70338" marT="35169" marB="35169" anchor="ctr">
                    <a:lnL w="6350" cap="flat" cmpd="sng" algn="ctr">
                      <a:solidFill>
                        <a:schemeClr val="tx1">
                          <a:lumMod val="25000"/>
                          <a:lumOff val="75000"/>
                        </a:schemeClr>
                      </a:solidFill>
                      <a:prstDash val="solid"/>
                      <a:round/>
                      <a:headEnd type="none" w="med" len="med"/>
                      <a:tailEnd type="none" w="med" len="med"/>
                    </a:lnL>
                    <a:lnR w="12700" cmpd="sng">
                      <a:noFill/>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sz="600" b="1" i="0" kern="1200" dirty="0" smtClean="0">
                          <a:solidFill>
                            <a:srgbClr val="000000"/>
                          </a:solidFill>
                          <a:latin typeface="TradeGothic"/>
                          <a:ea typeface="+mn-ea"/>
                          <a:cs typeface="Arial" pitchFamily="34" charset="0"/>
                        </a:rPr>
                        <a:t>4,850m</a:t>
                      </a:r>
                      <a:endParaRPr lang="en-US" sz="600" b="1" i="0" kern="1200" dirty="0">
                        <a:solidFill>
                          <a:srgbClr val="000000"/>
                        </a:solidFill>
                        <a:latin typeface="TradeGothic"/>
                        <a:ea typeface="+mn-ea"/>
                        <a:cs typeface="Arial" pitchFamily="34" charset="0"/>
                      </a:endParaRPr>
                    </a:p>
                  </a:txBody>
                  <a:tcPr marL="70338" marR="70338" marT="35169" marB="35169" anchor="ctr">
                    <a:lnL w="12700" cmpd="sng">
                      <a:noFill/>
                    </a:lnL>
                    <a:lnR w="12700" cmpd="sng">
                      <a:noFill/>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600" b="1" i="0" kern="1200" dirty="0">
                        <a:solidFill>
                          <a:srgbClr val="000000"/>
                        </a:solidFill>
                        <a:latin typeface="TradeGothic"/>
                        <a:ea typeface="+mn-ea"/>
                        <a:cs typeface="Arial" pitchFamily="34" charset="0"/>
                      </a:endParaRPr>
                    </a:p>
                  </a:txBody>
                  <a:tcPr marL="70338" marR="70338" marT="35169" marB="35169" anchor="ctr">
                    <a:lnL w="12700" cmpd="sng">
                      <a:noFill/>
                    </a:lnL>
                    <a:lnR w="12700" cmpd="sng">
                      <a:noFill/>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lang="en-US" sz="600" b="1" i="0" kern="1200" dirty="0">
                        <a:solidFill>
                          <a:srgbClr val="000000"/>
                        </a:solidFill>
                        <a:latin typeface="TradeGothic"/>
                        <a:ea typeface="+mn-ea"/>
                        <a:cs typeface="Arial" pitchFamily="34" charset="0"/>
                      </a:endParaRPr>
                    </a:p>
                  </a:txBody>
                  <a:tcPr marL="70338" marR="70338" marT="35169" marB="35169" anchor="ctr">
                    <a:lnL w="12700" cmpd="sng">
                      <a:noFill/>
                    </a:lnL>
                    <a:lnR w="12700" cmpd="sng">
                      <a:noFill/>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600" b="1" i="0" kern="1200" dirty="0" smtClean="0">
                        <a:solidFill>
                          <a:srgbClr val="000000"/>
                        </a:solidFill>
                        <a:latin typeface="TradeGothic"/>
                        <a:ea typeface="+mn-ea"/>
                        <a:cs typeface="Arial" pitchFamily="34" charset="0"/>
                      </a:endParaRPr>
                    </a:p>
                  </a:txBody>
                  <a:tcPr marL="70338" marR="70338" marT="35169" marB="35169" anchor="ctr">
                    <a:lnL w="12700" cmpd="sng">
                      <a:noFill/>
                    </a:lnL>
                    <a:lnR w="6350" cap="flat" cmpd="sng" algn="ctr">
                      <a:solidFill>
                        <a:schemeClr val="tx1">
                          <a:lumMod val="25000"/>
                          <a:lumOff val="75000"/>
                        </a:schemeClr>
                      </a:solidFill>
                      <a:prstDash val="solid"/>
                      <a:round/>
                      <a:headEnd type="none" w="med" len="med"/>
                      <a:tailEnd type="none" w="med" len="med"/>
                    </a:lnR>
                    <a:lnT w="6350" cap="flat" cmpd="sng" algn="ctr">
                      <a:solidFill>
                        <a:schemeClr val="tx1">
                          <a:lumMod val="25000"/>
                          <a:lumOff val="75000"/>
                        </a:schemeClr>
                      </a:solidFill>
                      <a:prstDash val="solid"/>
                      <a:round/>
                      <a:headEnd type="none" w="med" len="med"/>
                      <a:tailEnd type="none" w="med" len="med"/>
                    </a:lnT>
                    <a:lnB w="6350" cap="flat" cmpd="sng" algn="ctr">
                      <a:solidFill>
                        <a:schemeClr val="tx1">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698932475"/>
              </p:ext>
            </p:extLst>
          </p:nvPr>
        </p:nvGraphicFramePr>
        <p:xfrm>
          <a:off x="529281" y="4457700"/>
          <a:ext cx="8238358" cy="205154"/>
        </p:xfrm>
        <a:graphic>
          <a:graphicData uri="http://schemas.openxmlformats.org/drawingml/2006/table">
            <a:tbl>
              <a:tblPr firstRow="1" bandRow="1">
                <a:effectLst/>
                <a:tableStyleId>{5C22544A-7EE6-4342-B048-85BDC9FD1C3A}</a:tableStyleId>
              </a:tblPr>
              <a:tblGrid>
                <a:gridCol w="6398166">
                  <a:extLst>
                    <a:ext uri="{9D8B030D-6E8A-4147-A177-3AD203B41FA5}">
                      <a16:colId xmlns:a16="http://schemas.microsoft.com/office/drawing/2014/main" val="20000"/>
                    </a:ext>
                  </a:extLst>
                </a:gridCol>
                <a:gridCol w="1840192">
                  <a:extLst>
                    <a:ext uri="{9D8B030D-6E8A-4147-A177-3AD203B41FA5}">
                      <a16:colId xmlns:a16="http://schemas.microsoft.com/office/drawing/2014/main" val="20001"/>
                    </a:ext>
                  </a:extLst>
                </a:gridCol>
              </a:tblGrid>
              <a:tr h="205153">
                <a:tc>
                  <a:txBody>
                    <a:bodyPr/>
                    <a:lstStyle/>
                    <a:p>
                      <a:pPr algn="l"/>
                      <a:r>
                        <a:rPr lang="en-US" sz="1000" b="1" dirty="0" smtClean="0">
                          <a:solidFill>
                            <a:schemeClr val="tx1">
                              <a:lumMod val="50000"/>
                            </a:schemeClr>
                          </a:solidFill>
                          <a:latin typeface="Arial" pitchFamily="34" charset="0"/>
                          <a:cs typeface="Arial" pitchFamily="34" charset="0"/>
                        </a:rPr>
                        <a:t>Total outstanding debt as at 31 Dec 2018 </a:t>
                      </a:r>
                      <a:r>
                        <a:rPr lang="en-US" sz="1000" b="1" baseline="0" dirty="0" smtClean="0">
                          <a:solidFill>
                            <a:schemeClr val="tx1">
                              <a:lumMod val="50000"/>
                            </a:schemeClr>
                          </a:solidFill>
                          <a:latin typeface="Arial" pitchFamily="34" charset="0"/>
                          <a:cs typeface="Arial" pitchFamily="34" charset="0"/>
                        </a:rPr>
                        <a:t>at Ooredoo Q.P.S.C. level</a:t>
                      </a:r>
                      <a:endParaRPr lang="en-US" sz="1000" b="1" baseline="30000" dirty="0" smtClean="0">
                        <a:solidFill>
                          <a:schemeClr val="tx1">
                            <a:lumMod val="50000"/>
                          </a:schemeClr>
                        </a:solidFill>
                        <a:latin typeface="Arial" pitchFamily="34" charset="0"/>
                        <a:cs typeface="Arial" pitchFamily="34" charset="0"/>
                      </a:endParaRPr>
                    </a:p>
                  </a:txBody>
                  <a:tcPr marL="57150" marR="57150" marT="26377" marB="26377" anchor="ctr">
                    <a:lnL w="12700" cmpd="sng">
                      <a:noFill/>
                    </a:lnL>
                    <a:lnR w="12700" cmpd="sng">
                      <a:noFill/>
                    </a:lnR>
                    <a:lnT w="571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normalizeH="0" baseline="0" dirty="0" smtClean="0">
                          <a:ln>
                            <a:noFill/>
                          </a:ln>
                          <a:solidFill>
                            <a:srgbClr val="000000"/>
                          </a:solidFill>
                          <a:effectLst/>
                          <a:latin typeface="TradeGothic"/>
                          <a:ea typeface="ＭＳ Ｐゴシック"/>
                          <a:cs typeface="Arial" pitchFamily="34" charset="0"/>
                        </a:rPr>
                        <a:t>USD 7.960 million</a:t>
                      </a:r>
                      <a:endParaRPr kumimoji="0" lang="en-US" sz="900" b="1" i="0" u="none" strike="noStrike" kern="1200" cap="none" normalizeH="0" baseline="0" dirty="0">
                        <a:ln>
                          <a:noFill/>
                        </a:ln>
                        <a:solidFill>
                          <a:srgbClr val="000000"/>
                        </a:solidFill>
                        <a:effectLst/>
                        <a:latin typeface="TradeGothic"/>
                        <a:ea typeface="ＭＳ Ｐゴシック"/>
                        <a:cs typeface="Arial" pitchFamily="34" charset="0"/>
                      </a:endParaRPr>
                    </a:p>
                  </a:txBody>
                  <a:tcPr marL="57150" marR="57150" marT="26377" marB="26377" anchor="ctr">
                    <a:lnL w="12700" cmpd="sng">
                      <a:noFill/>
                    </a:lnL>
                    <a:lnR w="12700" cmpd="sng">
                      <a:noFill/>
                    </a:lnR>
                    <a:lnT w="571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Chart 11"/>
          <p:cNvGraphicFramePr/>
          <p:nvPr>
            <p:extLst>
              <p:ext uri="{D42A27DB-BD31-4B8C-83A1-F6EECF244321}">
                <p14:modId xmlns:p14="http://schemas.microsoft.com/office/powerpoint/2010/main" val="158773509"/>
              </p:ext>
            </p:extLst>
          </p:nvPr>
        </p:nvGraphicFramePr>
        <p:xfrm>
          <a:off x="44722" y="723899"/>
          <a:ext cx="8804817" cy="1696139"/>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3087857" y="1177304"/>
            <a:ext cx="798862" cy="256529"/>
          </a:xfrm>
          <a:prstGeom prst="rect">
            <a:avLst/>
          </a:prstGeom>
          <a:noFill/>
        </p:spPr>
        <p:txBody>
          <a:bodyPr wrap="square" rtlCol="0">
            <a:noAutofit/>
          </a:bodyPr>
          <a:lstStyle/>
          <a:p>
            <a:pPr algn="ctr">
              <a:spcBef>
                <a:spcPts val="500"/>
              </a:spcBef>
              <a:buClr>
                <a:srgbClr val="ED1C24"/>
              </a:buClr>
              <a:buSzPct val="140000"/>
            </a:pPr>
            <a:r>
              <a:rPr lang="en-US" sz="583" b="1" dirty="0">
                <a:solidFill>
                  <a:srgbClr val="000000"/>
                </a:solidFill>
                <a:latin typeface="Noto Sans" panose="020B0502040504020204" pitchFamily="34" charset="0"/>
              </a:rPr>
              <a:t>Undrawn RCF</a:t>
            </a:r>
          </a:p>
          <a:p>
            <a:pPr algn="ctr">
              <a:spcBef>
                <a:spcPts val="500"/>
              </a:spcBef>
              <a:buClr>
                <a:srgbClr val="ED1C24"/>
              </a:buClr>
              <a:buSzPct val="140000"/>
            </a:pPr>
            <a:r>
              <a:rPr lang="en-US" sz="583" b="1" dirty="0">
                <a:solidFill>
                  <a:srgbClr val="000000"/>
                </a:solidFill>
                <a:latin typeface="Noto Sans" panose="020B0502040504020204" pitchFamily="34" charset="0"/>
              </a:rPr>
              <a:t>90</a:t>
            </a:r>
          </a:p>
        </p:txBody>
      </p:sp>
      <p:sp>
        <p:nvSpPr>
          <p:cNvPr id="14" name="Content Placeholder 1"/>
          <p:cNvSpPr txBox="1">
            <a:spLocks/>
          </p:cNvSpPr>
          <p:nvPr/>
        </p:nvSpPr>
        <p:spPr>
          <a:xfrm>
            <a:off x="356232" y="4762500"/>
            <a:ext cx="8493308" cy="553055"/>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lvl1pPr marL="274320" indent="-274320" algn="l" defTabSz="704850" rtl="0" eaLnBrk="1" fontAlgn="base" hangingPunct="1">
              <a:lnSpc>
                <a:spcPct val="100000"/>
              </a:lnSpc>
              <a:spcBef>
                <a:spcPts val="1350"/>
              </a:spcBef>
              <a:spcAft>
                <a:spcPct val="0"/>
              </a:spcAft>
              <a:buClr>
                <a:srgbClr val="ED1C24"/>
              </a:buClr>
              <a:buSzPct val="140000"/>
              <a:buFont typeface="Arial" pitchFamily="34" charset="0"/>
              <a:buChar char="•"/>
              <a:defRPr lang="en-US" sz="1600" smtClean="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400" smtClean="0">
                <a:solidFill>
                  <a:schemeClr val="tx1"/>
                </a:solidFill>
                <a:latin typeface="Noto Sans" panose="020B0502040504020204" pitchFamily="34" charset="0"/>
                <a:ea typeface="ＭＳ Ｐゴシック" pitchFamily="-109" charset="-128"/>
              </a:defRPr>
            </a:lvl2pPr>
            <a:lvl3pPr marL="398859"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3pPr>
            <a:lvl4pPr marL="534591" indent="-128588" algn="l" defTabSz="704850" rtl="0" eaLnBrk="1" fontAlgn="base" hangingPunct="1">
              <a:lnSpc>
                <a:spcPct val="100000"/>
              </a:lnSpc>
              <a:spcBef>
                <a:spcPts val="450"/>
              </a:spcBef>
              <a:spcAft>
                <a:spcPct val="0"/>
              </a:spcAft>
              <a:buClr>
                <a:srgbClr val="ED1C24"/>
              </a:buClr>
              <a:buSzPct val="140000"/>
              <a:buFont typeface="Arial" pitchFamily="34" charset="0"/>
              <a:buChar char="•"/>
              <a:defRPr lang="en-US" sz="1200" smtClean="0">
                <a:solidFill>
                  <a:schemeClr val="tx1"/>
                </a:solidFill>
                <a:latin typeface="Noto Sans" panose="020B0502040504020204" pitchFamily="34" charset="0"/>
                <a:ea typeface="ＭＳ Ｐゴシック" pitchFamily="-109" charset="-128"/>
              </a:defRPr>
            </a:lvl4pPr>
            <a:lvl5pPr marL="694372" indent="0" algn="l" defTabSz="704850" rtl="0" eaLnBrk="1" fontAlgn="base"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hangingPunct="1">
              <a:spcBef>
                <a:spcPct val="25000"/>
              </a:spcBef>
              <a:spcAft>
                <a:spcPct val="0"/>
              </a:spcAft>
              <a:buClr>
                <a:schemeClr val="tx1"/>
              </a:buClr>
              <a:buFont typeface="Arial"/>
              <a:buChar char="-"/>
              <a:defRPr sz="1000" b="0" i="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hangingPunct="1">
              <a:spcBef>
                <a:spcPct val="25000"/>
              </a:spcBef>
              <a:spcAft>
                <a:spcPct val="0"/>
              </a:spcAft>
              <a:buClr>
                <a:schemeClr val="tx1"/>
              </a:buClr>
              <a:buFont typeface="Arial"/>
              <a:buChar char="-"/>
              <a:defRPr sz="1000">
                <a:solidFill>
                  <a:schemeClr val="tx1"/>
                </a:solidFill>
                <a:latin typeface="+mn-lt"/>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a:lnSpc>
                <a:spcPct val="110000"/>
              </a:lnSpc>
              <a:spcBef>
                <a:spcPts val="83"/>
              </a:spcBef>
              <a:spcAft>
                <a:spcPts val="83"/>
              </a:spcAft>
              <a:buNone/>
            </a:pPr>
            <a:r>
              <a:rPr lang="en-US" sz="917" b="1" kern="0" dirty="0">
                <a:solidFill>
                  <a:schemeClr val="tx1">
                    <a:lumMod val="50000"/>
                  </a:schemeClr>
                </a:solidFill>
                <a:latin typeface="+mn-lt"/>
              </a:rPr>
              <a:t>Sukuk of US$1.25 bn fully repaid in December 2018 and US$1.64 bn due in mid-2019 already</a:t>
            </a:r>
          </a:p>
          <a:p>
            <a:pPr marL="0" indent="0" algn="ctr">
              <a:lnSpc>
                <a:spcPct val="110000"/>
              </a:lnSpc>
              <a:spcBef>
                <a:spcPts val="83"/>
              </a:spcBef>
              <a:spcAft>
                <a:spcPts val="83"/>
              </a:spcAft>
              <a:buNone/>
            </a:pPr>
            <a:r>
              <a:rPr lang="en-US" sz="917" b="1" kern="0" dirty="0">
                <a:solidFill>
                  <a:schemeClr val="tx1">
                    <a:lumMod val="50000"/>
                  </a:schemeClr>
                </a:solidFill>
                <a:latin typeface="+mn-lt"/>
              </a:rPr>
              <a:t> pro-actively addressed.  Liquidity </a:t>
            </a:r>
            <a:r>
              <a:rPr lang="en-US" sz="917" b="1" kern="0" dirty="0" smtClean="0">
                <a:solidFill>
                  <a:schemeClr val="tx1">
                    <a:lumMod val="50000"/>
                  </a:schemeClr>
                </a:solidFill>
                <a:latin typeface="+mn-lt"/>
              </a:rPr>
              <a:t>at </a:t>
            </a:r>
            <a:r>
              <a:rPr lang="en-US" sz="917" b="1" kern="0" dirty="0">
                <a:solidFill>
                  <a:schemeClr val="tx1">
                    <a:lumMod val="50000"/>
                  </a:schemeClr>
                </a:solidFill>
                <a:latin typeface="+mn-lt"/>
              </a:rPr>
              <a:t>comfortable levels</a:t>
            </a:r>
          </a:p>
        </p:txBody>
      </p:sp>
      <p:sp>
        <p:nvSpPr>
          <p:cNvPr id="15" name="TextBox 14"/>
          <p:cNvSpPr txBox="1"/>
          <p:nvPr/>
        </p:nvSpPr>
        <p:spPr>
          <a:xfrm>
            <a:off x="1715020" y="5432742"/>
            <a:ext cx="4343399" cy="248971"/>
          </a:xfrm>
          <a:prstGeom prst="rect">
            <a:avLst/>
          </a:prstGeom>
          <a:noFill/>
        </p:spPr>
        <p:txBody>
          <a:bodyPr wrap="square" rtlCol="0">
            <a:noAutofit/>
          </a:bodyPr>
          <a:lstStyle/>
          <a:p>
            <a:pPr>
              <a:lnSpc>
                <a:spcPct val="110000"/>
              </a:lnSpc>
              <a:spcBef>
                <a:spcPts val="346"/>
              </a:spcBef>
            </a:pPr>
            <a:r>
              <a:rPr lang="en-US" sz="700" dirty="0">
                <a:solidFill>
                  <a:srgbClr val="221E20"/>
                </a:solidFill>
                <a:latin typeface="Noto Sans"/>
              </a:rPr>
              <a:t>* Based on the rates applicable for the usage levels</a:t>
            </a:r>
          </a:p>
        </p:txBody>
      </p:sp>
    </p:spTree>
    <p:extLst>
      <p:ext uri="{BB962C8B-B14F-4D97-AF65-F5344CB8AC3E}">
        <p14:creationId xmlns:p14="http://schemas.microsoft.com/office/powerpoint/2010/main" val="330894764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27</a:t>
            </a:fld>
            <a:endParaRPr lang="en-US" dirty="0"/>
          </a:p>
        </p:txBody>
      </p:sp>
      <p:sp>
        <p:nvSpPr>
          <p:cNvPr id="6" name="Rounded Rectangle 5"/>
          <p:cNvSpPr/>
          <p:nvPr/>
        </p:nvSpPr>
        <p:spPr bwMode="auto">
          <a:xfrm flipH="1">
            <a:off x="112903" y="499405"/>
            <a:ext cx="8875643" cy="4872695"/>
          </a:xfrm>
          <a:prstGeom prst="roundRect">
            <a:avLst>
              <a:gd name="adj" fmla="val 0"/>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solidFill>
                <a:schemeClr val="tx1">
                  <a:lumMod val="50000"/>
                </a:schemeClr>
              </a:solidFill>
              <a:latin typeface="+mn-lt"/>
            </a:endParaRPr>
          </a:p>
        </p:txBody>
      </p:sp>
      <p:sp>
        <p:nvSpPr>
          <p:cNvPr id="7" name="Text Placeholder 8"/>
          <p:cNvSpPr txBox="1"/>
          <p:nvPr/>
        </p:nvSpPr>
        <p:spPr>
          <a:xfrm>
            <a:off x="403313" y="54710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Qatar (QAR)</a:t>
            </a:r>
            <a:endParaRPr lang="en-GB" sz="1000" b="1" dirty="0">
              <a:solidFill>
                <a:schemeClr val="bg1"/>
              </a:solidFill>
              <a:latin typeface="+mn-lt"/>
              <a:cs typeface="Arial" pitchFamily="34" charset="0"/>
            </a:endParaRPr>
          </a:p>
        </p:txBody>
      </p:sp>
      <p:sp>
        <p:nvSpPr>
          <p:cNvPr id="8" name="Text Placeholder 8"/>
          <p:cNvSpPr txBox="1"/>
          <p:nvPr/>
        </p:nvSpPr>
        <p:spPr>
          <a:xfrm>
            <a:off x="2068227" y="54710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Iraq (QAR)</a:t>
            </a:r>
            <a:endParaRPr lang="en-GB" sz="1000" b="1" dirty="0">
              <a:solidFill>
                <a:schemeClr val="bg1"/>
              </a:solidFill>
              <a:latin typeface="+mn-lt"/>
              <a:cs typeface="Arial" pitchFamily="34" charset="0"/>
            </a:endParaRPr>
          </a:p>
        </p:txBody>
      </p:sp>
      <p:sp>
        <p:nvSpPr>
          <p:cNvPr id="9" name="Text Placeholder 8"/>
          <p:cNvSpPr txBox="1"/>
          <p:nvPr/>
        </p:nvSpPr>
        <p:spPr>
          <a:xfrm>
            <a:off x="3733141" y="54710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Oman (QAR)</a:t>
            </a:r>
            <a:endParaRPr lang="en-GB" sz="1000" b="1" dirty="0">
              <a:solidFill>
                <a:schemeClr val="bg1"/>
              </a:solidFill>
              <a:latin typeface="+mn-lt"/>
              <a:cs typeface="Arial" pitchFamily="34" charset="0"/>
            </a:endParaRPr>
          </a:p>
        </p:txBody>
      </p:sp>
      <p:sp>
        <p:nvSpPr>
          <p:cNvPr id="10" name="Text Placeholder 8"/>
          <p:cNvSpPr txBox="1"/>
          <p:nvPr/>
        </p:nvSpPr>
        <p:spPr>
          <a:xfrm>
            <a:off x="5398055" y="54710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Maldives (QAR)</a:t>
            </a:r>
            <a:endParaRPr lang="en-GB" sz="1000" b="1" dirty="0">
              <a:solidFill>
                <a:schemeClr val="bg1"/>
              </a:solidFill>
              <a:latin typeface="+mn-lt"/>
              <a:cs typeface="Arial" pitchFamily="34" charset="0"/>
            </a:endParaRPr>
          </a:p>
        </p:txBody>
      </p:sp>
      <p:sp>
        <p:nvSpPr>
          <p:cNvPr id="11" name="Text Placeholder 8"/>
          <p:cNvSpPr txBox="1"/>
          <p:nvPr/>
        </p:nvSpPr>
        <p:spPr>
          <a:xfrm>
            <a:off x="7062967" y="54710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Palestine (QAR)</a:t>
            </a:r>
            <a:endParaRPr lang="en-GB" sz="1000" b="1" dirty="0">
              <a:solidFill>
                <a:schemeClr val="bg1"/>
              </a:solidFill>
              <a:latin typeface="+mn-lt"/>
              <a:cs typeface="Arial" pitchFamily="34" charset="0"/>
            </a:endParaRPr>
          </a:p>
        </p:txBody>
      </p:sp>
      <p:sp>
        <p:nvSpPr>
          <p:cNvPr id="12" name="Text Placeholder 8"/>
          <p:cNvSpPr txBox="1"/>
          <p:nvPr/>
        </p:nvSpPr>
        <p:spPr>
          <a:xfrm>
            <a:off x="403313" y="212711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Indonesia (QAR)</a:t>
            </a:r>
          </a:p>
        </p:txBody>
      </p:sp>
      <p:sp>
        <p:nvSpPr>
          <p:cNvPr id="13" name="Text Placeholder 8"/>
          <p:cNvSpPr txBox="1"/>
          <p:nvPr/>
        </p:nvSpPr>
        <p:spPr>
          <a:xfrm>
            <a:off x="2068227" y="212711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Kuwait (QAR)</a:t>
            </a:r>
          </a:p>
        </p:txBody>
      </p:sp>
      <p:sp>
        <p:nvSpPr>
          <p:cNvPr id="14" name="Text Placeholder 8"/>
          <p:cNvSpPr txBox="1"/>
          <p:nvPr/>
        </p:nvSpPr>
        <p:spPr>
          <a:xfrm>
            <a:off x="3733141" y="212711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Tunisia (QAR)</a:t>
            </a:r>
          </a:p>
        </p:txBody>
      </p:sp>
      <p:sp>
        <p:nvSpPr>
          <p:cNvPr id="15" name="Text Placeholder 8"/>
          <p:cNvSpPr txBox="1"/>
          <p:nvPr/>
        </p:nvSpPr>
        <p:spPr>
          <a:xfrm>
            <a:off x="5398055" y="212711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Algeria (QAR)</a:t>
            </a:r>
          </a:p>
        </p:txBody>
      </p:sp>
      <p:sp>
        <p:nvSpPr>
          <p:cNvPr id="16" name="Text Placeholder 8"/>
          <p:cNvSpPr txBox="1"/>
          <p:nvPr/>
        </p:nvSpPr>
        <p:spPr>
          <a:xfrm>
            <a:off x="7062967" y="2127110"/>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Myanmar (QAR)</a:t>
            </a:r>
          </a:p>
        </p:txBody>
      </p:sp>
      <p:sp>
        <p:nvSpPr>
          <p:cNvPr id="17" name="Text Placeholder 8"/>
          <p:cNvSpPr txBox="1"/>
          <p:nvPr/>
        </p:nvSpPr>
        <p:spPr>
          <a:xfrm>
            <a:off x="403313" y="3844718"/>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Indonesia (</a:t>
            </a:r>
            <a:r>
              <a:rPr lang="en-US" sz="1000" b="1" dirty="0" smtClean="0">
                <a:solidFill>
                  <a:schemeClr val="bg1"/>
                </a:solidFill>
                <a:latin typeface="+mn-lt"/>
                <a:cs typeface="Arial" pitchFamily="34" charset="0"/>
              </a:rPr>
              <a:t>IDR’000)</a:t>
            </a:r>
            <a:endParaRPr lang="en-US" sz="1000" b="1" dirty="0">
              <a:solidFill>
                <a:schemeClr val="bg1"/>
              </a:solidFill>
              <a:latin typeface="+mn-lt"/>
              <a:cs typeface="Arial" pitchFamily="34" charset="0"/>
            </a:endParaRPr>
          </a:p>
        </p:txBody>
      </p:sp>
      <p:sp>
        <p:nvSpPr>
          <p:cNvPr id="18" name="Text Placeholder 8"/>
          <p:cNvSpPr txBox="1"/>
          <p:nvPr/>
        </p:nvSpPr>
        <p:spPr>
          <a:xfrm>
            <a:off x="5398055" y="3844718"/>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Algeria (</a:t>
            </a:r>
            <a:r>
              <a:rPr lang="en-US" sz="1000" b="1" dirty="0" smtClean="0">
                <a:solidFill>
                  <a:schemeClr val="bg1"/>
                </a:solidFill>
                <a:latin typeface="+mn-lt"/>
                <a:cs typeface="Arial" pitchFamily="34" charset="0"/>
              </a:rPr>
              <a:t>DZD)</a:t>
            </a:r>
            <a:endParaRPr lang="en-US" sz="1000" b="1" dirty="0">
              <a:solidFill>
                <a:schemeClr val="bg1"/>
              </a:solidFill>
              <a:latin typeface="+mn-lt"/>
              <a:cs typeface="Arial" pitchFamily="34" charset="0"/>
            </a:endParaRPr>
          </a:p>
        </p:txBody>
      </p:sp>
      <p:sp>
        <p:nvSpPr>
          <p:cNvPr id="19" name="Text Placeholder 8"/>
          <p:cNvSpPr txBox="1"/>
          <p:nvPr/>
        </p:nvSpPr>
        <p:spPr>
          <a:xfrm>
            <a:off x="3733141" y="3844718"/>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Tunisia (TND)</a:t>
            </a:r>
          </a:p>
        </p:txBody>
      </p:sp>
      <p:sp>
        <p:nvSpPr>
          <p:cNvPr id="20" name="Text Placeholder 8"/>
          <p:cNvSpPr txBox="1"/>
          <p:nvPr/>
        </p:nvSpPr>
        <p:spPr>
          <a:xfrm>
            <a:off x="2068227" y="3844718"/>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Kuwait (KWD)</a:t>
            </a:r>
          </a:p>
        </p:txBody>
      </p:sp>
      <p:sp>
        <p:nvSpPr>
          <p:cNvPr id="21" name="Text Placeholder 8"/>
          <p:cNvSpPr txBox="1"/>
          <p:nvPr/>
        </p:nvSpPr>
        <p:spPr>
          <a:xfrm>
            <a:off x="7062967" y="3844718"/>
            <a:ext cx="1545336" cy="182880"/>
          </a:xfrm>
          <a:prstGeom prst="roundRect">
            <a:avLst/>
          </a:prstGeom>
          <a:solidFill>
            <a:srgbClr val="ED1C24"/>
          </a:solidFill>
          <a:ln>
            <a:solidFill>
              <a:srgbClr val="ED1C24"/>
            </a:solidFill>
          </a:ln>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44726" indent="-244726" algn="ctr">
              <a:spcBef>
                <a:spcPct val="20000"/>
              </a:spcBef>
              <a:buClr>
                <a:schemeClr val="tx1"/>
              </a:buClr>
            </a:pPr>
            <a:r>
              <a:rPr lang="en-US" sz="1000" b="1" dirty="0">
                <a:solidFill>
                  <a:schemeClr val="bg1"/>
                </a:solidFill>
                <a:latin typeface="+mn-lt"/>
                <a:cs typeface="Arial" pitchFamily="34" charset="0"/>
              </a:rPr>
              <a:t>Myanmar </a:t>
            </a:r>
            <a:r>
              <a:rPr lang="en-US" sz="1000" b="1" dirty="0" smtClean="0">
                <a:solidFill>
                  <a:schemeClr val="bg1"/>
                </a:solidFill>
                <a:latin typeface="+mn-lt"/>
                <a:cs typeface="Arial" pitchFamily="34" charset="0"/>
              </a:rPr>
              <a:t>(MMK’000)</a:t>
            </a:r>
            <a:endParaRPr lang="en-US" sz="1000" b="1" dirty="0">
              <a:solidFill>
                <a:schemeClr val="bg1"/>
              </a:solidFill>
              <a:latin typeface="+mn-lt"/>
              <a:cs typeface="Arial" pitchFamily="34" charset="0"/>
            </a:endParaRPr>
          </a:p>
        </p:txBody>
      </p:sp>
      <p:sp>
        <p:nvSpPr>
          <p:cNvPr id="22" name="Title 3"/>
          <p:cNvSpPr txBox="1"/>
          <p:nvPr/>
        </p:nvSpPr>
        <p:spPr>
          <a:xfrm>
            <a:off x="0" y="75769"/>
            <a:ext cx="3290757" cy="423636"/>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smtClean="0">
                <a:latin typeface="+mj-lt"/>
              </a:rPr>
              <a:t>Blended </a:t>
            </a:r>
            <a:r>
              <a:rPr lang="en-US" sz="3200" dirty="0">
                <a:latin typeface="+mj-lt"/>
              </a:rPr>
              <a:t>ARPU</a:t>
            </a:r>
          </a:p>
        </p:txBody>
      </p:sp>
      <p:graphicFrame>
        <p:nvGraphicFramePr>
          <p:cNvPr id="57" name="[PlaceholderChartForReportGeneration-b08e5565-e0ad-4cff-8019-bac68a40ad31]"/>
          <p:cNvGraphicFramePr/>
          <p:nvPr>
            <p:extLst>
              <p:ext uri="{D42A27DB-BD31-4B8C-83A1-F6EECF244321}">
                <p14:modId xmlns:p14="http://schemas.microsoft.com/office/powerpoint/2010/main" val="2204311769"/>
              </p:ext>
            </p:extLst>
          </p:nvPr>
        </p:nvGraphicFramePr>
        <p:xfrm>
          <a:off x="440426" y="762191"/>
          <a:ext cx="1624012" cy="12525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6" name="[PlaceholderChartForReportGeneration-88a5d216-4da9-490b-98c4-20e90a887fe4]"/>
          <p:cNvGraphicFramePr/>
          <p:nvPr>
            <p:extLst>
              <p:ext uri="{D42A27DB-BD31-4B8C-83A1-F6EECF244321}">
                <p14:modId xmlns:p14="http://schemas.microsoft.com/office/powerpoint/2010/main" val="2984055273"/>
              </p:ext>
            </p:extLst>
          </p:nvPr>
        </p:nvGraphicFramePr>
        <p:xfrm>
          <a:off x="2137554" y="762191"/>
          <a:ext cx="1655064" cy="12656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5" name="[PlaceholderChartForReportGeneration-148f51a5-b50e-478b-87ad-2cd53be13746]"/>
          <p:cNvGraphicFramePr/>
          <p:nvPr>
            <p:extLst>
              <p:ext uri="{D42A27DB-BD31-4B8C-83A1-F6EECF244321}">
                <p14:modId xmlns:p14="http://schemas.microsoft.com/office/powerpoint/2010/main" val="2646547266"/>
              </p:ext>
            </p:extLst>
          </p:nvPr>
        </p:nvGraphicFramePr>
        <p:xfrm>
          <a:off x="3783474" y="762191"/>
          <a:ext cx="1655064" cy="126568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4" name="[PlaceholderChartForReportGeneration-5442b28c-d6ef-453e-be4d-6733eaf6039f]"/>
          <p:cNvGraphicFramePr/>
          <p:nvPr>
            <p:extLst>
              <p:ext uri="{D42A27DB-BD31-4B8C-83A1-F6EECF244321}">
                <p14:modId xmlns:p14="http://schemas.microsoft.com/office/powerpoint/2010/main" val="4243005403"/>
              </p:ext>
            </p:extLst>
          </p:nvPr>
        </p:nvGraphicFramePr>
        <p:xfrm>
          <a:off x="5429394" y="759845"/>
          <a:ext cx="1655064" cy="126568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3" name="[PlaceholderChartForReportGeneration-3ab211e3-537e-4426-a21a-79c30d39bd31]"/>
          <p:cNvGraphicFramePr/>
          <p:nvPr>
            <p:extLst>
              <p:ext uri="{D42A27DB-BD31-4B8C-83A1-F6EECF244321}">
                <p14:modId xmlns:p14="http://schemas.microsoft.com/office/powerpoint/2010/main" val="107892300"/>
              </p:ext>
            </p:extLst>
          </p:nvPr>
        </p:nvGraphicFramePr>
        <p:xfrm>
          <a:off x="7031736" y="759845"/>
          <a:ext cx="1655064" cy="126568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2" name="[PlaceholderChartForReportGeneration-0c86e3c5-5f09-44e0-8b2c-d21ea83ef7d6]"/>
          <p:cNvGraphicFramePr/>
          <p:nvPr>
            <p:extLst>
              <p:ext uri="{D42A27DB-BD31-4B8C-83A1-F6EECF244321}">
                <p14:modId xmlns:p14="http://schemas.microsoft.com/office/powerpoint/2010/main" val="715880916"/>
              </p:ext>
            </p:extLst>
          </p:nvPr>
        </p:nvGraphicFramePr>
        <p:xfrm>
          <a:off x="436770" y="2337499"/>
          <a:ext cx="1655064" cy="126568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1" name="[PlaceholderChartForReportGeneration-cfa9d187-c6aa-4ccd-a0d8-f145b6d8be6f]"/>
          <p:cNvGraphicFramePr/>
          <p:nvPr>
            <p:extLst>
              <p:ext uri="{D42A27DB-BD31-4B8C-83A1-F6EECF244321}">
                <p14:modId xmlns:p14="http://schemas.microsoft.com/office/powerpoint/2010/main" val="2410406480"/>
              </p:ext>
            </p:extLst>
          </p:nvPr>
        </p:nvGraphicFramePr>
        <p:xfrm>
          <a:off x="2137554" y="2338578"/>
          <a:ext cx="1655064" cy="126568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0" name="[PlaceholderChartForReportGeneration-a8a97137-fd75-495e-a5a1-77c0ac9bd1d1]"/>
          <p:cNvGraphicFramePr/>
          <p:nvPr>
            <p:extLst>
              <p:ext uri="{D42A27DB-BD31-4B8C-83A1-F6EECF244321}">
                <p14:modId xmlns:p14="http://schemas.microsoft.com/office/powerpoint/2010/main" val="3996142452"/>
              </p:ext>
            </p:extLst>
          </p:nvPr>
        </p:nvGraphicFramePr>
        <p:xfrm>
          <a:off x="3783474" y="2338578"/>
          <a:ext cx="1655064" cy="126568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9" name="[PlaceholderChartForReportGeneration-9de4e5d8-6ab2-4543-851c-e185cdc786ea]"/>
          <p:cNvGraphicFramePr/>
          <p:nvPr>
            <p:extLst>
              <p:ext uri="{D42A27DB-BD31-4B8C-83A1-F6EECF244321}">
                <p14:modId xmlns:p14="http://schemas.microsoft.com/office/powerpoint/2010/main" val="1345268721"/>
              </p:ext>
            </p:extLst>
          </p:nvPr>
        </p:nvGraphicFramePr>
        <p:xfrm>
          <a:off x="5429394" y="2338578"/>
          <a:ext cx="1655064" cy="126568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8" name="[PlaceholderChartForReportGeneration-8b441a23-0658-49a9-8b5b-bd0c7c6b93f8]"/>
          <p:cNvGraphicFramePr/>
          <p:nvPr>
            <p:extLst>
              <p:ext uri="{D42A27DB-BD31-4B8C-83A1-F6EECF244321}">
                <p14:modId xmlns:p14="http://schemas.microsoft.com/office/powerpoint/2010/main" val="1494511236"/>
              </p:ext>
            </p:extLst>
          </p:nvPr>
        </p:nvGraphicFramePr>
        <p:xfrm>
          <a:off x="7029594" y="2338578"/>
          <a:ext cx="1655064" cy="1265682"/>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47" name="[PlaceholderChartForReportGeneration-b7b68f3e-2794-4371-8456-279c968b0786]"/>
          <p:cNvGraphicFramePr/>
          <p:nvPr>
            <p:extLst>
              <p:ext uri="{D42A27DB-BD31-4B8C-83A1-F6EECF244321}">
                <p14:modId xmlns:p14="http://schemas.microsoft.com/office/powerpoint/2010/main" val="3106123077"/>
              </p:ext>
            </p:extLst>
          </p:nvPr>
        </p:nvGraphicFramePr>
        <p:xfrm>
          <a:off x="436770" y="4027598"/>
          <a:ext cx="1655064" cy="1265682"/>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46" name="[PlaceholderChartForReportGeneration-9b8d810c-bc48-4c3a-a8ec-00eee4ab9251]"/>
          <p:cNvGraphicFramePr/>
          <p:nvPr>
            <p:extLst>
              <p:ext uri="{D42A27DB-BD31-4B8C-83A1-F6EECF244321}">
                <p14:modId xmlns:p14="http://schemas.microsoft.com/office/powerpoint/2010/main" val="3649948674"/>
              </p:ext>
            </p:extLst>
          </p:nvPr>
        </p:nvGraphicFramePr>
        <p:xfrm>
          <a:off x="2137554" y="4027598"/>
          <a:ext cx="1655064" cy="1265682"/>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45" name="[PlaceholderChartForReportGeneration-ffdb2684-d463-40c1-9c26-2782770f5b37]"/>
          <p:cNvGraphicFramePr/>
          <p:nvPr>
            <p:extLst>
              <p:ext uri="{D42A27DB-BD31-4B8C-83A1-F6EECF244321}">
                <p14:modId xmlns:p14="http://schemas.microsoft.com/office/powerpoint/2010/main" val="3304312447"/>
              </p:ext>
            </p:extLst>
          </p:nvPr>
        </p:nvGraphicFramePr>
        <p:xfrm>
          <a:off x="3783474" y="4030218"/>
          <a:ext cx="1655064" cy="1265682"/>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44" name="[PlaceholderChartForReportGeneration-d4f7c020-e8dc-456e-a7ca-ba5c1ad6288d]"/>
          <p:cNvGraphicFramePr/>
          <p:nvPr>
            <p:extLst>
              <p:ext uri="{D42A27DB-BD31-4B8C-83A1-F6EECF244321}">
                <p14:modId xmlns:p14="http://schemas.microsoft.com/office/powerpoint/2010/main" val="2462025680"/>
              </p:ext>
            </p:extLst>
          </p:nvPr>
        </p:nvGraphicFramePr>
        <p:xfrm>
          <a:off x="5429394" y="4030218"/>
          <a:ext cx="1655064" cy="1265682"/>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43" name="[PlaceholderChartForReportGeneration-e589fc2c-d863-442d-8c88-94d2d9d2528e]"/>
          <p:cNvGraphicFramePr/>
          <p:nvPr>
            <p:extLst>
              <p:ext uri="{D42A27DB-BD31-4B8C-83A1-F6EECF244321}">
                <p14:modId xmlns:p14="http://schemas.microsoft.com/office/powerpoint/2010/main" val="2150613469"/>
              </p:ext>
            </p:extLst>
          </p:nvPr>
        </p:nvGraphicFramePr>
        <p:xfrm>
          <a:off x="7029594" y="4030218"/>
          <a:ext cx="1655064" cy="1265682"/>
        </p:xfrm>
        <a:graphic>
          <a:graphicData uri="http://schemas.openxmlformats.org/drawingml/2006/chart">
            <c:chart xmlns:c="http://schemas.openxmlformats.org/drawingml/2006/chart" xmlns:r="http://schemas.openxmlformats.org/officeDocument/2006/relationships" r:id="rId16"/>
          </a:graphicData>
        </a:graphic>
      </p:graphicFrame>
      <p:sp>
        <p:nvSpPr>
          <p:cNvPr id="42" name="Text Placeholder 8"/>
          <p:cNvSpPr txBox="1"/>
          <p:nvPr/>
        </p:nvSpPr>
        <p:spPr>
          <a:xfrm>
            <a:off x="7483718" y="498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Results </a:t>
            </a:r>
          </a:p>
          <a:p>
            <a:r>
              <a:rPr lang="en-US" sz="583" dirty="0"/>
              <a:t>Review</a:t>
            </a:r>
            <a:endParaRPr lang="en-GB" sz="583" dirty="0"/>
          </a:p>
        </p:txBody>
      </p:sp>
      <p:sp>
        <p:nvSpPr>
          <p:cNvPr id="58" name="Text Placeholder 8"/>
          <p:cNvSpPr txBox="1"/>
          <p:nvPr/>
        </p:nvSpPr>
        <p:spPr>
          <a:xfrm>
            <a:off x="8033236" y="498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Operations </a:t>
            </a:r>
          </a:p>
          <a:p>
            <a:r>
              <a:rPr lang="en-US" sz="583" dirty="0"/>
              <a:t>Review</a:t>
            </a:r>
            <a:endParaRPr lang="en-GB" sz="583" dirty="0"/>
          </a:p>
        </p:txBody>
      </p:sp>
      <p:sp>
        <p:nvSpPr>
          <p:cNvPr id="59" name="Text Placeholder 8"/>
          <p:cNvSpPr txBox="1"/>
          <p:nvPr/>
        </p:nvSpPr>
        <p:spPr>
          <a:xfrm>
            <a:off x="8582754" y="49806"/>
            <a:ext cx="510181" cy="216894"/>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Additional</a:t>
            </a:r>
          </a:p>
          <a:p>
            <a:r>
              <a:rPr lang="en-US" sz="583" dirty="0"/>
              <a:t>Information</a:t>
            </a:r>
            <a:endParaRPr lang="en-GB" sz="583" dirty="0"/>
          </a:p>
        </p:txBody>
      </p:sp>
      <p:sp>
        <p:nvSpPr>
          <p:cNvPr id="60" name="Text Placeholder 8"/>
          <p:cNvSpPr txBox="1"/>
          <p:nvPr/>
        </p:nvSpPr>
        <p:spPr>
          <a:xfrm>
            <a:off x="6934200" y="498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Overview</a:t>
            </a:r>
            <a:endParaRPr lang="en-GB" sz="583" dirty="0"/>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28</a:t>
            </a:fld>
            <a:endParaRPr lang="en-US" dirty="0"/>
          </a:p>
        </p:txBody>
      </p:sp>
      <p:sp>
        <p:nvSpPr>
          <p:cNvPr id="6" name="Title 3"/>
          <p:cNvSpPr txBox="1"/>
          <p:nvPr/>
        </p:nvSpPr>
        <p:spPr>
          <a:xfrm>
            <a:off x="0" y="90725"/>
            <a:ext cx="8440617" cy="485205"/>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smtClean="0">
                <a:latin typeface="+mj-lt"/>
              </a:rPr>
              <a:t>Statutory </a:t>
            </a:r>
            <a:r>
              <a:rPr lang="en-US" sz="3200" dirty="0">
                <a:latin typeface="+mj-lt"/>
              </a:rPr>
              <a:t>Corporate Tax </a:t>
            </a:r>
            <a:r>
              <a:rPr lang="en-US" sz="3200" dirty="0" smtClean="0">
                <a:latin typeface="+mj-lt"/>
              </a:rPr>
              <a:t>Rates</a:t>
            </a:r>
            <a:endParaRPr lang="en-US" sz="3200" dirty="0">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2605055857"/>
              </p:ext>
            </p:extLst>
          </p:nvPr>
        </p:nvGraphicFramePr>
        <p:xfrm>
          <a:off x="59518" y="1023211"/>
          <a:ext cx="8856669" cy="4254101"/>
        </p:xfrm>
        <a:graphic>
          <a:graphicData uri="http://schemas.openxmlformats.org/drawingml/2006/table">
            <a:tbl>
              <a:tblPr/>
              <a:tblGrid>
                <a:gridCol w="1107083">
                  <a:extLst>
                    <a:ext uri="{9D8B030D-6E8A-4147-A177-3AD203B41FA5}">
                      <a16:colId xmlns:a16="http://schemas.microsoft.com/office/drawing/2014/main" val="20000"/>
                    </a:ext>
                  </a:extLst>
                </a:gridCol>
                <a:gridCol w="851602">
                  <a:extLst>
                    <a:ext uri="{9D8B030D-6E8A-4147-A177-3AD203B41FA5}">
                      <a16:colId xmlns:a16="http://schemas.microsoft.com/office/drawing/2014/main" val="20001"/>
                    </a:ext>
                  </a:extLst>
                </a:gridCol>
                <a:gridCol w="1512609">
                  <a:extLst>
                    <a:ext uri="{9D8B030D-6E8A-4147-A177-3AD203B41FA5}">
                      <a16:colId xmlns:a16="http://schemas.microsoft.com/office/drawing/2014/main" val="20002"/>
                    </a:ext>
                  </a:extLst>
                </a:gridCol>
                <a:gridCol w="5385375">
                  <a:extLst>
                    <a:ext uri="{9D8B030D-6E8A-4147-A177-3AD203B41FA5}">
                      <a16:colId xmlns:a16="http://schemas.microsoft.com/office/drawing/2014/main" val="20003"/>
                    </a:ext>
                  </a:extLst>
                </a:gridCol>
              </a:tblGrid>
              <a:tr h="34418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Algeria</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rPr>
                        <a:t>26%</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4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34418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Indonesia</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25%</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34418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Iraq</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15%</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38384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rPr>
                        <a:t>Kuwait</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18%</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3 years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rPr>
                        <a:t>GCC companies (including NMTC)are exempted and are subjected to  4.5% Zakat, KFAS &amp; national </a:t>
                      </a:r>
                      <a:r>
                        <a:rPr kumimoji="0" lang="en-US" sz="1000" b="0" i="0" u="none" strike="noStrike" cap="none" normalizeH="0" baseline="0" dirty="0" err="1" smtClean="0">
                          <a:ln>
                            <a:noFill/>
                          </a:ln>
                          <a:solidFill>
                            <a:schemeClr val="tx1">
                              <a:lumMod val="90000"/>
                              <a:lumOff val="10000"/>
                            </a:schemeClr>
                          </a:solidFill>
                          <a:effectLst/>
                          <a:latin typeface="+mn-lt"/>
                          <a:ea typeface="ＭＳ Ｐゴシック"/>
                          <a:cs typeface="Arial" pitchFamily="34" charset="0"/>
                        </a:rPr>
                        <a:t>Labour</a:t>
                      </a:r>
                      <a:r>
                        <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rPr>
                        <a:t> Support Tax on consolidated profits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354812">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Maldives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15%</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34418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Myanmar</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25%</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3 years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5"/>
                  </a:ext>
                </a:extLst>
              </a:tr>
              <a:tr h="34418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Oman</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15%</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6"/>
                  </a:ext>
                </a:extLst>
              </a:tr>
              <a:tr h="34418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Palestine</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20%</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7"/>
                  </a:ext>
                </a:extLst>
              </a:tr>
              <a:tr h="34418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Qatar</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10%</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3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Qatari/GCC owned companies and companies listed on Qatar Exchange are exempt</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344181">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Singapore</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17%</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Indefinitely</a:t>
                      </a: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endPar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85000"/>
                      </a:schemeClr>
                    </a:solidFill>
                  </a:tcPr>
                </a:tc>
                <a:extLst>
                  <a:ext uri="{0D108BD9-81ED-4DB2-BD59-A6C34878D82A}">
                    <a16:rowId xmlns:a16="http://schemas.microsoft.com/office/drawing/2014/main" val="10009"/>
                  </a:ext>
                </a:extLst>
              </a:tr>
              <a:tr h="704386">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Tunisia</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35%</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lumMod val="90000"/>
                              <a:lumOff val="10000"/>
                            </a:schemeClr>
                          </a:solidFill>
                          <a:effectLst/>
                          <a:latin typeface="+mn-lt"/>
                          <a:ea typeface="ＭＳ Ｐゴシック"/>
                          <a:cs typeface="Arial" pitchFamily="34" charset="0"/>
                        </a:rPr>
                        <a:t>5 years</a:t>
                      </a: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pPr>
                      <a:r>
                        <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rPr>
                        <a:t>1) 25% is the standard tax rate; 2) 35% tax rate applies to oil companies, banks, financial institutions including insurance companies and telecommunication companies, 3) 1% Solidarity Social Contribution to Finance Social Security Fund is applicable as of 1 January 2018.</a:t>
                      </a:r>
                    </a:p>
                    <a:p>
                      <a:pPr marL="0" marR="0" lvl="0" indent="0" algn="l" defTabSz="457200" rtl="0" eaLnBrk="1" fontAlgn="base" latinLnBrk="0" hangingPunct="1">
                        <a:lnSpc>
                          <a:spcPct val="100000"/>
                        </a:lnSpc>
                        <a:spcBef>
                          <a:spcPct val="0"/>
                        </a:spcBef>
                        <a:spcAft>
                          <a:spcPct val="0"/>
                        </a:spcAft>
                        <a:buClrTx/>
                        <a:buSzTx/>
                        <a:buFontTx/>
                        <a:buNone/>
                      </a:pPr>
                      <a:endParaRPr kumimoji="0" lang="en-US" sz="1000" b="0" i="0" u="none" strike="noStrike" cap="none" normalizeH="0" baseline="0" dirty="0" smtClean="0">
                        <a:ln>
                          <a:noFill/>
                        </a:ln>
                        <a:solidFill>
                          <a:schemeClr val="tx1">
                            <a:lumMod val="90000"/>
                            <a:lumOff val="10000"/>
                          </a:schemeClr>
                        </a:solidFill>
                        <a:effectLst/>
                        <a:latin typeface="+mn-lt"/>
                        <a:ea typeface="ＭＳ Ｐゴシック"/>
                        <a:cs typeface="Arial" pitchFamily="34" charset="0"/>
                      </a:endParaRPr>
                    </a:p>
                  </a:txBody>
                  <a:tcPr marL="71920" marR="71920" marT="0" marB="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10"/>
                  </a:ext>
                </a:extLst>
              </a:tr>
            </a:tbl>
          </a:graphicData>
        </a:graphic>
      </p:graphicFrame>
      <p:grpSp>
        <p:nvGrpSpPr>
          <p:cNvPr id="8" name="Group 7"/>
          <p:cNvGrpSpPr>
            <a:grpSpLocks noChangeAspect="1"/>
          </p:cNvGrpSpPr>
          <p:nvPr/>
        </p:nvGrpSpPr>
        <p:grpSpPr>
          <a:xfrm>
            <a:off x="59518" y="549059"/>
            <a:ext cx="8929033" cy="443695"/>
            <a:chOff x="79633" y="1132338"/>
            <a:chExt cx="8927125" cy="564120"/>
          </a:xfrm>
        </p:grpSpPr>
        <p:sp>
          <p:nvSpPr>
            <p:cNvPr id="9" name="Text Placeholder 8"/>
            <p:cNvSpPr txBox="1"/>
            <p:nvPr/>
          </p:nvSpPr>
          <p:spPr>
            <a:xfrm>
              <a:off x="2688771" y="1132338"/>
              <a:ext cx="6317987" cy="5641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08535" indent="-208535" algn="ctr">
                <a:spcBef>
                  <a:spcPct val="20000"/>
                </a:spcBef>
                <a:buClr>
                  <a:schemeClr val="tx1"/>
                </a:buClr>
              </a:pPr>
              <a:r>
                <a:rPr lang="en-US" sz="1000" b="1" dirty="0">
                  <a:solidFill>
                    <a:schemeClr val="bg1"/>
                  </a:solidFill>
                  <a:latin typeface="+mn-lt"/>
                  <a:cs typeface="Arial" pitchFamily="34" charset="0"/>
                </a:rPr>
                <a:t>Notes</a:t>
              </a:r>
            </a:p>
          </p:txBody>
        </p:sp>
        <p:sp>
          <p:nvSpPr>
            <p:cNvPr id="10" name="Text Placeholder 8"/>
            <p:cNvSpPr txBox="1"/>
            <p:nvPr/>
          </p:nvSpPr>
          <p:spPr>
            <a:xfrm>
              <a:off x="79633" y="1132338"/>
              <a:ext cx="1106909" cy="5641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08535" indent="-208535" algn="ctr">
                <a:spcBef>
                  <a:spcPct val="20000"/>
                </a:spcBef>
                <a:buClr>
                  <a:schemeClr val="tx1"/>
                </a:buClr>
              </a:pPr>
              <a:endParaRPr lang="en-GB" sz="786" b="1" dirty="0">
                <a:solidFill>
                  <a:schemeClr val="bg1"/>
                </a:solidFill>
                <a:latin typeface="+mn-lt"/>
                <a:cs typeface="Arial" pitchFamily="34" charset="0"/>
              </a:endParaRPr>
            </a:p>
          </p:txBody>
        </p:sp>
        <p:sp>
          <p:nvSpPr>
            <p:cNvPr id="11" name="Text Placeholder 8"/>
            <p:cNvSpPr txBox="1"/>
            <p:nvPr/>
          </p:nvSpPr>
          <p:spPr>
            <a:xfrm>
              <a:off x="881540" y="1132338"/>
              <a:ext cx="1498600" cy="5641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08535" indent="-208535" algn="ctr">
                <a:spcBef>
                  <a:spcPct val="20000"/>
                </a:spcBef>
                <a:buClr>
                  <a:schemeClr val="tx1"/>
                </a:buClr>
              </a:pPr>
              <a:r>
                <a:rPr lang="en-US" sz="1000" b="1" dirty="0">
                  <a:solidFill>
                    <a:schemeClr val="bg1"/>
                  </a:solidFill>
                  <a:latin typeface="+mn-lt"/>
                  <a:cs typeface="Arial" pitchFamily="34" charset="0"/>
                </a:rPr>
                <a:t>Statutory </a:t>
              </a:r>
            </a:p>
            <a:p>
              <a:pPr marL="208535" indent="-208535" algn="ctr">
                <a:spcBef>
                  <a:spcPct val="20000"/>
                </a:spcBef>
                <a:buClr>
                  <a:schemeClr val="tx1"/>
                </a:buClr>
              </a:pPr>
              <a:r>
                <a:rPr lang="en-US" sz="1000" b="1" dirty="0">
                  <a:solidFill>
                    <a:schemeClr val="bg1"/>
                  </a:solidFill>
                  <a:latin typeface="+mn-lt"/>
                  <a:cs typeface="Arial" pitchFamily="34" charset="0"/>
                </a:rPr>
                <a:t>Tax Rate</a:t>
              </a:r>
            </a:p>
          </p:txBody>
        </p:sp>
        <p:sp>
          <p:nvSpPr>
            <p:cNvPr id="12" name="Text Placeholder 8"/>
            <p:cNvSpPr txBox="1"/>
            <p:nvPr/>
          </p:nvSpPr>
          <p:spPr>
            <a:xfrm>
              <a:off x="1978866" y="1132338"/>
              <a:ext cx="1700504" cy="56412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08535" indent="-208535" algn="ctr">
                <a:spcBef>
                  <a:spcPct val="20000"/>
                </a:spcBef>
                <a:buClr>
                  <a:schemeClr val="tx1"/>
                </a:buClr>
              </a:pPr>
              <a:r>
                <a:rPr lang="en-US" sz="1000" b="1" dirty="0">
                  <a:solidFill>
                    <a:schemeClr val="bg1"/>
                  </a:solidFill>
                  <a:latin typeface="+mn-lt"/>
                  <a:cs typeface="Arial" pitchFamily="34" charset="0"/>
                </a:rPr>
                <a:t>Losses C/Fwd</a:t>
              </a:r>
            </a:p>
            <a:p>
              <a:pPr marL="208535" indent="-208535" algn="ctr">
                <a:spcBef>
                  <a:spcPct val="20000"/>
                </a:spcBef>
                <a:buClr>
                  <a:schemeClr val="tx1"/>
                </a:buClr>
              </a:pPr>
              <a:r>
                <a:rPr lang="en-US" sz="1000" b="1" dirty="0">
                  <a:solidFill>
                    <a:schemeClr val="bg1"/>
                  </a:solidFill>
                  <a:latin typeface="+mn-lt"/>
                  <a:cs typeface="Arial" pitchFamily="34" charset="0"/>
                </a:rPr>
                <a:t>Allowed</a:t>
              </a:r>
            </a:p>
          </p:txBody>
        </p:sp>
      </p:grpSp>
      <p:sp>
        <p:nvSpPr>
          <p:cNvPr id="18" name="Text Placeholder 8"/>
          <p:cNvSpPr txBox="1"/>
          <p:nvPr/>
        </p:nvSpPr>
        <p:spPr>
          <a:xfrm>
            <a:off x="7483718"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Results </a:t>
            </a:r>
          </a:p>
          <a:p>
            <a:r>
              <a:rPr lang="en-US" sz="583" dirty="0"/>
              <a:t>Review</a:t>
            </a:r>
            <a:endParaRPr lang="en-GB" sz="583" dirty="0"/>
          </a:p>
        </p:txBody>
      </p:sp>
      <p:sp>
        <p:nvSpPr>
          <p:cNvPr id="19" name="Text Placeholder 8"/>
          <p:cNvSpPr txBox="1"/>
          <p:nvPr/>
        </p:nvSpPr>
        <p:spPr>
          <a:xfrm>
            <a:off x="8033236"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Operations </a:t>
            </a:r>
          </a:p>
          <a:p>
            <a:r>
              <a:rPr lang="en-US" sz="583" dirty="0"/>
              <a:t>Review</a:t>
            </a:r>
            <a:endParaRPr lang="en-GB" sz="583" dirty="0"/>
          </a:p>
        </p:txBody>
      </p:sp>
      <p:sp>
        <p:nvSpPr>
          <p:cNvPr id="20" name="Text Placeholder 8"/>
          <p:cNvSpPr txBox="1"/>
          <p:nvPr/>
        </p:nvSpPr>
        <p:spPr>
          <a:xfrm>
            <a:off x="8582754" y="37106"/>
            <a:ext cx="510181" cy="216894"/>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Additional</a:t>
            </a:r>
          </a:p>
          <a:p>
            <a:r>
              <a:rPr lang="en-US" sz="583" dirty="0"/>
              <a:t>Information</a:t>
            </a:r>
            <a:endParaRPr lang="en-GB" sz="583" dirty="0"/>
          </a:p>
        </p:txBody>
      </p:sp>
      <p:sp>
        <p:nvSpPr>
          <p:cNvPr id="21" name="Text Placeholder 8"/>
          <p:cNvSpPr txBox="1"/>
          <p:nvPr/>
        </p:nvSpPr>
        <p:spPr>
          <a:xfrm>
            <a:off x="6934200" y="37106"/>
            <a:ext cx="510181" cy="216894"/>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t>Overview</a:t>
            </a:r>
            <a:endParaRPr lang="en-GB" sz="583" dirty="0"/>
          </a:p>
        </p:txBody>
      </p:sp>
    </p:spTree>
    <p:extLst>
      <p:ext uri="{BB962C8B-B14F-4D97-AF65-F5344CB8AC3E}">
        <p14:creationId xmlns:p14="http://schemas.microsoft.com/office/powerpoint/2010/main" val="93909560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78032" y="1298802"/>
            <a:ext cx="4603749" cy="521481"/>
          </a:xfrm>
        </p:spPr>
        <p:txBody>
          <a:bodyPr>
            <a:normAutofit fontScale="85000" lnSpcReduction="20000"/>
          </a:bodyPr>
          <a:lstStyle/>
          <a:p>
            <a:r>
              <a:rPr lang="en-GB" dirty="0" smtClean="0"/>
              <a:t>Thank You</a:t>
            </a:r>
            <a:endParaRPr lang="en-GB" dirty="0"/>
          </a:p>
        </p:txBody>
      </p:sp>
      <p:sp>
        <p:nvSpPr>
          <p:cNvPr id="3" name="Text Placeholder 5"/>
          <p:cNvSpPr txBox="1"/>
          <p:nvPr/>
        </p:nvSpPr>
        <p:spPr bwMode="auto">
          <a:xfrm>
            <a:off x="778032" y="1725917"/>
            <a:ext cx="4770714" cy="625777"/>
          </a:xfrm>
          <a:prstGeom prst="rect">
            <a:avLst/>
          </a:prstGeom>
          <a:noFill/>
          <a:ln w="9525">
            <a:noFill/>
            <a:miter lim="800000"/>
          </a:ln>
        </p:spPr>
        <p:txBody>
          <a:bodyPr vert="horz" wrap="square" lIns="0" tIns="91425" rIns="91425" bIns="91425" numCol="1" anchor="ctr" anchorCtr="0" compatLnSpc="1">
            <a:prstTxWarp prst="textNoShape">
              <a:avLst/>
            </a:prstTxWarp>
          </a:bodyPr>
          <a:lstStyle>
            <a:defPPr>
              <a:defRPr lang="en-US"/>
            </a:defPPr>
            <a:lvl1pPr marL="0" marR="0" lvl="0" indent="0" algn="l" defTabSz="704850" rtl="0" eaLnBrk="1" fontAlgn="base" latinLnBrk="1" hangingPunct="1">
              <a:lnSpc>
                <a:spcPct val="100000"/>
              </a:lnSpc>
              <a:spcBef>
                <a:spcPct val="0"/>
              </a:spcBef>
              <a:spcAft>
                <a:spcPct val="0"/>
              </a:spcAft>
              <a:buClr>
                <a:schemeClr val="lt1"/>
              </a:buClr>
              <a:buSzPct val="140000"/>
              <a:buFont typeface="Arial"/>
              <a:buNone/>
              <a:defRPr lang="en-US" sz="3200" b="0" i="0" u="none" strike="noStrike" kern="1200" cap="none">
                <a:solidFill>
                  <a:schemeClr val="lt1"/>
                </a:solidFill>
                <a:latin typeface="Ooredoo Heavy" panose="00000A00000000000000" pitchFamily="50" charset="0"/>
                <a:ea typeface="Ooredoo Heavy" panose="00000A00000000000000" pitchFamily="50" charset="0"/>
                <a:cs typeface="+mj-cs"/>
                <a:sym typeface="Arial"/>
              </a:defRPr>
            </a:lvl1pPr>
            <a:lvl2pPr marL="663239" marR="0" lvl="1" indent="-99741" algn="l" defTabSz="704850" rtl="0" eaLnBrk="1" fontAlgn="base" latinLnBrk="1" hangingPunct="1">
              <a:lnSpc>
                <a:spcPct val="100000"/>
              </a:lnSpc>
              <a:spcBef>
                <a:spcPts val="500"/>
              </a:spcBef>
              <a:spcAft>
                <a:spcPct val="0"/>
              </a:spcAft>
              <a:buClr>
                <a:schemeClr val="dk1"/>
              </a:buClr>
              <a:buSzTx/>
              <a:buFont typeface="Arial"/>
              <a:buChar char="–"/>
              <a:defRPr lang="en-US" sz="2500" b="0" i="0" u="none" strike="noStrike" kern="1200" cap="none">
                <a:solidFill>
                  <a:schemeClr val="dk1"/>
                </a:solidFill>
                <a:latin typeface="Calibri"/>
                <a:ea typeface="Calibri"/>
                <a:cs typeface="Calibri"/>
                <a:sym typeface="Calibri"/>
              </a:defRPr>
            </a:lvl2pPr>
            <a:lvl3pPr marL="1020368" marR="0" lvl="2" indent="-75914" algn="l" defTabSz="704850" rtl="0" eaLnBrk="1" fontAlgn="base" latinLnBrk="1" hangingPunct="1">
              <a:lnSpc>
                <a:spcPct val="100000"/>
              </a:lnSpc>
              <a:spcBef>
                <a:spcPts val="425"/>
              </a:spcBef>
              <a:spcAft>
                <a:spcPct val="0"/>
              </a:spcAft>
              <a:buClr>
                <a:schemeClr val="dk1"/>
              </a:buClr>
              <a:buSzTx/>
              <a:buFont typeface="Arial"/>
              <a:buChar char="•"/>
              <a:defRPr lang="en-US" sz="2125" b="0" i="0" u="none" strike="noStrike" kern="1200" cap="none">
                <a:solidFill>
                  <a:schemeClr val="dk1"/>
                </a:solidFill>
                <a:latin typeface="Calibri"/>
                <a:ea typeface="Calibri"/>
                <a:cs typeface="Calibri"/>
                <a:sym typeface="Calibri"/>
              </a:defRPr>
            </a:lvl3pPr>
            <a:lvl4pPr marL="1428517" marR="0" lvl="3" indent="-91199" algn="l" defTabSz="704850" rtl="0" eaLnBrk="1" fontAlgn="base" latinLnBrk="1" hangingPunct="1">
              <a:lnSpc>
                <a:spcPct val="100000"/>
              </a:lnSpc>
              <a:spcBef>
                <a:spcPts val="362"/>
              </a:spcBef>
              <a:spcAft>
                <a:spcPct val="0"/>
              </a:spcAft>
              <a:buClr>
                <a:schemeClr val="dk1"/>
              </a:buClr>
              <a:buSzTx/>
              <a:buFont typeface="Arial"/>
              <a:buChar char="–"/>
              <a:defRPr lang="en-US" sz="1813" b="0" i="0" u="none" strike="noStrike" kern="1200" cap="none">
                <a:solidFill>
                  <a:schemeClr val="dk1"/>
                </a:solidFill>
                <a:latin typeface="Calibri"/>
                <a:ea typeface="Calibri"/>
                <a:cs typeface="Calibri"/>
                <a:sym typeface="Calibri"/>
              </a:defRPr>
            </a:lvl4pPr>
            <a:lvl5pPr marL="1836662" marR="0" lvl="4" indent="-94580" algn="l" defTabSz="704850" rtl="0" eaLnBrk="1" fontAlgn="base" latinLnBrk="1" hangingPunct="1">
              <a:lnSpc>
                <a:spcPct val="100000"/>
              </a:lnSpc>
              <a:spcBef>
                <a:spcPts val="362"/>
              </a:spcBef>
              <a:spcAft>
                <a:spcPct val="0"/>
              </a:spcAft>
              <a:buClr>
                <a:schemeClr val="dk1"/>
              </a:buClr>
              <a:buSzTx/>
              <a:buFont typeface="Arial"/>
              <a:buChar char="»"/>
              <a:defRPr lang="en-US" sz="1813" b="0" i="0" u="none" strike="noStrike" kern="1200" cap="none">
                <a:solidFill>
                  <a:schemeClr val="dk1"/>
                </a:solidFill>
                <a:latin typeface="Calibri"/>
                <a:ea typeface="Calibri"/>
                <a:cs typeface="Calibri"/>
                <a:sym typeface="Calibri"/>
              </a:defRPr>
            </a:lvl5pPr>
            <a:lvl6pPr marL="2244809" marR="0" lvl="5" indent="-90023" algn="l" defTabSz="704850" rtl="0" eaLnBrk="1" fontAlgn="base" latinLnBrk="0" hangingPunct="1">
              <a:spcBef>
                <a:spcPts val="362"/>
              </a:spcBef>
              <a:spcAft>
                <a:spcPct val="0"/>
              </a:spcAft>
              <a:buClr>
                <a:schemeClr val="dk1"/>
              </a:buClr>
              <a:buSzTx/>
              <a:buFont typeface="Arial"/>
              <a:buChar char="•"/>
              <a:defRPr sz="1813" b="0" i="0" u="none" strike="noStrike" kern="1200" cap="none">
                <a:solidFill>
                  <a:schemeClr val="dk1"/>
                </a:solidFill>
                <a:latin typeface="Calibri"/>
                <a:ea typeface="Calibri"/>
                <a:cs typeface="Calibri"/>
                <a:sym typeface="Calibri"/>
              </a:defRPr>
            </a:lvl6pPr>
            <a:lvl7pPr marL="2652956" marR="0" lvl="6" indent="-93406" algn="l" defTabSz="704850" rtl="0" eaLnBrk="1" fontAlgn="base" latinLnBrk="0" hangingPunct="1">
              <a:spcBef>
                <a:spcPts val="362"/>
              </a:spcBef>
              <a:spcAft>
                <a:spcPct val="0"/>
              </a:spcAft>
              <a:buClr>
                <a:schemeClr val="dk1"/>
              </a:buClr>
              <a:buSzTx/>
              <a:buFont typeface="Arial"/>
              <a:buChar char="•"/>
              <a:defRPr sz="1813" b="0" i="0" u="none" strike="noStrike" kern="1200" cap="none">
                <a:solidFill>
                  <a:schemeClr val="dk1"/>
                </a:solidFill>
                <a:latin typeface="Calibri"/>
                <a:ea typeface="Calibri"/>
                <a:cs typeface="Calibri"/>
                <a:sym typeface="Calibri"/>
              </a:defRPr>
            </a:lvl7pPr>
            <a:lvl8pPr marL="3061103" marR="0" lvl="7" indent="-96786" algn="l" defTabSz="704850" rtl="0" eaLnBrk="1" fontAlgn="base" latinLnBrk="0" hangingPunct="1">
              <a:spcBef>
                <a:spcPts val="362"/>
              </a:spcBef>
              <a:spcAft>
                <a:spcPct val="0"/>
              </a:spcAft>
              <a:buClr>
                <a:schemeClr val="dk1"/>
              </a:buClr>
              <a:buSzTx/>
              <a:buFont typeface="Arial"/>
              <a:buChar char="•"/>
              <a:defRPr sz="1813" b="0" i="0" u="none" strike="noStrike" kern="1200" cap="none">
                <a:solidFill>
                  <a:schemeClr val="dk1"/>
                </a:solidFill>
                <a:latin typeface="Calibri"/>
                <a:ea typeface="Calibri"/>
                <a:cs typeface="Calibri"/>
                <a:sym typeface="Calibri"/>
              </a:defRPr>
            </a:lvl8pPr>
            <a:lvl9pPr marL="3469250" marR="0" lvl="8" indent="-92231" algn="l" defTabSz="704850" rtl="0" eaLnBrk="1" fontAlgn="base" hangingPunct="1">
              <a:spcBef>
                <a:spcPts val="362"/>
              </a:spcBef>
              <a:spcAft>
                <a:spcPct val="0"/>
              </a:spcAft>
              <a:buClr>
                <a:schemeClr val="dk1"/>
              </a:buClr>
              <a:buSzTx/>
              <a:buFont typeface="Arial"/>
              <a:buChar char="•"/>
              <a:defRPr sz="1813" b="0" i="0" u="none" strike="noStrike" cap="none">
                <a:solidFill>
                  <a:schemeClr val="dk1"/>
                </a:solidFill>
                <a:latin typeface="Calibri"/>
                <a:ea typeface="Calibri"/>
                <a:cs typeface="Calibri"/>
                <a:sym typeface="Calibri"/>
              </a:defRPr>
            </a:lvl9pPr>
          </a:lstStyle>
          <a:p>
            <a:r>
              <a:rPr lang="en-US" sz="1800" kern="0" dirty="0" smtClean="0">
                <a:latin typeface="+mn-lt"/>
              </a:rPr>
              <a:t>Next Quarterly Results (tbc)</a:t>
            </a:r>
          </a:p>
        </p:txBody>
      </p:sp>
    </p:spTree>
    <p:extLst>
      <p:ext uri="{BB962C8B-B14F-4D97-AF65-F5344CB8AC3E}">
        <p14:creationId xmlns:p14="http://schemas.microsoft.com/office/powerpoint/2010/main" val="82498020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3</a:t>
            </a:fld>
            <a:endParaRPr lang="en-US" dirty="0"/>
          </a:p>
        </p:txBody>
      </p:sp>
      <p:sp>
        <p:nvSpPr>
          <p:cNvPr id="6" name="Freeform 5"/>
          <p:cNvSpPr/>
          <p:nvPr/>
        </p:nvSpPr>
        <p:spPr bwMode="auto">
          <a:xfrm>
            <a:off x="0" y="1158270"/>
            <a:ext cx="6553201" cy="384176"/>
          </a:xfrm>
          <a:custGeom>
            <a:avLst/>
            <a:gdLst>
              <a:gd name="connsiteX0" fmla="*/ 0 w 6553201"/>
              <a:gd name="connsiteY0" fmla="*/ 0 h 384176"/>
              <a:gd name="connsiteX1" fmla="*/ 192088 w 6553201"/>
              <a:gd name="connsiteY1" fmla="*/ 0 h 384176"/>
              <a:gd name="connsiteX2" fmla="*/ 1143000 w 6553201"/>
              <a:gd name="connsiteY2" fmla="*/ 0 h 384176"/>
              <a:gd name="connsiteX3" fmla="*/ 6361113 w 6553201"/>
              <a:gd name="connsiteY3" fmla="*/ 0 h 384176"/>
              <a:gd name="connsiteX4" fmla="*/ 6553201 w 6553201"/>
              <a:gd name="connsiteY4" fmla="*/ 192088 h 384176"/>
              <a:gd name="connsiteX5" fmla="*/ 6553200 w 6553201"/>
              <a:gd name="connsiteY5" fmla="*/ 192088 h 384176"/>
              <a:gd name="connsiteX6" fmla="*/ 6361112 w 6553201"/>
              <a:gd name="connsiteY6" fmla="*/ 384176 h 384176"/>
              <a:gd name="connsiteX7" fmla="*/ 192088 w 6553201"/>
              <a:gd name="connsiteY7" fmla="*/ 384175 h 384176"/>
              <a:gd name="connsiteX8" fmla="*/ 0 w 6553201"/>
              <a:gd name="connsiteY8" fmla="*/ 384175 h 384176"/>
              <a:gd name="connsiteX9" fmla="*/ 0 w 6553201"/>
              <a:gd name="connsiteY9" fmla="*/ 192088 h 384176"/>
              <a:gd name="connsiteX10" fmla="*/ 0 w 6553201"/>
              <a:gd name="connsiteY10" fmla="*/ 192087 h 3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201" h="384176">
                <a:moveTo>
                  <a:pt x="0" y="0"/>
                </a:moveTo>
                <a:lnTo>
                  <a:pt x="192088" y="0"/>
                </a:lnTo>
                <a:lnTo>
                  <a:pt x="1143000" y="0"/>
                </a:lnTo>
                <a:lnTo>
                  <a:pt x="6361113" y="0"/>
                </a:lnTo>
                <a:cubicBezTo>
                  <a:pt x="6467200" y="0"/>
                  <a:pt x="6553201" y="86001"/>
                  <a:pt x="6553201" y="192088"/>
                </a:cubicBezTo>
                <a:lnTo>
                  <a:pt x="6553200" y="192088"/>
                </a:lnTo>
                <a:cubicBezTo>
                  <a:pt x="6553200" y="298175"/>
                  <a:pt x="6467199" y="384176"/>
                  <a:pt x="6361112" y="384176"/>
                </a:cubicBezTo>
                <a:lnTo>
                  <a:pt x="192088" y="384175"/>
                </a:lnTo>
                <a:lnTo>
                  <a:pt x="0" y="384175"/>
                </a:lnTo>
                <a:lnTo>
                  <a:pt x="0" y="192088"/>
                </a:lnTo>
                <a:lnTo>
                  <a:pt x="0" y="192087"/>
                </a:lnTo>
                <a:close/>
              </a:path>
            </a:pathLst>
          </a:custGeom>
          <a:solidFill>
            <a:srgbClr val="ED1C24"/>
          </a:solidFill>
          <a:ln w="9525">
            <a:noFill/>
            <a:miter lim="800000"/>
          </a:ln>
        </p:spPr>
        <p:txBody>
          <a:bodyPr vert="horz" wrap="square" lIns="0" tIns="0" rIns="0" bIns="0" numCol="1"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39800">
              <a:lnSpc>
                <a:spcPct val="110000"/>
              </a:lnSpc>
              <a:spcBef>
                <a:spcPts val="1200"/>
              </a:spcBef>
              <a:buClr>
                <a:schemeClr val="tx1"/>
              </a:buClr>
              <a:buFont typeface="Wingdings"/>
              <a:buNone/>
            </a:pPr>
            <a:endParaRPr lang="en-US" sz="1600" b="1" kern="0" dirty="0">
              <a:solidFill>
                <a:schemeClr val="bg1"/>
              </a:solidFill>
              <a:latin typeface="+mn-lt"/>
              <a:ea typeface="ＭＳ Ｐゴシック" pitchFamily="-109" charset="-128"/>
              <a:cs typeface="ＭＳ Ｐゴシック" charset="-128"/>
            </a:endParaRPr>
          </a:p>
        </p:txBody>
      </p:sp>
      <p:sp>
        <p:nvSpPr>
          <p:cNvPr id="7" name="Text Box 4"/>
          <p:cNvSpPr txBox="1">
            <a:spLocks noChangeArrowheads="1"/>
          </p:cNvSpPr>
          <p:nvPr/>
        </p:nvSpPr>
        <p:spPr bwMode="auto">
          <a:xfrm>
            <a:off x="457199" y="1181100"/>
            <a:ext cx="8442325" cy="1969770"/>
          </a:xfrm>
          <a:prstGeom prst="rect">
            <a:avLst/>
          </a:prstGeom>
          <a:noFill/>
          <a:ln w="9525">
            <a:noFill/>
            <a:miter lim="800000"/>
          </a:ln>
        </p:spPr>
        <p:txBody>
          <a:bodyPr wrap="square" lIns="0" tIns="0" rIns="0" bIns="0">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457200" indent="-457200" defTabSz="867529">
              <a:lnSpc>
                <a:spcPct val="110000"/>
              </a:lnSpc>
              <a:spcBef>
                <a:spcPts val="1600"/>
              </a:spcBef>
              <a:spcAft>
                <a:spcPct val="0"/>
              </a:spcAft>
              <a:buClr>
                <a:schemeClr val="bg1"/>
              </a:buClr>
              <a:buFont typeface="+mj-lt"/>
              <a:buAutoNum type="arabicPeriod"/>
            </a:pPr>
            <a:r>
              <a:rPr lang="en-US" sz="2000" b="1" kern="0" dirty="0">
                <a:solidFill>
                  <a:schemeClr val="bg1"/>
                </a:solidFill>
                <a:latin typeface="+mn-lt"/>
                <a:ea typeface="ＭＳ Ｐゴシック" pitchFamily="-109" charset="-128"/>
                <a:cs typeface="ＭＳ Ｐゴシック" charset="-128"/>
              </a:rPr>
              <a:t>Results review</a:t>
            </a:r>
          </a:p>
          <a:p>
            <a:pPr marL="457200" indent="-457200" defTabSz="867529">
              <a:lnSpc>
                <a:spcPct val="110000"/>
              </a:lnSpc>
              <a:spcBef>
                <a:spcPts val="1600"/>
              </a:spcBef>
              <a:spcAft>
                <a:spcPct val="0"/>
              </a:spcAft>
              <a:buClr>
                <a:schemeClr val="tx1"/>
              </a:buClr>
              <a:buFont typeface="+mj-lt"/>
              <a:buAutoNum type="arabicPeriod"/>
            </a:pPr>
            <a:r>
              <a:rPr lang="en-US" sz="2000" kern="0" dirty="0">
                <a:latin typeface="+mn-lt"/>
                <a:ea typeface="ＭＳ Ｐゴシック" pitchFamily="-109" charset="-128"/>
                <a:cs typeface="ＭＳ Ｐゴシック" charset="-128"/>
              </a:rPr>
              <a:t>Operations </a:t>
            </a:r>
            <a:r>
              <a:rPr lang="en-US" sz="2000" kern="0" dirty="0" smtClean="0">
                <a:latin typeface="+mn-lt"/>
                <a:ea typeface="ＭＳ Ｐゴシック" pitchFamily="-109" charset="-128"/>
                <a:cs typeface="ＭＳ Ｐゴシック" charset="-128"/>
              </a:rPr>
              <a:t>review</a:t>
            </a:r>
          </a:p>
          <a:p>
            <a:pPr marL="457200" indent="-457200" defTabSz="867529">
              <a:lnSpc>
                <a:spcPct val="110000"/>
              </a:lnSpc>
              <a:spcBef>
                <a:spcPts val="1600"/>
              </a:spcBef>
              <a:spcAft>
                <a:spcPct val="0"/>
              </a:spcAft>
              <a:buClr>
                <a:schemeClr val="tx1"/>
              </a:buClr>
              <a:buFont typeface="+mj-lt"/>
              <a:buAutoNum type="arabicPeriod"/>
            </a:pPr>
            <a:r>
              <a:rPr lang="en-US" sz="2000" kern="0" dirty="0" smtClean="0">
                <a:latin typeface="+mn-lt"/>
                <a:ea typeface="ＭＳ Ｐゴシック" pitchFamily="-109" charset="-128"/>
                <a:cs typeface="ＭＳ Ｐゴシック" charset="-128"/>
              </a:rPr>
              <a:t>Additional information</a:t>
            </a:r>
            <a:endParaRPr lang="en-US" sz="2000" kern="0" dirty="0">
              <a:latin typeface="+mn-lt"/>
              <a:ea typeface="ＭＳ Ｐゴシック" pitchFamily="-109" charset="-128"/>
              <a:cs typeface="ＭＳ Ｐゴシック" charset="-128"/>
            </a:endParaRPr>
          </a:p>
          <a:p>
            <a:pPr defTabSz="867529">
              <a:lnSpc>
                <a:spcPct val="110000"/>
              </a:lnSpc>
              <a:spcBef>
                <a:spcPts val="1600"/>
              </a:spcBef>
              <a:spcAft>
                <a:spcPct val="0"/>
              </a:spcAft>
              <a:buClr>
                <a:schemeClr val="tx1"/>
              </a:buClr>
            </a:pPr>
            <a:endParaRPr lang="en-US" sz="2000" kern="0" dirty="0">
              <a:latin typeface="+mn-lt"/>
              <a:ea typeface="ＭＳ Ｐゴシック" pitchFamily="-109" charset="-128"/>
              <a:cs typeface="ＭＳ Ｐゴシック" charset="-128"/>
            </a:endParaRPr>
          </a:p>
        </p:txBody>
      </p:sp>
      <p:sp>
        <p:nvSpPr>
          <p:cNvPr id="8" name="Title 3"/>
          <p:cNvSpPr txBox="1"/>
          <p:nvPr/>
        </p:nvSpPr>
        <p:spPr>
          <a:xfrm>
            <a:off x="351692" y="0"/>
            <a:ext cx="8440617" cy="9144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Ooredoo Heavy" panose="00000A00000000000000" pitchFamily="50" charset="0"/>
                <a:ea typeface="Ooredoo Heavy" panose="00000A00000000000000" pitchFamily="50" charset="0"/>
              </a:rPr>
              <a:t>Contents</a:t>
            </a:r>
            <a:endParaRPr lang="en-US" sz="2800" dirty="0">
              <a:latin typeface="Ooredoo Heavy" panose="00000A00000000000000" pitchFamily="50" charset="0"/>
              <a:ea typeface="Ooredoo Heavy" panose="00000A00000000000000" pitchFamily="50" charset="0"/>
            </a:endParaRPr>
          </a:p>
        </p:txBody>
      </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4</a:t>
            </a:fld>
            <a:endParaRPr lang="en-US" dirty="0"/>
          </a:p>
        </p:txBody>
      </p:sp>
      <p:sp>
        <p:nvSpPr>
          <p:cNvPr id="6" name="Content Placeholder 2"/>
          <p:cNvSpPr txBox="1"/>
          <p:nvPr/>
        </p:nvSpPr>
        <p:spPr>
          <a:xfrm>
            <a:off x="210519" y="1144462"/>
            <a:ext cx="8778033" cy="3922837"/>
          </a:xfrm>
          <a:prstGeom prst="rect">
            <a:avLst/>
          </a:prstGeom>
        </p:spPr>
        <p:txBody>
          <a:bodyPr lIns="0" tIns="0" rIns="0" bIns="0"/>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lvl="0" algn="just"/>
            <a:r>
              <a:rPr lang="en-GB" sz="1100" b="1" dirty="0">
                <a:solidFill>
                  <a:schemeClr val="tx1">
                    <a:lumMod val="90000"/>
                    <a:lumOff val="10000"/>
                  </a:schemeClr>
                </a:solidFill>
                <a:latin typeface="+mn-lt"/>
              </a:rPr>
              <a:t>Solid financial performance in challenging conditions</a:t>
            </a:r>
          </a:p>
          <a:p>
            <a:pPr lvl="0" algn="just"/>
            <a:endParaRPr lang="en-GB" sz="1100" b="1" dirty="0" smtClean="0">
              <a:solidFill>
                <a:schemeClr val="tx1">
                  <a:lumMod val="90000"/>
                  <a:lumOff val="10000"/>
                </a:schemeClr>
              </a:solidFill>
              <a:latin typeface="+mn-lt"/>
            </a:endParaRPr>
          </a:p>
          <a:p>
            <a:pPr lvl="0" algn="just"/>
            <a:endParaRPr lang="en-GB" sz="1100" b="1" dirty="0">
              <a:solidFill>
                <a:schemeClr val="tx1">
                  <a:lumMod val="90000"/>
                  <a:lumOff val="10000"/>
                </a:schemeClr>
              </a:solidFill>
              <a:latin typeface="+mn-lt"/>
            </a:endParaRPr>
          </a:p>
          <a:p>
            <a:pPr lvl="0" algn="just"/>
            <a:endParaRPr lang="en-GB" sz="1100" b="1" dirty="0">
              <a:solidFill>
                <a:schemeClr val="tx1">
                  <a:lumMod val="90000"/>
                  <a:lumOff val="10000"/>
                </a:schemeClr>
              </a:solidFill>
              <a:latin typeface="+mn-lt"/>
            </a:endParaRPr>
          </a:p>
          <a:p>
            <a:pPr marL="171450" indent="-171450" algn="just" defTabSz="457200" latinLnBrk="0" hangingPunct="1">
              <a:buClr>
                <a:schemeClr val="accent1"/>
              </a:buClr>
              <a:buFont typeface="Arial" panose="020B0604020202020204" pitchFamily="34" charset="0"/>
              <a:buChar char="•"/>
              <a:defRPr/>
            </a:pPr>
            <a:r>
              <a:rPr lang="en-US" sz="1100" dirty="0">
                <a:solidFill>
                  <a:schemeClr val="tx1">
                    <a:lumMod val="90000"/>
                    <a:lumOff val="10000"/>
                  </a:schemeClr>
                </a:solidFill>
                <a:latin typeface="+mn-lt"/>
              </a:rPr>
              <a:t>2018 </a:t>
            </a:r>
            <a:r>
              <a:rPr lang="en-US" sz="1100" b="1" dirty="0">
                <a:solidFill>
                  <a:schemeClr val="tx1">
                    <a:lumMod val="90000"/>
                    <a:lumOff val="10000"/>
                  </a:schemeClr>
                </a:solidFill>
                <a:latin typeface="+mn-lt"/>
              </a:rPr>
              <a:t>Revenue</a:t>
            </a:r>
            <a:r>
              <a:rPr lang="en-US" sz="1100" dirty="0">
                <a:solidFill>
                  <a:schemeClr val="tx1">
                    <a:lumMod val="90000"/>
                    <a:lumOff val="10000"/>
                  </a:schemeClr>
                </a:solidFill>
                <a:latin typeface="+mn-lt"/>
              </a:rPr>
              <a:t> was QAR 29.9 billion, driven by strong </a:t>
            </a:r>
            <a:r>
              <a:rPr lang="en-US" sz="1100" dirty="0" smtClean="0">
                <a:solidFill>
                  <a:schemeClr val="tx1">
                    <a:lumMod val="90000"/>
                    <a:lumOff val="10000"/>
                  </a:schemeClr>
                </a:solidFill>
                <a:latin typeface="+mn-lt"/>
              </a:rPr>
              <a:t>contributions </a:t>
            </a:r>
            <a:r>
              <a:rPr lang="en-US" sz="1100" dirty="0">
                <a:solidFill>
                  <a:schemeClr val="tx1">
                    <a:lumMod val="90000"/>
                    <a:lumOff val="10000"/>
                  </a:schemeClr>
                </a:solidFill>
                <a:latin typeface="+mn-lt"/>
              </a:rPr>
              <a:t>from Oman and Kuwait. Group Revenue before the FX impact decreased by 6%, while reported Revenue decreased by 8% year-on-year </a:t>
            </a:r>
          </a:p>
          <a:p>
            <a:pPr marL="171450" indent="-171450" algn="just" defTabSz="457200" latinLnBrk="0" hangingPunct="1">
              <a:buClr>
                <a:schemeClr val="accent1"/>
              </a:buClr>
              <a:buFont typeface="Arial" panose="020B0604020202020204" pitchFamily="34" charset="0"/>
              <a:buChar char="•"/>
              <a:defRPr/>
            </a:pPr>
            <a:endParaRPr lang="en-US" sz="1100" dirty="0">
              <a:solidFill>
                <a:schemeClr val="tx1">
                  <a:lumMod val="90000"/>
                  <a:lumOff val="10000"/>
                </a:schemeClr>
              </a:solidFill>
              <a:latin typeface="+mn-lt"/>
            </a:endParaRPr>
          </a:p>
          <a:p>
            <a:pPr marL="171450" indent="-171450" algn="just" defTabSz="457200" latinLnBrk="0" hangingPunct="1">
              <a:buClr>
                <a:schemeClr val="accent1"/>
              </a:buClr>
              <a:buFont typeface="Arial" panose="020B0604020202020204" pitchFamily="34" charset="0"/>
              <a:buChar char="•"/>
              <a:defRPr/>
            </a:pPr>
            <a:r>
              <a:rPr lang="en-US" sz="1100" dirty="0">
                <a:solidFill>
                  <a:schemeClr val="tx1">
                    <a:lumMod val="90000"/>
                    <a:lumOff val="10000"/>
                  </a:schemeClr>
                </a:solidFill>
                <a:latin typeface="+mn-lt"/>
              </a:rPr>
              <a:t>Group </a:t>
            </a:r>
            <a:r>
              <a:rPr lang="en-US" sz="1100" b="1" dirty="0">
                <a:solidFill>
                  <a:schemeClr val="tx1">
                    <a:lumMod val="90000"/>
                    <a:lumOff val="10000"/>
                  </a:schemeClr>
                </a:solidFill>
                <a:latin typeface="+mn-lt"/>
              </a:rPr>
              <a:t>EBITDA</a:t>
            </a:r>
            <a:r>
              <a:rPr lang="en-US" sz="1100" dirty="0">
                <a:solidFill>
                  <a:schemeClr val="tx1">
                    <a:lumMod val="90000"/>
                    <a:lumOff val="10000"/>
                  </a:schemeClr>
                </a:solidFill>
                <a:latin typeface="+mn-lt"/>
              </a:rPr>
              <a:t> was QAR 12.2 billion with a corresponding EBITDA margin of 41%. Group EBITDA decreased by almost 11% year-on-year mainly due to lower revenues. Excluding foreign exchange impact, EBITDA decreased by 9%, year-on-year. </a:t>
            </a:r>
          </a:p>
          <a:p>
            <a:pPr marL="171450" indent="-171450" algn="just" defTabSz="457200" latinLnBrk="0" hangingPunct="1">
              <a:buClr>
                <a:schemeClr val="accent1"/>
              </a:buClr>
              <a:buFont typeface="Arial" panose="020B0604020202020204" pitchFamily="34" charset="0"/>
              <a:buChar char="•"/>
              <a:defRPr/>
            </a:pPr>
            <a:endParaRPr lang="en-US" sz="1100" dirty="0">
              <a:solidFill>
                <a:schemeClr val="tx1">
                  <a:lumMod val="90000"/>
                  <a:lumOff val="10000"/>
                </a:schemeClr>
              </a:solidFill>
              <a:latin typeface="+mn-lt"/>
            </a:endParaRPr>
          </a:p>
          <a:p>
            <a:pPr marL="171450" indent="-171450" algn="just" defTabSz="457200" latinLnBrk="0" hangingPunct="1">
              <a:buClr>
                <a:schemeClr val="accent1"/>
              </a:buClr>
              <a:buFont typeface="Arial" panose="020B0604020202020204" pitchFamily="34" charset="0"/>
              <a:buChar char="•"/>
              <a:defRPr/>
            </a:pPr>
            <a:r>
              <a:rPr lang="en-US" sz="1100" dirty="0">
                <a:solidFill>
                  <a:schemeClr val="tx1">
                    <a:lumMod val="90000"/>
                    <a:lumOff val="10000"/>
                  </a:schemeClr>
                </a:solidFill>
                <a:latin typeface="+mn-lt"/>
              </a:rPr>
              <a:t>Group </a:t>
            </a:r>
            <a:r>
              <a:rPr lang="en-US" sz="1100" b="1" dirty="0">
                <a:solidFill>
                  <a:schemeClr val="tx1">
                    <a:lumMod val="90000"/>
                    <a:lumOff val="10000"/>
                  </a:schemeClr>
                </a:solidFill>
                <a:latin typeface="+mn-lt"/>
              </a:rPr>
              <a:t>Net Profit attributable to Ooredoo shareholders </a:t>
            </a:r>
            <a:r>
              <a:rPr lang="en-US" sz="1100" dirty="0">
                <a:solidFill>
                  <a:schemeClr val="tx1">
                    <a:lumMod val="90000"/>
                    <a:lumOff val="10000"/>
                  </a:schemeClr>
                </a:solidFill>
                <a:latin typeface="+mn-lt"/>
              </a:rPr>
              <a:t>was QAR 1.6 billion. The positive performances in Iraq, Oman, Kuwait and Tunisia were offset by market challenges and lower revenues in Indonesia and Algeria. In </a:t>
            </a:r>
            <a:r>
              <a:rPr lang="en-US" sz="1100" dirty="0" smtClean="0">
                <a:solidFill>
                  <a:schemeClr val="tx1">
                    <a:lumMod val="90000"/>
                    <a:lumOff val="10000"/>
                  </a:schemeClr>
                </a:solidFill>
                <a:latin typeface="+mn-lt"/>
              </a:rPr>
              <a:t>Q4 2018 Net </a:t>
            </a:r>
            <a:r>
              <a:rPr lang="en-US" sz="1100" dirty="0">
                <a:solidFill>
                  <a:schemeClr val="tx1">
                    <a:lumMod val="90000"/>
                    <a:lumOff val="10000"/>
                  </a:schemeClr>
                </a:solidFill>
                <a:latin typeface="+mn-lt"/>
              </a:rPr>
              <a:t>Profit improved by 40% compared to Q4 2017 mainly due to lower tax, regulatory provisions and Foreign Exchange gains in Q4 2018</a:t>
            </a:r>
          </a:p>
          <a:p>
            <a:pPr marL="171450" indent="-171450" algn="just" defTabSz="457200" latinLnBrk="0" hangingPunct="1">
              <a:buClr>
                <a:schemeClr val="accent1"/>
              </a:buClr>
              <a:buFont typeface="Arial" panose="020B0604020202020204" pitchFamily="34" charset="0"/>
              <a:buChar char="•"/>
              <a:defRPr/>
            </a:pPr>
            <a:endParaRPr lang="en-US" sz="1100" dirty="0">
              <a:solidFill>
                <a:schemeClr val="tx1">
                  <a:lumMod val="90000"/>
                  <a:lumOff val="10000"/>
                </a:schemeClr>
              </a:solidFill>
              <a:latin typeface="+mn-lt"/>
            </a:endParaRPr>
          </a:p>
          <a:p>
            <a:pPr marL="171450" indent="-171450" algn="just" defTabSz="457200" latinLnBrk="0" hangingPunct="1">
              <a:buClr>
                <a:schemeClr val="accent1"/>
              </a:buClr>
              <a:buFont typeface="Arial" panose="020B0604020202020204" pitchFamily="34" charset="0"/>
              <a:buChar char="•"/>
              <a:defRPr/>
            </a:pPr>
            <a:r>
              <a:rPr lang="en-US" sz="1100" dirty="0">
                <a:solidFill>
                  <a:schemeClr val="tx1">
                    <a:lumMod val="90000"/>
                    <a:lumOff val="10000"/>
                  </a:schemeClr>
                </a:solidFill>
                <a:latin typeface="+mn-lt"/>
              </a:rPr>
              <a:t>Increased </a:t>
            </a:r>
            <a:r>
              <a:rPr lang="en-US" sz="1100" b="1" dirty="0">
                <a:solidFill>
                  <a:schemeClr val="tx1">
                    <a:lumMod val="90000"/>
                    <a:lumOff val="10000"/>
                  </a:schemeClr>
                </a:solidFill>
                <a:latin typeface="+mn-lt"/>
              </a:rPr>
              <a:t>monetization of data business</a:t>
            </a:r>
            <a:r>
              <a:rPr lang="en-US" sz="1100" dirty="0">
                <a:solidFill>
                  <a:schemeClr val="tx1">
                    <a:lumMod val="90000"/>
                    <a:lumOff val="10000"/>
                  </a:schemeClr>
                </a:solidFill>
                <a:latin typeface="+mn-lt"/>
              </a:rPr>
              <a:t>, with significant data growth coming from consumer and enterprise customers: saw data revenue increasing to 47% of Group revenue. Revenue from data contributed QAR 14.2 billion</a:t>
            </a:r>
          </a:p>
          <a:p>
            <a:pPr marL="171450" indent="-171450" algn="just" defTabSz="457200" latinLnBrk="0" hangingPunct="1">
              <a:buClr>
                <a:schemeClr val="accent1"/>
              </a:buClr>
              <a:buFont typeface="Arial" panose="020B0604020202020204" pitchFamily="34" charset="0"/>
              <a:buChar char="•"/>
              <a:defRPr/>
            </a:pPr>
            <a:endParaRPr lang="en-US" sz="1100" dirty="0">
              <a:solidFill>
                <a:schemeClr val="tx1">
                  <a:lumMod val="90000"/>
                  <a:lumOff val="10000"/>
                </a:schemeClr>
              </a:solidFill>
              <a:latin typeface="+mn-lt"/>
            </a:endParaRPr>
          </a:p>
          <a:p>
            <a:pPr marL="171450" indent="-171450" algn="just" defTabSz="457200" latinLnBrk="0" hangingPunct="1">
              <a:buClr>
                <a:schemeClr val="accent1"/>
              </a:buClr>
              <a:buFont typeface="Arial" panose="020B0604020202020204" pitchFamily="34" charset="0"/>
              <a:buChar char="•"/>
              <a:defRPr/>
            </a:pPr>
            <a:r>
              <a:rPr lang="en-GB" sz="1100" dirty="0">
                <a:solidFill>
                  <a:schemeClr val="tx1">
                    <a:lumMod val="90000"/>
                    <a:lumOff val="10000"/>
                  </a:schemeClr>
                </a:solidFill>
                <a:latin typeface="+mn-lt"/>
              </a:rPr>
              <a:t>Wataniya Mobile was successfully rebranded to </a:t>
            </a:r>
            <a:r>
              <a:rPr lang="en-GB" sz="1100" b="1" dirty="0">
                <a:solidFill>
                  <a:schemeClr val="tx1">
                    <a:lumMod val="90000"/>
                    <a:lumOff val="10000"/>
                  </a:schemeClr>
                </a:solidFill>
                <a:latin typeface="+mn-lt"/>
              </a:rPr>
              <a:t>Ooredoo Palestine</a:t>
            </a:r>
            <a:r>
              <a:rPr lang="en-GB" sz="1100" dirty="0">
                <a:solidFill>
                  <a:schemeClr val="tx1">
                    <a:lumMod val="90000"/>
                    <a:lumOff val="10000"/>
                  </a:schemeClr>
                </a:solidFill>
                <a:latin typeface="+mn-lt"/>
              </a:rPr>
              <a:t>, enabling it to benefit from group derived synergies, leading to improvements in Ooredoo Palestine’s commercial and technical operations.</a:t>
            </a:r>
            <a:endParaRPr lang="en-US" sz="1100" dirty="0">
              <a:solidFill>
                <a:schemeClr val="tx1">
                  <a:lumMod val="90000"/>
                  <a:lumOff val="10000"/>
                </a:schemeClr>
              </a:solidFill>
              <a:latin typeface="+mn-lt"/>
            </a:endParaRPr>
          </a:p>
          <a:p>
            <a:pPr algn="just"/>
            <a:r>
              <a:rPr lang="en-GB" sz="1100" dirty="0">
                <a:solidFill>
                  <a:schemeClr val="tx1">
                    <a:lumMod val="90000"/>
                    <a:lumOff val="10000"/>
                  </a:schemeClr>
                </a:solidFill>
                <a:latin typeface="+mn-lt"/>
              </a:rPr>
              <a:t> </a:t>
            </a:r>
            <a:endParaRPr lang="en-US" sz="1100" dirty="0">
              <a:solidFill>
                <a:schemeClr val="tx1">
                  <a:lumMod val="90000"/>
                  <a:lumOff val="10000"/>
                </a:schemeClr>
              </a:solidFill>
              <a:latin typeface="+mn-lt"/>
            </a:endParaRPr>
          </a:p>
          <a:p>
            <a:pPr marL="171450" indent="-171450" algn="just" defTabSz="457200" latinLnBrk="0" hangingPunct="1">
              <a:buClr>
                <a:schemeClr val="accent1"/>
              </a:buClr>
              <a:buFont typeface="Arial" panose="020B0604020202020204" pitchFamily="34" charset="0"/>
              <a:buChar char="•"/>
              <a:defRPr/>
            </a:pPr>
            <a:endParaRPr lang="en-US" sz="1100" dirty="0">
              <a:solidFill>
                <a:schemeClr val="tx1">
                  <a:lumMod val="90000"/>
                  <a:lumOff val="10000"/>
                </a:schemeClr>
              </a:solidFill>
              <a:latin typeface="+mn-lt"/>
            </a:endParaRPr>
          </a:p>
          <a:p>
            <a:pPr marL="171450" lvl="0" indent="-171450" algn="just">
              <a:spcAft>
                <a:spcPts val="1000"/>
              </a:spcAft>
              <a:buClr>
                <a:schemeClr val="accent1"/>
              </a:buClr>
              <a:buFont typeface="Arial" panose="020B0604020202020204" pitchFamily="34" charset="0"/>
              <a:buChar char="•"/>
            </a:pPr>
            <a:endParaRPr lang="en-US" sz="1100" kern="0" dirty="0">
              <a:solidFill>
                <a:schemeClr val="tx1">
                  <a:lumMod val="90000"/>
                  <a:lumOff val="10000"/>
                </a:schemeClr>
              </a:solidFill>
              <a:latin typeface="+mn-lt"/>
              <a:ea typeface="ＭＳ Ｐゴシック" pitchFamily="-109" charset="-128"/>
              <a:cs typeface="Arial" pitchFamily="34" charset="0"/>
            </a:endParaRPr>
          </a:p>
          <a:p>
            <a:pPr marL="342900" marR="0" lvl="0" indent="-342900" algn="just">
              <a:spcBef>
                <a:spcPct val="0"/>
              </a:spcBef>
              <a:spcAft>
                <a:spcPts val="1000"/>
              </a:spcAft>
              <a:buFont typeface="Symbol" panose="05050102010706020507" pitchFamily="18" charset="2"/>
              <a:buChar char=""/>
            </a:pPr>
            <a:endParaRPr lang="en-US" sz="1100" kern="0" dirty="0">
              <a:latin typeface="+mn-lt"/>
              <a:ea typeface="ＭＳ Ｐゴシック" pitchFamily="-109" charset="-128"/>
              <a:cs typeface="Arial" pitchFamily="34" charset="0"/>
            </a:endParaRPr>
          </a:p>
        </p:txBody>
      </p:sp>
      <p:sp>
        <p:nvSpPr>
          <p:cNvPr id="7" name="Title 3"/>
          <p:cNvSpPr txBox="1"/>
          <p:nvPr/>
        </p:nvSpPr>
        <p:spPr>
          <a:xfrm>
            <a:off x="131883" y="393233"/>
            <a:ext cx="8440617" cy="465826"/>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a:t>
            </a:r>
            <a:r>
              <a:rPr lang="en-US" sz="3200" dirty="0" smtClean="0">
                <a:latin typeface="+mj-lt"/>
              </a:rPr>
              <a:t>Results</a:t>
            </a:r>
          </a:p>
          <a:p>
            <a:r>
              <a:rPr lang="en-US" sz="2000" dirty="0" smtClean="0">
                <a:latin typeface="+mj-lt"/>
              </a:rPr>
              <a:t>Key Highlights</a:t>
            </a:r>
            <a:endParaRPr lang="en-US" sz="1200" dirty="0">
              <a:latin typeface="+mj-lt"/>
            </a:endParaRPr>
          </a:p>
        </p:txBody>
      </p:sp>
      <p:grpSp>
        <p:nvGrpSpPr>
          <p:cNvPr id="8" name="Group 7"/>
          <p:cNvGrpSpPr/>
          <p:nvPr/>
        </p:nvGrpSpPr>
        <p:grpSpPr>
          <a:xfrm>
            <a:off x="6477000" y="84509"/>
            <a:ext cx="2587752" cy="222173"/>
            <a:chOff x="6107430" y="45720"/>
            <a:chExt cx="2862072" cy="260273"/>
          </a:xfrm>
        </p:grpSpPr>
        <p:sp>
          <p:nvSpPr>
            <p:cNvPr id="9" name="Text Placeholder 8"/>
            <p:cNvSpPr txBox="1"/>
            <p:nvPr/>
          </p:nvSpPr>
          <p:spPr>
            <a:xfrm>
              <a:off x="6831621" y="45720"/>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Results </a:t>
              </a:r>
            </a:p>
            <a:p>
              <a:r>
                <a:rPr lang="en-US" sz="580" dirty="0">
                  <a:latin typeface="+mn-lt"/>
                </a:rPr>
                <a:t>Review</a:t>
              </a:r>
              <a:endParaRPr lang="en-GB" sz="580" dirty="0">
                <a:latin typeface="+mn-lt"/>
              </a:endParaRPr>
            </a:p>
          </p:txBody>
        </p:sp>
        <p:sp>
          <p:nvSpPr>
            <p:cNvPr id="10" name="Text Placeholder 8"/>
            <p:cNvSpPr txBox="1"/>
            <p:nvPr/>
          </p:nvSpPr>
          <p:spPr>
            <a:xfrm>
              <a:off x="7570470" y="45720"/>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580" b="1" i="0" u="none" strike="noStrike" kern="1200" cap="none" spc="0" normalizeH="0" baseline="0" noProof="0" dirty="0" smtClean="0">
                  <a:ln>
                    <a:noFill/>
                  </a:ln>
                  <a:solidFill>
                    <a:schemeClr val="bg1"/>
                  </a:solidFill>
                  <a:effectLst/>
                  <a:uLnTx/>
                  <a:uFillTx/>
                  <a:latin typeface="+mn-lt"/>
                  <a:ea typeface="+mn-ea"/>
                  <a:cs typeface="Arial" pitchFamily="34" charset="0"/>
                </a:rPr>
                <a:t>Operations </a:t>
              </a:r>
            </a:p>
            <a:p>
              <a:pPr marL="265113" marR="0" lvl="0" indent="-265113" algn="ctr" defTabSz="914400" rtl="0" eaLnBrk="1" fontAlgn="auto" latinLnBrk="0" hangingPunct="1">
                <a:lnSpc>
                  <a:spcPct val="100000"/>
                </a:lnSpc>
                <a:spcAft>
                  <a:spcPct val="0"/>
                </a:spcAft>
                <a:buClr>
                  <a:schemeClr val="tx1"/>
                </a:buClr>
                <a:buSzTx/>
                <a:defRPr/>
              </a:pPr>
              <a:r>
                <a:rPr kumimoji="0" lang="en-US" sz="580" b="1" i="0" u="none" strike="noStrike" kern="1200" cap="none" spc="0" normalizeH="0" baseline="0" noProof="0" dirty="0" smtClean="0">
                  <a:ln>
                    <a:noFill/>
                  </a:ln>
                  <a:solidFill>
                    <a:schemeClr val="bg1"/>
                  </a:solidFill>
                  <a:effectLst/>
                  <a:uLnTx/>
                  <a:uFillTx/>
                  <a:latin typeface="+mn-lt"/>
                  <a:ea typeface="+mn-ea"/>
                  <a:cs typeface="Arial" pitchFamily="34" charset="0"/>
                </a:rPr>
                <a:t>Review</a:t>
              </a:r>
              <a:endParaRPr kumimoji="0" lang="en-GB" sz="58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11" name="Text Placeholder 8"/>
            <p:cNvSpPr txBox="1"/>
            <p:nvPr/>
          </p:nvSpPr>
          <p:spPr>
            <a:xfrm>
              <a:off x="8301990" y="45720"/>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65113" marR="0" lvl="0" indent="-265113" algn="ctr" defTabSz="914400" rtl="0" eaLnBrk="1" fontAlgn="auto" latinLnBrk="0" hangingPunct="1">
                <a:lnSpc>
                  <a:spcPct val="100000"/>
                </a:lnSpc>
                <a:spcAft>
                  <a:spcPct val="0"/>
                </a:spcAft>
                <a:buClr>
                  <a:schemeClr val="tx1"/>
                </a:buClr>
                <a:buSzTx/>
                <a:defRPr/>
              </a:pPr>
              <a:r>
                <a:rPr kumimoji="0" lang="en-US" sz="580" b="1" i="0" u="none" strike="noStrike" kern="1200" cap="none" spc="0" normalizeH="0" baseline="0" noProof="0" dirty="0" smtClean="0">
                  <a:ln>
                    <a:noFill/>
                  </a:ln>
                  <a:solidFill>
                    <a:schemeClr val="bg1"/>
                  </a:solidFill>
                  <a:effectLst/>
                  <a:uLnTx/>
                  <a:uFillTx/>
                  <a:latin typeface="+mn-lt"/>
                  <a:ea typeface="+mn-ea"/>
                  <a:cs typeface="Arial" pitchFamily="34" charset="0"/>
                </a:rPr>
                <a:t>Additional</a:t>
              </a:r>
            </a:p>
            <a:p>
              <a:pPr marL="265113" marR="0" lvl="0" indent="-265113" algn="ctr" defTabSz="914400" rtl="0" eaLnBrk="1" fontAlgn="auto" latinLnBrk="0" hangingPunct="1">
                <a:lnSpc>
                  <a:spcPct val="100000"/>
                </a:lnSpc>
                <a:spcAft>
                  <a:spcPct val="0"/>
                </a:spcAft>
                <a:buClr>
                  <a:schemeClr val="tx1"/>
                </a:buClr>
                <a:buSzTx/>
                <a:defRPr/>
              </a:pPr>
              <a:r>
                <a:rPr lang="en-US" sz="580" b="1" dirty="0" smtClean="0">
                  <a:solidFill>
                    <a:schemeClr val="bg1"/>
                  </a:solidFill>
                  <a:latin typeface="+mn-lt"/>
                  <a:cs typeface="Arial" pitchFamily="34" charset="0"/>
                </a:rPr>
                <a:t>Information</a:t>
              </a:r>
              <a:endParaRPr kumimoji="0" lang="en-GB" sz="580" b="1" i="0" u="none" strike="noStrike" kern="1200" cap="none" spc="0" normalizeH="0" baseline="0" noProof="0" dirty="0">
                <a:ln>
                  <a:noFill/>
                </a:ln>
                <a:solidFill>
                  <a:schemeClr val="bg1"/>
                </a:solidFill>
                <a:effectLst/>
                <a:uLnTx/>
                <a:uFillTx/>
                <a:latin typeface="+mn-lt"/>
                <a:ea typeface="+mn-ea"/>
                <a:cs typeface="Arial" pitchFamily="34" charset="0"/>
              </a:endParaRPr>
            </a:p>
          </p:txBody>
        </p:sp>
        <p:sp>
          <p:nvSpPr>
            <p:cNvPr id="12" name="Text Placeholder 8"/>
            <p:cNvSpPr txBox="1"/>
            <p:nvPr/>
          </p:nvSpPr>
          <p:spPr>
            <a:xfrm>
              <a:off x="6107430" y="45720"/>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45720" rIns="4572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0" dirty="0">
                  <a:latin typeface="+mn-lt"/>
                </a:rPr>
                <a:t>Overview</a:t>
              </a:r>
              <a:endParaRPr lang="en-GB" sz="580" dirty="0">
                <a:latin typeface="+mn-lt"/>
              </a:endParaRPr>
            </a:p>
          </p:txBody>
        </p:sp>
      </p:gr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5</a:t>
            </a:fld>
            <a:endParaRPr lang="en-US" dirty="0"/>
          </a:p>
        </p:txBody>
      </p:sp>
      <p:sp>
        <p:nvSpPr>
          <p:cNvPr id="6" name="Rounded Rectangle 5"/>
          <p:cNvSpPr/>
          <p:nvPr/>
        </p:nvSpPr>
        <p:spPr bwMode="auto">
          <a:xfrm flipH="1">
            <a:off x="4727447" y="1032685"/>
            <a:ext cx="4119561" cy="3595248"/>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7" name="Rounded Rectangle 6"/>
          <p:cNvSpPr/>
          <p:nvPr/>
        </p:nvSpPr>
        <p:spPr bwMode="auto">
          <a:xfrm flipH="1">
            <a:off x="237743" y="1027375"/>
            <a:ext cx="4119561" cy="3585593"/>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8" name="Content Placeholder 1"/>
          <p:cNvSpPr txBox="1"/>
          <p:nvPr/>
        </p:nvSpPr>
        <p:spPr>
          <a:xfrm>
            <a:off x="246888" y="4668276"/>
            <a:ext cx="8631936" cy="66366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a:lnSpc>
                <a:spcPct val="110000"/>
              </a:lnSpc>
              <a:spcBef>
                <a:spcPts val="100"/>
              </a:spcBef>
              <a:spcAft>
                <a:spcPts val="100"/>
              </a:spcAft>
              <a:buNone/>
            </a:pPr>
            <a:endParaRPr lang="en-US" sz="1100" b="1" dirty="0" smtClean="0">
              <a:solidFill>
                <a:schemeClr val="tx1">
                  <a:lumMod val="50000"/>
                </a:schemeClr>
              </a:solidFill>
            </a:endParaRPr>
          </a:p>
          <a:p>
            <a:pPr marL="0" indent="0" algn="ctr">
              <a:lnSpc>
                <a:spcPct val="110000"/>
              </a:lnSpc>
              <a:spcBef>
                <a:spcPts val="100"/>
              </a:spcBef>
              <a:spcAft>
                <a:spcPts val="100"/>
              </a:spcAft>
              <a:buNone/>
            </a:pPr>
            <a:r>
              <a:rPr lang="en-US" sz="1100" b="1" dirty="0" smtClean="0">
                <a:solidFill>
                  <a:schemeClr val="tx1">
                    <a:lumMod val="50000"/>
                  </a:schemeClr>
                </a:solidFill>
              </a:rPr>
              <a:t>Revenue </a:t>
            </a:r>
            <a:r>
              <a:rPr lang="en-US" sz="1100" b="1" dirty="0">
                <a:solidFill>
                  <a:schemeClr val="tx1">
                    <a:lumMod val="50000"/>
                  </a:schemeClr>
                </a:solidFill>
              </a:rPr>
              <a:t>growth in L/C terms in Kuwait, Tunisia, </a:t>
            </a:r>
            <a:r>
              <a:rPr lang="en-US" sz="1100" b="1" dirty="0" smtClean="0">
                <a:solidFill>
                  <a:schemeClr val="tx1">
                    <a:lumMod val="50000"/>
                  </a:schemeClr>
                </a:solidFill>
              </a:rPr>
              <a:t>Oman, Maldives </a:t>
            </a:r>
            <a:r>
              <a:rPr lang="en-US" sz="1100" b="1" dirty="0">
                <a:solidFill>
                  <a:schemeClr val="tx1">
                    <a:lumMod val="50000"/>
                  </a:schemeClr>
                </a:solidFill>
              </a:rPr>
              <a:t>and Palestine </a:t>
            </a:r>
          </a:p>
          <a:p>
            <a:pPr marL="0" indent="0" algn="ctr">
              <a:lnSpc>
                <a:spcPct val="110000"/>
              </a:lnSpc>
              <a:spcBef>
                <a:spcPts val="100"/>
              </a:spcBef>
              <a:spcAft>
                <a:spcPts val="100"/>
              </a:spcAft>
              <a:buNone/>
            </a:pPr>
            <a:r>
              <a:rPr lang="en-US" sz="1100" b="1" dirty="0">
                <a:solidFill>
                  <a:schemeClr val="tx1">
                    <a:lumMod val="50000"/>
                  </a:schemeClr>
                </a:solidFill>
              </a:rPr>
              <a:t>offset by a decrease mainly in Indonesia and Algeria, EBITDA growth in most markets</a:t>
            </a:r>
          </a:p>
          <a:p>
            <a:pPr marL="0" indent="0" algn="ctr">
              <a:lnSpc>
                <a:spcPct val="110000"/>
              </a:lnSpc>
              <a:spcBef>
                <a:spcPts val="100"/>
              </a:spcBef>
              <a:spcAft>
                <a:spcPts val="100"/>
              </a:spcAft>
              <a:buNone/>
            </a:pPr>
            <a:r>
              <a:rPr lang="en-US" sz="1100" b="1" dirty="0">
                <a:solidFill>
                  <a:schemeClr val="tx1">
                    <a:lumMod val="50000"/>
                  </a:schemeClr>
                </a:solidFill>
              </a:rPr>
              <a:t>excluding FX impact: Revenue -6% and EBITDA -</a:t>
            </a:r>
            <a:r>
              <a:rPr lang="en-US" sz="1100" b="1" dirty="0"/>
              <a:t>9% yoy</a:t>
            </a:r>
          </a:p>
          <a:p>
            <a:pPr marL="0" indent="0" algn="ctr">
              <a:lnSpc>
                <a:spcPct val="110000"/>
              </a:lnSpc>
              <a:spcBef>
                <a:spcPts val="100"/>
              </a:spcBef>
              <a:spcAft>
                <a:spcPts val="100"/>
              </a:spcAft>
              <a:buFont typeface="Arial" pitchFamily="34" charset="0"/>
              <a:buNone/>
            </a:pPr>
            <a:endParaRPr lang="en-US" sz="1100" b="1" kern="0" dirty="0">
              <a:solidFill>
                <a:schemeClr val="tx1">
                  <a:lumMod val="50000"/>
                </a:schemeClr>
              </a:solidFill>
              <a:latin typeface="+mn-lt"/>
            </a:endParaRPr>
          </a:p>
        </p:txBody>
      </p:sp>
      <p:sp>
        <p:nvSpPr>
          <p:cNvPr id="10" name="Text Placeholder 8"/>
          <p:cNvSpPr txBox="1"/>
          <p:nvPr/>
        </p:nvSpPr>
        <p:spPr>
          <a:xfrm>
            <a:off x="246888" y="643916"/>
            <a:ext cx="4133088" cy="35160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Revenue (QARm)</a:t>
            </a:r>
            <a:endParaRPr lang="en-GB" sz="1700" b="1" dirty="0">
              <a:solidFill>
                <a:schemeClr val="bg1"/>
              </a:solidFill>
              <a:latin typeface="+mn-lt"/>
              <a:ea typeface="+mn-ea"/>
              <a:cs typeface="Arial" pitchFamily="34" charset="0"/>
            </a:endParaRPr>
          </a:p>
        </p:txBody>
      </p:sp>
      <p:sp>
        <p:nvSpPr>
          <p:cNvPr id="11" name="Text Placeholder 8"/>
          <p:cNvSpPr txBox="1"/>
          <p:nvPr/>
        </p:nvSpPr>
        <p:spPr>
          <a:xfrm>
            <a:off x="4736592" y="643916"/>
            <a:ext cx="4133088" cy="351600"/>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EBITDA (QARm) and EBITDA Margin</a:t>
            </a:r>
            <a:endParaRPr lang="en-GB" sz="1700" b="1" dirty="0">
              <a:solidFill>
                <a:schemeClr val="bg1"/>
              </a:solidFill>
              <a:latin typeface="+mn-lt"/>
              <a:ea typeface="+mn-ea"/>
              <a:cs typeface="Arial" pitchFamily="34" charset="0"/>
            </a:endParaRPr>
          </a:p>
        </p:txBody>
      </p:sp>
      <p:sp>
        <p:nvSpPr>
          <p:cNvPr id="12" name="Title 3"/>
          <p:cNvSpPr txBox="1"/>
          <p:nvPr/>
        </p:nvSpPr>
        <p:spPr>
          <a:xfrm>
            <a:off x="91440" y="0"/>
            <a:ext cx="8440617" cy="609600"/>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a:t>
            </a:r>
            <a:r>
              <a:rPr lang="en-US" sz="3200" dirty="0" smtClean="0">
                <a:latin typeface="+mj-lt"/>
              </a:rPr>
              <a:t>Results - </a:t>
            </a:r>
            <a:r>
              <a:rPr lang="en-US" sz="1800" dirty="0" smtClean="0">
                <a:latin typeface="+mj-lt"/>
              </a:rPr>
              <a:t>Revenue </a:t>
            </a:r>
            <a:r>
              <a:rPr lang="en-US" sz="1800" dirty="0">
                <a:latin typeface="+mj-lt"/>
              </a:rPr>
              <a:t>and EBITDA</a:t>
            </a:r>
          </a:p>
        </p:txBody>
      </p:sp>
      <p:graphicFrame>
        <p:nvGraphicFramePr>
          <p:cNvPr id="25" name="[PlaceholderChartForReportGeneration-6bdbefc9-aad8-4ef1-9656-39268e3b376f]"/>
          <p:cNvGraphicFramePr/>
          <p:nvPr>
            <p:extLst>
              <p:ext uri="{D42A27DB-BD31-4B8C-83A1-F6EECF244321}">
                <p14:modId xmlns:p14="http://schemas.microsoft.com/office/powerpoint/2010/main" val="1927745540"/>
              </p:ext>
            </p:extLst>
          </p:nvPr>
        </p:nvGraphicFramePr>
        <p:xfrm>
          <a:off x="292182" y="1066536"/>
          <a:ext cx="2013585" cy="32037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PlaceholderChartForReportGeneration-689d53cd-437b-4a5c-9e95-068e26923fc0]"/>
          <p:cNvGraphicFramePr/>
          <p:nvPr/>
        </p:nvGraphicFramePr>
        <p:xfrm>
          <a:off x="4806429" y="1059567"/>
          <a:ext cx="2013585" cy="3204336"/>
        </p:xfrm>
        <a:graphic>
          <a:graphicData uri="http://schemas.openxmlformats.org/drawingml/2006/chart">
            <c:chart xmlns:c="http://schemas.openxmlformats.org/drawingml/2006/chart" xmlns:r="http://schemas.openxmlformats.org/officeDocument/2006/relationships" r:id="rId4"/>
          </a:graphicData>
        </a:graphic>
      </p:graphicFrame>
      <p:sp>
        <p:nvSpPr>
          <p:cNvPr id="19" name="Rectangle 18"/>
          <p:cNvSpPr/>
          <p:nvPr/>
        </p:nvSpPr>
        <p:spPr>
          <a:xfrm>
            <a:off x="4615917" y="1059567"/>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22" name="[PlaceholderChartForReportGeneration-4cc4c0ac-c7a7-4b36-be22-45ac09ed28bd]"/>
          <p:cNvGraphicFramePr/>
          <p:nvPr>
            <p:extLst>
              <p:ext uri="{D42A27DB-BD31-4B8C-83A1-F6EECF244321}">
                <p14:modId xmlns:p14="http://schemas.microsoft.com/office/powerpoint/2010/main" val="1361657697"/>
              </p:ext>
            </p:extLst>
          </p:nvPr>
        </p:nvGraphicFramePr>
        <p:xfrm>
          <a:off x="7076742" y="2232421"/>
          <a:ext cx="1693068" cy="1890077"/>
        </p:xfrm>
        <a:graphic>
          <a:graphicData uri="http://schemas.openxmlformats.org/drawingml/2006/chart">
            <c:chart xmlns:c="http://schemas.openxmlformats.org/drawingml/2006/chart" xmlns:r="http://schemas.openxmlformats.org/officeDocument/2006/relationships" r:id="rId5"/>
          </a:graphicData>
        </a:graphic>
      </p:graphicFrame>
      <p:grpSp>
        <p:nvGrpSpPr>
          <p:cNvPr id="20" name="Group 19"/>
          <p:cNvGrpSpPr/>
          <p:nvPr/>
        </p:nvGrpSpPr>
        <p:grpSpPr>
          <a:xfrm>
            <a:off x="6606540" y="100606"/>
            <a:ext cx="2385060" cy="216894"/>
            <a:chOff x="6126480" y="44527"/>
            <a:chExt cx="2862072" cy="260273"/>
          </a:xfrm>
        </p:grpSpPr>
        <p:sp>
          <p:nvSpPr>
            <p:cNvPr id="21"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Results </a:t>
              </a:r>
            </a:p>
            <a:p>
              <a:r>
                <a:rPr lang="en-US" sz="583" dirty="0">
                  <a:latin typeface="+mn-lt"/>
                </a:rPr>
                <a:t>Review</a:t>
              </a:r>
              <a:endParaRPr lang="en-GB" sz="583" dirty="0">
                <a:latin typeface="+mn-lt"/>
              </a:endParaRPr>
            </a:p>
          </p:txBody>
        </p:sp>
        <p:sp>
          <p:nvSpPr>
            <p:cNvPr id="26"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Operations </a:t>
              </a:r>
            </a:p>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Review</a:t>
              </a:r>
              <a:endParaRPr lang="en-GB" sz="583" b="1">
                <a:solidFill>
                  <a:schemeClr val="bg1"/>
                </a:solidFill>
                <a:latin typeface="+mn-lt"/>
                <a:ea typeface="+mn-ea"/>
                <a:cs typeface="Arial" pitchFamily="34" charset="0"/>
              </a:endParaRPr>
            </a:p>
          </p:txBody>
        </p:sp>
        <p:sp>
          <p:nvSpPr>
            <p:cNvPr id="27"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dirty="0">
                  <a:solidFill>
                    <a:schemeClr val="bg1"/>
                  </a:solidFill>
                  <a:latin typeface="+mn-lt"/>
                  <a:ea typeface="+mn-ea"/>
                  <a:cs typeface="Arial" pitchFamily="34" charset="0"/>
                </a:rPr>
                <a:t>Additional</a:t>
              </a:r>
            </a:p>
            <a:p>
              <a:pPr marL="220919" indent="-220919" algn="ctr" defTabSz="761970" fontAlgn="auto" latinLnBrk="0" hangingPunct="1">
                <a:buClr>
                  <a:schemeClr val="tx1"/>
                </a:buClr>
                <a:defRPr/>
              </a:pPr>
              <a:r>
                <a:rPr lang="en-US" sz="583" b="1" dirty="0">
                  <a:solidFill>
                    <a:schemeClr val="bg1"/>
                  </a:solidFill>
                  <a:latin typeface="+mn-lt"/>
                  <a:cs typeface="Arial" pitchFamily="34" charset="0"/>
                </a:rPr>
                <a:t>Information</a:t>
              </a:r>
              <a:endParaRPr lang="en-GB" sz="583" b="1" dirty="0">
                <a:solidFill>
                  <a:schemeClr val="bg1"/>
                </a:solidFill>
                <a:latin typeface="+mn-lt"/>
                <a:ea typeface="+mn-ea"/>
                <a:cs typeface="Arial" pitchFamily="34" charset="0"/>
              </a:endParaRPr>
            </a:p>
          </p:txBody>
        </p:sp>
        <p:sp>
          <p:nvSpPr>
            <p:cNvPr id="28"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Overview</a:t>
              </a:r>
              <a:endParaRPr lang="en-GB" sz="583" dirty="0">
                <a:latin typeface="+mn-lt"/>
              </a:endParaRPr>
            </a:p>
          </p:txBody>
        </p:sp>
      </p:grpSp>
      <p:graphicFrame>
        <p:nvGraphicFramePr>
          <p:cNvPr id="31" name="[PlaceholderChartForReportGeneration-5d17d477-813e-4d11-80c3-3b4e2dc30167]"/>
          <p:cNvGraphicFramePr/>
          <p:nvPr>
            <p:extLst>
              <p:ext uri="{D42A27DB-BD31-4B8C-83A1-F6EECF244321}">
                <p14:modId xmlns:p14="http://schemas.microsoft.com/office/powerpoint/2010/main" val="3109933520"/>
              </p:ext>
            </p:extLst>
          </p:nvPr>
        </p:nvGraphicFramePr>
        <p:xfrm>
          <a:off x="2441728" y="1979899"/>
          <a:ext cx="1696739" cy="217300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bwMode="auto">
          <a:xfrm flipH="1">
            <a:off x="4727447" y="1032685"/>
            <a:ext cx="4119561" cy="3595248"/>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25" name="Rounded Rectangle 24"/>
          <p:cNvSpPr/>
          <p:nvPr/>
        </p:nvSpPr>
        <p:spPr bwMode="auto">
          <a:xfrm flipH="1">
            <a:off x="237743" y="1027375"/>
            <a:ext cx="4119561" cy="3585593"/>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6</a:t>
            </a:fld>
            <a:endParaRPr lang="en-US" dirty="0"/>
          </a:p>
        </p:txBody>
      </p:sp>
      <p:sp>
        <p:nvSpPr>
          <p:cNvPr id="7" name="Content Placeholder 1"/>
          <p:cNvSpPr txBox="1"/>
          <p:nvPr/>
        </p:nvSpPr>
        <p:spPr>
          <a:xfrm>
            <a:off x="265471" y="4720020"/>
            <a:ext cx="8711915" cy="582025"/>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a:lnSpc>
                <a:spcPct val="110000"/>
              </a:lnSpc>
              <a:spcBef>
                <a:spcPts val="100"/>
              </a:spcBef>
              <a:spcAft>
                <a:spcPts val="100"/>
              </a:spcAft>
              <a:buNone/>
            </a:pPr>
            <a:r>
              <a:rPr lang="en-US" sz="1100" b="1" dirty="0">
                <a:solidFill>
                  <a:schemeClr val="tx1">
                    <a:lumMod val="50000"/>
                  </a:schemeClr>
                </a:solidFill>
              </a:rPr>
              <a:t> </a:t>
            </a:r>
            <a:endParaRPr lang="en-US" sz="1100" b="1" dirty="0" smtClean="0">
              <a:solidFill>
                <a:schemeClr val="tx1">
                  <a:lumMod val="50000"/>
                </a:schemeClr>
              </a:solidFill>
            </a:endParaRPr>
          </a:p>
          <a:p>
            <a:pPr marL="0" indent="0" algn="ctr">
              <a:lnSpc>
                <a:spcPct val="110000"/>
              </a:lnSpc>
              <a:spcBef>
                <a:spcPts val="100"/>
              </a:spcBef>
              <a:spcAft>
                <a:spcPts val="100"/>
              </a:spcAft>
              <a:buNone/>
            </a:pPr>
            <a:r>
              <a:rPr lang="en-US" sz="1100" b="1" dirty="0" smtClean="0">
                <a:solidFill>
                  <a:schemeClr val="tx1">
                    <a:lumMod val="50000"/>
                  </a:schemeClr>
                </a:solidFill>
              </a:rPr>
              <a:t>Net </a:t>
            </a:r>
            <a:r>
              <a:rPr lang="en-US" sz="1100" b="1" dirty="0">
                <a:solidFill>
                  <a:schemeClr val="tx1">
                    <a:lumMod val="50000"/>
                  </a:schemeClr>
                </a:solidFill>
              </a:rPr>
              <a:t>Profit decreased by </a:t>
            </a:r>
            <a:r>
              <a:rPr lang="en-US" sz="1100" b="1" dirty="0" smtClean="0"/>
              <a:t>18</a:t>
            </a:r>
            <a:r>
              <a:rPr lang="en-US" sz="1100" b="1" dirty="0" smtClean="0">
                <a:solidFill>
                  <a:schemeClr val="tx1">
                    <a:lumMod val="50000"/>
                  </a:schemeClr>
                </a:solidFill>
              </a:rPr>
              <a:t>% </a:t>
            </a:r>
            <a:r>
              <a:rPr lang="en-US" sz="1100" b="1" dirty="0" err="1" smtClean="0">
                <a:solidFill>
                  <a:schemeClr val="tx1">
                    <a:lumMod val="50000"/>
                  </a:schemeClr>
                </a:solidFill>
              </a:rPr>
              <a:t>yoy</a:t>
            </a:r>
            <a:r>
              <a:rPr lang="en-US" sz="1100" b="1" dirty="0" smtClean="0">
                <a:solidFill>
                  <a:schemeClr val="tx1">
                    <a:lumMod val="50000"/>
                  </a:schemeClr>
                </a:solidFill>
              </a:rPr>
              <a:t>, </a:t>
            </a:r>
            <a:r>
              <a:rPr lang="en-US" sz="1100" b="1" dirty="0">
                <a:solidFill>
                  <a:schemeClr val="tx1">
                    <a:lumMod val="50000"/>
                  </a:schemeClr>
                </a:solidFill>
              </a:rPr>
              <a:t>but improved in </a:t>
            </a:r>
            <a:r>
              <a:rPr lang="en-US" sz="1100" b="1" dirty="0" smtClean="0">
                <a:solidFill>
                  <a:schemeClr val="tx1">
                    <a:lumMod val="50000"/>
                  </a:schemeClr>
                </a:solidFill>
              </a:rPr>
              <a:t>Q4 2018</a:t>
            </a:r>
            <a:endParaRPr lang="en-US" sz="1100" b="1" dirty="0">
              <a:solidFill>
                <a:schemeClr val="tx1">
                  <a:lumMod val="50000"/>
                </a:schemeClr>
              </a:solidFill>
            </a:endParaRPr>
          </a:p>
          <a:p>
            <a:pPr marL="0" indent="0" algn="ctr">
              <a:lnSpc>
                <a:spcPct val="110000"/>
              </a:lnSpc>
              <a:spcBef>
                <a:spcPts val="100"/>
              </a:spcBef>
              <a:spcAft>
                <a:spcPts val="100"/>
              </a:spcAft>
              <a:buNone/>
            </a:pPr>
            <a:r>
              <a:rPr lang="en-US" sz="1100" b="1" dirty="0">
                <a:solidFill>
                  <a:schemeClr val="tx1">
                    <a:lumMod val="50000"/>
                  </a:schemeClr>
                </a:solidFill>
              </a:rPr>
              <a:t>Substantial FX loss in Myanmar earlier in the year</a:t>
            </a:r>
          </a:p>
          <a:p>
            <a:pPr marL="0" indent="0" algn="ctr">
              <a:lnSpc>
                <a:spcPct val="110000"/>
              </a:lnSpc>
              <a:spcBef>
                <a:spcPts val="100"/>
              </a:spcBef>
              <a:spcAft>
                <a:spcPts val="100"/>
              </a:spcAft>
              <a:buFont typeface="Arial" pitchFamily="34" charset="0"/>
              <a:buNone/>
            </a:pPr>
            <a:endParaRPr lang="en-US" sz="1100" b="1" kern="0" dirty="0">
              <a:solidFill>
                <a:schemeClr val="tx1">
                  <a:lumMod val="50000"/>
                </a:schemeClr>
              </a:solidFill>
              <a:latin typeface="+mn-lt"/>
            </a:endParaRPr>
          </a:p>
        </p:txBody>
      </p:sp>
      <p:sp>
        <p:nvSpPr>
          <p:cNvPr id="9" name="Text Placeholder 8"/>
          <p:cNvSpPr txBox="1"/>
          <p:nvPr/>
        </p:nvSpPr>
        <p:spPr>
          <a:xfrm>
            <a:off x="265471" y="534970"/>
            <a:ext cx="8711916" cy="394056"/>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Net Profit Attributable to Ooredoo shareholders (QARm)</a:t>
            </a:r>
          </a:p>
        </p:txBody>
      </p:sp>
      <p:sp>
        <p:nvSpPr>
          <p:cNvPr id="10" name="Title 3"/>
          <p:cNvSpPr txBox="1"/>
          <p:nvPr/>
        </p:nvSpPr>
        <p:spPr>
          <a:xfrm>
            <a:off x="131883" y="-28079"/>
            <a:ext cx="8440617" cy="595892"/>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a:t>
            </a:r>
            <a:r>
              <a:rPr lang="en-US" sz="3200" dirty="0" smtClean="0">
                <a:latin typeface="+mj-lt"/>
              </a:rPr>
              <a:t>Results - </a:t>
            </a:r>
            <a:r>
              <a:rPr lang="en-US" sz="2000" dirty="0" smtClean="0">
                <a:latin typeface="+mj-lt"/>
              </a:rPr>
              <a:t>Net Profit</a:t>
            </a:r>
            <a:endParaRPr lang="en-US" sz="2000" baseline="30000" dirty="0">
              <a:latin typeface="+mj-lt"/>
            </a:endParaRPr>
          </a:p>
        </p:txBody>
      </p:sp>
      <p:sp>
        <p:nvSpPr>
          <p:cNvPr id="17" name="TextBox 16"/>
          <p:cNvSpPr txBox="1"/>
          <p:nvPr/>
        </p:nvSpPr>
        <p:spPr>
          <a:xfrm>
            <a:off x="2560320" y="1915064"/>
            <a:ext cx="914400" cy="914400"/>
          </a:xfrm>
          <a:prstGeom prst="rect">
            <a:avLst/>
          </a:prstGeom>
          <a:noFill/>
        </p:spPr>
        <p:txBody>
          <a:bodyPr wrap="none" rtlCol="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spcBef>
                <a:spcPts val="600"/>
              </a:spcBef>
              <a:spcAft>
                <a:spcPct val="0"/>
              </a:spcAft>
              <a:buClr>
                <a:srgbClr val="ED1C24"/>
              </a:buClr>
              <a:buSzPct val="140000"/>
            </a:pPr>
            <a:endParaRPr lang="en-US" sz="1200" dirty="0" smtClean="0">
              <a:solidFill>
                <a:srgbClr val="000000"/>
              </a:solidFill>
              <a:latin typeface="+mn-lt"/>
            </a:endParaRPr>
          </a:p>
        </p:txBody>
      </p:sp>
      <p:grpSp>
        <p:nvGrpSpPr>
          <p:cNvPr id="16" name="Group 15"/>
          <p:cNvGrpSpPr/>
          <p:nvPr/>
        </p:nvGrpSpPr>
        <p:grpSpPr>
          <a:xfrm>
            <a:off x="6606540" y="100606"/>
            <a:ext cx="2385060" cy="216894"/>
            <a:chOff x="6126480" y="44527"/>
            <a:chExt cx="2862072" cy="260273"/>
          </a:xfrm>
        </p:grpSpPr>
        <p:sp>
          <p:nvSpPr>
            <p:cNvPr id="18"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Results </a:t>
              </a:r>
            </a:p>
            <a:p>
              <a:r>
                <a:rPr lang="en-US" sz="583" dirty="0">
                  <a:latin typeface="+mn-lt"/>
                </a:rPr>
                <a:t>Review</a:t>
              </a:r>
              <a:endParaRPr lang="en-GB" sz="583" dirty="0">
                <a:latin typeface="+mn-lt"/>
              </a:endParaRPr>
            </a:p>
          </p:txBody>
        </p:sp>
        <p:sp>
          <p:nvSpPr>
            <p:cNvPr id="21"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Operations </a:t>
              </a:r>
            </a:p>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Review</a:t>
              </a:r>
              <a:endParaRPr lang="en-GB" sz="583" b="1">
                <a:solidFill>
                  <a:schemeClr val="bg1"/>
                </a:solidFill>
                <a:latin typeface="+mn-lt"/>
                <a:ea typeface="+mn-ea"/>
                <a:cs typeface="Arial" pitchFamily="34" charset="0"/>
              </a:endParaRPr>
            </a:p>
          </p:txBody>
        </p:sp>
        <p:sp>
          <p:nvSpPr>
            <p:cNvPr id="22"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dirty="0">
                  <a:solidFill>
                    <a:schemeClr val="bg1"/>
                  </a:solidFill>
                  <a:latin typeface="+mn-lt"/>
                  <a:ea typeface="+mn-ea"/>
                  <a:cs typeface="Arial" pitchFamily="34" charset="0"/>
                </a:rPr>
                <a:t>Additional</a:t>
              </a:r>
            </a:p>
            <a:p>
              <a:pPr marL="220919" indent="-220919" algn="ctr" defTabSz="761970" fontAlgn="auto" latinLnBrk="0" hangingPunct="1">
                <a:buClr>
                  <a:schemeClr val="tx1"/>
                </a:buClr>
                <a:defRPr/>
              </a:pPr>
              <a:r>
                <a:rPr lang="en-US" sz="583" b="1" dirty="0">
                  <a:solidFill>
                    <a:schemeClr val="bg1"/>
                  </a:solidFill>
                  <a:latin typeface="+mn-lt"/>
                  <a:cs typeface="Arial" pitchFamily="34" charset="0"/>
                </a:rPr>
                <a:t>Information</a:t>
              </a:r>
              <a:endParaRPr lang="en-GB" sz="583" b="1" dirty="0">
                <a:solidFill>
                  <a:schemeClr val="bg1"/>
                </a:solidFill>
                <a:latin typeface="+mn-lt"/>
                <a:ea typeface="+mn-ea"/>
                <a:cs typeface="Arial" pitchFamily="34" charset="0"/>
              </a:endParaRPr>
            </a:p>
          </p:txBody>
        </p:sp>
        <p:sp>
          <p:nvSpPr>
            <p:cNvPr id="23"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Overview</a:t>
              </a:r>
              <a:endParaRPr lang="en-GB" sz="583" dirty="0">
                <a:latin typeface="+mn-lt"/>
              </a:endParaRPr>
            </a:p>
          </p:txBody>
        </p:sp>
      </p:grpSp>
      <p:graphicFrame>
        <p:nvGraphicFramePr>
          <p:cNvPr id="26" name="[PlaceholderChartForReportGeneration-3258eb93-851d-4b99-be54-c10a97e8f27e]"/>
          <p:cNvGraphicFramePr/>
          <p:nvPr>
            <p:extLst>
              <p:ext uri="{D42A27DB-BD31-4B8C-83A1-F6EECF244321}">
                <p14:modId xmlns:p14="http://schemas.microsoft.com/office/powerpoint/2010/main" val="1464155628"/>
              </p:ext>
            </p:extLst>
          </p:nvPr>
        </p:nvGraphicFramePr>
        <p:xfrm>
          <a:off x="457200" y="1259119"/>
          <a:ext cx="3276600" cy="33295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 name="[PlaceholderChartForReportGeneration-10c64291-c9c1-4819-9c91-7c89b988dea5]"/>
          <p:cNvGraphicFramePr/>
          <p:nvPr>
            <p:extLst>
              <p:ext uri="{D42A27DB-BD31-4B8C-83A1-F6EECF244321}">
                <p14:modId xmlns:p14="http://schemas.microsoft.com/office/powerpoint/2010/main" val="4041531148"/>
              </p:ext>
            </p:extLst>
          </p:nvPr>
        </p:nvGraphicFramePr>
        <p:xfrm>
          <a:off x="4876800" y="1492075"/>
          <a:ext cx="3352800" cy="2514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7</a:t>
            </a:fld>
            <a:endParaRPr lang="en-US" dirty="0"/>
          </a:p>
        </p:txBody>
      </p:sp>
      <p:graphicFrame>
        <p:nvGraphicFramePr>
          <p:cNvPr id="6" name="Object 2"/>
          <p:cNvGraphicFramePr/>
          <p:nvPr>
            <p:extLst>
              <p:ext uri="{D42A27DB-BD31-4B8C-83A1-F6EECF244321}">
                <p14:modId xmlns:p14="http://schemas.microsoft.com/office/powerpoint/2010/main" val="3966202343"/>
              </p:ext>
            </p:extLst>
          </p:nvPr>
        </p:nvGraphicFramePr>
        <p:xfrm>
          <a:off x="472403" y="1199740"/>
          <a:ext cx="4123944" cy="3602736"/>
        </p:xfrm>
        <a:graphic>
          <a:graphicData uri="http://schemas.openxmlformats.org/drawingml/2006/chart">
            <c:chart xmlns:c="http://schemas.openxmlformats.org/drawingml/2006/chart" xmlns:r="http://schemas.openxmlformats.org/officeDocument/2006/relationships" r:id="rId2"/>
          </a:graphicData>
        </a:graphic>
      </p:graphicFrame>
      <p:sp>
        <p:nvSpPr>
          <p:cNvPr id="7" name="Rounded Rectangle 6"/>
          <p:cNvSpPr/>
          <p:nvPr/>
        </p:nvSpPr>
        <p:spPr bwMode="auto">
          <a:xfrm flipH="1">
            <a:off x="129072" y="941795"/>
            <a:ext cx="4355763" cy="3510066"/>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8" name="Rounded Rectangle 7"/>
          <p:cNvSpPr/>
          <p:nvPr/>
        </p:nvSpPr>
        <p:spPr bwMode="auto">
          <a:xfrm flipH="1">
            <a:off x="4608919" y="941068"/>
            <a:ext cx="4379632" cy="3510066"/>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9" name="Title 3"/>
          <p:cNvSpPr txBox="1"/>
          <p:nvPr/>
        </p:nvSpPr>
        <p:spPr>
          <a:xfrm>
            <a:off x="0" y="44527"/>
            <a:ext cx="8440617" cy="633682"/>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a:t>
            </a:r>
            <a:r>
              <a:rPr lang="en-US" sz="3200" dirty="0" smtClean="0">
                <a:latin typeface="+mj-lt"/>
              </a:rPr>
              <a:t>Results - </a:t>
            </a:r>
            <a:r>
              <a:rPr lang="en-US" sz="2000" dirty="0" smtClean="0">
                <a:latin typeface="+mj-lt"/>
              </a:rPr>
              <a:t>Free </a:t>
            </a:r>
            <a:r>
              <a:rPr lang="en-US" sz="2000" dirty="0">
                <a:latin typeface="+mj-lt"/>
              </a:rPr>
              <a:t>Cash Flow and Capital Expenditure</a:t>
            </a:r>
          </a:p>
        </p:txBody>
      </p:sp>
      <p:sp>
        <p:nvSpPr>
          <p:cNvPr id="10" name="Text Placeholder 8"/>
          <p:cNvSpPr txBox="1"/>
          <p:nvPr/>
        </p:nvSpPr>
        <p:spPr>
          <a:xfrm>
            <a:off x="4596347" y="593217"/>
            <a:ext cx="4392205" cy="309666"/>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mn-lt"/>
                <a:ea typeface="+mn-ea"/>
                <a:cs typeface="Arial" pitchFamily="34" charset="0"/>
              </a:rPr>
              <a:t>Free Cash Flow </a:t>
            </a:r>
            <a:r>
              <a:rPr lang="en-US" sz="1700" b="1" dirty="0" smtClean="0">
                <a:solidFill>
                  <a:schemeClr val="bg1"/>
                </a:solidFill>
                <a:latin typeface="+mn-lt"/>
                <a:ea typeface="+mn-ea"/>
                <a:cs typeface="Arial" pitchFamily="34" charset="0"/>
              </a:rPr>
              <a:t>(QARm</a:t>
            </a:r>
            <a:r>
              <a:rPr lang="en-US" sz="1700" b="1" dirty="0">
                <a:solidFill>
                  <a:schemeClr val="bg1"/>
                </a:solidFill>
                <a:latin typeface="+mn-lt"/>
                <a:ea typeface="+mn-ea"/>
                <a:cs typeface="Arial" pitchFamily="34" charset="0"/>
              </a:rPr>
              <a:t>)</a:t>
            </a:r>
          </a:p>
        </p:txBody>
      </p:sp>
      <p:sp>
        <p:nvSpPr>
          <p:cNvPr id="11" name="Text Placeholder 8"/>
          <p:cNvSpPr txBox="1"/>
          <p:nvPr/>
        </p:nvSpPr>
        <p:spPr>
          <a:xfrm>
            <a:off x="133349" y="593217"/>
            <a:ext cx="4347211" cy="315207"/>
          </a:xfrm>
          <a:prstGeom prst="roundRect">
            <a:avLst/>
          </a:prstGeom>
          <a:solidFill>
            <a:srgbClr val="ED1C24"/>
          </a:solidFill>
        </p:spPr>
        <p:txBody>
          <a:bodyPr lIns="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650" b="1" dirty="0">
                <a:solidFill>
                  <a:schemeClr val="bg1"/>
                </a:solidFill>
                <a:latin typeface="+mn-lt"/>
                <a:ea typeface="+mn-ea"/>
                <a:cs typeface="Arial" pitchFamily="34" charset="0"/>
              </a:rPr>
              <a:t>CAPEX (QARm) </a:t>
            </a:r>
            <a:r>
              <a:rPr lang="en-US" sz="1650" b="1" dirty="0" smtClean="0">
                <a:solidFill>
                  <a:schemeClr val="bg1"/>
                </a:solidFill>
                <a:latin typeface="+mn-lt"/>
                <a:ea typeface="+mn-ea"/>
                <a:cs typeface="Arial" pitchFamily="34" charset="0"/>
              </a:rPr>
              <a:t>&amp; CAPEX/ </a:t>
            </a:r>
            <a:r>
              <a:rPr lang="en-US" sz="1650" b="1" dirty="0">
                <a:solidFill>
                  <a:schemeClr val="bg1"/>
                </a:solidFill>
                <a:latin typeface="+mn-lt"/>
                <a:ea typeface="+mn-ea"/>
                <a:cs typeface="Arial" pitchFamily="34" charset="0"/>
              </a:rPr>
              <a:t>Revenue (%)</a:t>
            </a:r>
          </a:p>
        </p:txBody>
      </p:sp>
      <p:sp>
        <p:nvSpPr>
          <p:cNvPr id="12" name="Content Placeholder 1"/>
          <p:cNvSpPr txBox="1"/>
          <p:nvPr/>
        </p:nvSpPr>
        <p:spPr>
          <a:xfrm>
            <a:off x="129072" y="4496115"/>
            <a:ext cx="8863756" cy="52115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a:lnSpc>
                <a:spcPct val="110000"/>
              </a:lnSpc>
              <a:spcBef>
                <a:spcPts val="100"/>
              </a:spcBef>
              <a:spcAft>
                <a:spcPts val="100"/>
              </a:spcAft>
              <a:buNone/>
            </a:pPr>
            <a:r>
              <a:rPr lang="en-US" sz="1100" b="1" dirty="0">
                <a:solidFill>
                  <a:schemeClr val="tx1">
                    <a:lumMod val="50000"/>
                  </a:schemeClr>
                </a:solidFill>
              </a:rPr>
              <a:t> </a:t>
            </a:r>
            <a:endParaRPr lang="en-US" sz="1100" b="1" dirty="0" smtClean="0">
              <a:solidFill>
                <a:schemeClr val="tx1">
                  <a:lumMod val="50000"/>
                </a:schemeClr>
              </a:solidFill>
            </a:endParaRPr>
          </a:p>
          <a:p>
            <a:pPr marL="0" indent="0" algn="ctr">
              <a:lnSpc>
                <a:spcPct val="110000"/>
              </a:lnSpc>
              <a:spcBef>
                <a:spcPts val="100"/>
              </a:spcBef>
              <a:spcAft>
                <a:spcPts val="100"/>
              </a:spcAft>
              <a:buNone/>
            </a:pPr>
            <a:r>
              <a:rPr lang="en-US" sz="1100" b="1" dirty="0" smtClean="0">
                <a:solidFill>
                  <a:schemeClr val="tx1">
                    <a:lumMod val="50000"/>
                  </a:schemeClr>
                </a:solidFill>
              </a:rPr>
              <a:t>Capex </a:t>
            </a:r>
            <a:r>
              <a:rPr lang="en-US" sz="1100" b="1" dirty="0">
                <a:solidFill>
                  <a:schemeClr val="tx1">
                    <a:lumMod val="50000"/>
                  </a:schemeClr>
                </a:solidFill>
              </a:rPr>
              <a:t>in line with guidance taking advantage of scale of Ooredoo Group and global sourcing strategy</a:t>
            </a:r>
          </a:p>
          <a:p>
            <a:pPr marL="0" indent="0" algn="ctr">
              <a:lnSpc>
                <a:spcPct val="110000"/>
              </a:lnSpc>
              <a:spcBef>
                <a:spcPts val="100"/>
              </a:spcBef>
              <a:spcAft>
                <a:spcPts val="100"/>
              </a:spcAft>
              <a:buNone/>
            </a:pPr>
            <a:r>
              <a:rPr lang="en-US" sz="1100" b="1" dirty="0">
                <a:solidFill>
                  <a:schemeClr val="tx1">
                    <a:lumMod val="50000"/>
                  </a:schemeClr>
                </a:solidFill>
              </a:rPr>
              <a:t>FCF impacted by lower </a:t>
            </a:r>
            <a:r>
              <a:rPr lang="en-US" sz="1100" b="1" dirty="0" smtClean="0">
                <a:solidFill>
                  <a:schemeClr val="tx1">
                    <a:lumMod val="50000"/>
                  </a:schemeClr>
                </a:solidFill>
              </a:rPr>
              <a:t>EBITDA and slightly higher Capex</a:t>
            </a:r>
            <a:endParaRPr lang="en-US" sz="1100" b="1" dirty="0">
              <a:solidFill>
                <a:schemeClr val="tx1">
                  <a:lumMod val="50000"/>
                </a:schemeClr>
              </a:solidFill>
            </a:endParaRPr>
          </a:p>
          <a:p>
            <a:pPr marL="0" indent="0" algn="ctr">
              <a:lnSpc>
                <a:spcPct val="110000"/>
              </a:lnSpc>
              <a:spcBef>
                <a:spcPts val="100"/>
              </a:spcBef>
              <a:spcAft>
                <a:spcPts val="100"/>
              </a:spcAft>
              <a:buFont typeface="Arial" pitchFamily="34" charset="0"/>
              <a:buNone/>
            </a:pPr>
            <a:endParaRPr lang="en-US" sz="1100" b="1" kern="0" dirty="0">
              <a:solidFill>
                <a:schemeClr val="tx1">
                  <a:lumMod val="50000"/>
                </a:schemeClr>
              </a:solidFill>
              <a:latin typeface="+mn-lt"/>
            </a:endParaRPr>
          </a:p>
        </p:txBody>
      </p:sp>
      <p:sp>
        <p:nvSpPr>
          <p:cNvPr id="13" name="Text Placeholder 8"/>
          <p:cNvSpPr txBox="1"/>
          <p:nvPr/>
        </p:nvSpPr>
        <p:spPr>
          <a:xfrm>
            <a:off x="129073" y="5060421"/>
            <a:ext cx="8883610" cy="339434"/>
          </a:xfrm>
          <a:prstGeom prst="rect">
            <a:avLst/>
          </a:prstGeom>
        </p:spPr>
        <p:txBody>
          <a:bodyP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r>
              <a:rPr lang="en-US" sz="700" kern="0" dirty="0" smtClean="0">
                <a:latin typeface="+mn-lt"/>
              </a:rPr>
              <a:t>Note: Free Cash Flow = Net Profit plus Depreciation &amp; Amortization less CAPEX; CAPEX excludes license fee obligations; Net Profit adjusted for extraordinary items</a:t>
            </a:r>
            <a:endParaRPr lang="en-US" sz="700" kern="0" dirty="0">
              <a:latin typeface="+mn-lt"/>
            </a:endParaRPr>
          </a:p>
        </p:txBody>
      </p:sp>
      <p:graphicFrame>
        <p:nvGraphicFramePr>
          <p:cNvPr id="27" name="[PlaceholderChartForReportGeneration-57511d7b-ab54-4b80-b8fb-20396d306918]"/>
          <p:cNvGraphicFramePr/>
          <p:nvPr/>
        </p:nvGraphicFramePr>
        <p:xfrm>
          <a:off x="209562" y="1244346"/>
          <a:ext cx="2058829" cy="3204336"/>
        </p:xfrm>
        <a:graphic>
          <a:graphicData uri="http://schemas.openxmlformats.org/drawingml/2006/chart">
            <c:chart xmlns:c="http://schemas.openxmlformats.org/drawingml/2006/chart" xmlns:r="http://schemas.openxmlformats.org/officeDocument/2006/relationships" r:id="rId3"/>
          </a:graphicData>
        </a:graphic>
      </p:graphicFrame>
      <p:sp>
        <p:nvSpPr>
          <p:cNvPr id="20" name="Rectangle 19"/>
          <p:cNvSpPr/>
          <p:nvPr/>
        </p:nvSpPr>
        <p:spPr>
          <a:xfrm>
            <a:off x="19050" y="124434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26" name="[PlaceholderChartForReportGeneration-30f3d42a-0bb7-45b8-a4dd-0ce0c5ec761f]"/>
          <p:cNvGraphicFramePr/>
          <p:nvPr/>
        </p:nvGraphicFramePr>
        <p:xfrm>
          <a:off x="4799431" y="1236556"/>
          <a:ext cx="2058829" cy="3205527"/>
        </p:xfrm>
        <a:graphic>
          <a:graphicData uri="http://schemas.openxmlformats.org/drawingml/2006/chart">
            <c:chart xmlns:c="http://schemas.openxmlformats.org/drawingml/2006/chart" xmlns:r="http://schemas.openxmlformats.org/officeDocument/2006/relationships" r:id="rId4"/>
          </a:graphicData>
        </a:graphic>
      </p:graphicFrame>
      <p:sp>
        <p:nvSpPr>
          <p:cNvPr id="21" name="Rectangle 20"/>
          <p:cNvSpPr/>
          <p:nvPr/>
        </p:nvSpPr>
        <p:spPr>
          <a:xfrm>
            <a:off x="4608919" y="1236556"/>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graphicFrame>
        <p:nvGraphicFramePr>
          <p:cNvPr id="25" name="[PlaceholderChartForReportGeneration-08578e88-9691-4203-a20b-c36936855f45]"/>
          <p:cNvGraphicFramePr/>
          <p:nvPr>
            <p:extLst>
              <p:ext uri="{D42A27DB-BD31-4B8C-83A1-F6EECF244321}">
                <p14:modId xmlns:p14="http://schemas.microsoft.com/office/powerpoint/2010/main" val="2340441885"/>
              </p:ext>
            </p:extLst>
          </p:nvPr>
        </p:nvGraphicFramePr>
        <p:xfrm>
          <a:off x="2487002" y="2142119"/>
          <a:ext cx="1693069" cy="217594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PlaceholderChartForReportGeneration-9a3efad3-651f-48ca-94d9-9210a627a207]"/>
          <p:cNvGraphicFramePr/>
          <p:nvPr>
            <p:extLst>
              <p:ext uri="{D42A27DB-BD31-4B8C-83A1-F6EECF244321}">
                <p14:modId xmlns:p14="http://schemas.microsoft.com/office/powerpoint/2010/main" val="2211954127"/>
              </p:ext>
            </p:extLst>
          </p:nvPr>
        </p:nvGraphicFramePr>
        <p:xfrm>
          <a:off x="7022143" y="2142119"/>
          <a:ext cx="1738313" cy="2178803"/>
        </p:xfrm>
        <a:graphic>
          <a:graphicData uri="http://schemas.openxmlformats.org/drawingml/2006/chart">
            <c:chart xmlns:c="http://schemas.openxmlformats.org/drawingml/2006/chart" xmlns:r="http://schemas.openxmlformats.org/officeDocument/2006/relationships" r:id="rId6"/>
          </a:graphicData>
        </a:graphic>
      </p:graphicFrame>
      <p:grpSp>
        <p:nvGrpSpPr>
          <p:cNvPr id="23" name="Group 22"/>
          <p:cNvGrpSpPr/>
          <p:nvPr/>
        </p:nvGrpSpPr>
        <p:grpSpPr>
          <a:xfrm>
            <a:off x="6606540" y="100606"/>
            <a:ext cx="2385060" cy="216894"/>
            <a:chOff x="6126480" y="44527"/>
            <a:chExt cx="2862072" cy="260273"/>
          </a:xfrm>
        </p:grpSpPr>
        <p:sp>
          <p:nvSpPr>
            <p:cNvPr id="28"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Results </a:t>
              </a:r>
            </a:p>
            <a:p>
              <a:r>
                <a:rPr lang="en-US" sz="583" dirty="0">
                  <a:latin typeface="+mn-lt"/>
                </a:rPr>
                <a:t>Review</a:t>
              </a:r>
              <a:endParaRPr lang="en-GB" sz="583" dirty="0">
                <a:latin typeface="+mn-lt"/>
              </a:endParaRPr>
            </a:p>
          </p:txBody>
        </p:sp>
        <p:sp>
          <p:nvSpPr>
            <p:cNvPr id="29"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Operations </a:t>
              </a:r>
            </a:p>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Review</a:t>
              </a:r>
              <a:endParaRPr lang="en-GB" sz="583" b="1">
                <a:solidFill>
                  <a:schemeClr val="bg1"/>
                </a:solidFill>
                <a:latin typeface="+mn-lt"/>
                <a:ea typeface="+mn-ea"/>
                <a:cs typeface="Arial" pitchFamily="34" charset="0"/>
              </a:endParaRPr>
            </a:p>
          </p:txBody>
        </p:sp>
        <p:sp>
          <p:nvSpPr>
            <p:cNvPr id="30"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dirty="0">
                  <a:solidFill>
                    <a:schemeClr val="bg1"/>
                  </a:solidFill>
                  <a:latin typeface="+mn-lt"/>
                  <a:ea typeface="+mn-ea"/>
                  <a:cs typeface="Arial" pitchFamily="34" charset="0"/>
                </a:rPr>
                <a:t>Additional</a:t>
              </a:r>
            </a:p>
            <a:p>
              <a:pPr marL="220919" indent="-220919" algn="ctr" defTabSz="761970" fontAlgn="auto" latinLnBrk="0" hangingPunct="1">
                <a:buClr>
                  <a:schemeClr val="tx1"/>
                </a:buClr>
                <a:defRPr/>
              </a:pPr>
              <a:r>
                <a:rPr lang="en-US" sz="583" b="1" dirty="0">
                  <a:solidFill>
                    <a:schemeClr val="bg1"/>
                  </a:solidFill>
                  <a:latin typeface="+mn-lt"/>
                  <a:cs typeface="Arial" pitchFamily="34" charset="0"/>
                </a:rPr>
                <a:t>Information</a:t>
              </a:r>
              <a:endParaRPr lang="en-GB" sz="583" b="1" dirty="0">
                <a:solidFill>
                  <a:schemeClr val="bg1"/>
                </a:solidFill>
                <a:latin typeface="+mn-lt"/>
                <a:ea typeface="+mn-ea"/>
                <a:cs typeface="Arial" pitchFamily="34" charset="0"/>
              </a:endParaRPr>
            </a:p>
          </p:txBody>
        </p:sp>
        <p:sp>
          <p:nvSpPr>
            <p:cNvPr id="31"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Overview</a:t>
              </a:r>
              <a:endParaRPr lang="en-GB" sz="583" dirty="0">
                <a:latin typeface="+mn-lt"/>
              </a:endParaRPr>
            </a:p>
          </p:txBody>
        </p:sp>
      </p:gr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7"/>
          </p:nvPr>
        </p:nvSpPr>
        <p:spPr/>
        <p:txBody>
          <a:bodyPr/>
          <a:lstStyle/>
          <a:p>
            <a:fld id="{B6F15528-21DE-4FAA-801E-634DDDAF4B2B}" type="slidenum">
              <a:rPr lang="en-US" smtClean="0"/>
              <a:t>8</a:t>
            </a:fld>
            <a:endParaRPr lang="en-US" dirty="0"/>
          </a:p>
        </p:txBody>
      </p:sp>
      <p:grpSp>
        <p:nvGrpSpPr>
          <p:cNvPr id="6" name="Group 5"/>
          <p:cNvGrpSpPr/>
          <p:nvPr/>
        </p:nvGrpSpPr>
        <p:grpSpPr>
          <a:xfrm>
            <a:off x="142013" y="483538"/>
            <a:ext cx="8846540" cy="4104835"/>
            <a:chOff x="309644" y="483537"/>
            <a:chExt cx="4328067" cy="4241520"/>
          </a:xfrm>
        </p:grpSpPr>
        <p:sp>
          <p:nvSpPr>
            <p:cNvPr id="7" name="Rounded Rectangle 6"/>
            <p:cNvSpPr/>
            <p:nvPr/>
          </p:nvSpPr>
          <p:spPr bwMode="auto">
            <a:xfrm flipH="1">
              <a:off x="309644" y="870628"/>
              <a:ext cx="4328067" cy="3854429"/>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Noto Sans"/>
              </a:endParaRPr>
            </a:p>
          </p:txBody>
        </p:sp>
        <p:sp>
          <p:nvSpPr>
            <p:cNvPr id="8" name="Text Placeholder 8"/>
            <p:cNvSpPr txBox="1"/>
            <p:nvPr/>
          </p:nvSpPr>
          <p:spPr>
            <a:xfrm>
              <a:off x="310218" y="483537"/>
              <a:ext cx="4327493" cy="339523"/>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en-US" sz="1700" b="1" dirty="0">
                  <a:solidFill>
                    <a:schemeClr val="bg1"/>
                  </a:solidFill>
                  <a:latin typeface="Noto Sans"/>
                  <a:ea typeface="+mn-ea"/>
                  <a:cs typeface="Arial" pitchFamily="34" charset="0"/>
                </a:rPr>
                <a:t>Total Customers (000)</a:t>
              </a:r>
            </a:p>
          </p:txBody>
        </p:sp>
      </p:grpSp>
      <p:sp>
        <p:nvSpPr>
          <p:cNvPr id="9" name="Title 3"/>
          <p:cNvSpPr txBox="1"/>
          <p:nvPr/>
        </p:nvSpPr>
        <p:spPr>
          <a:xfrm>
            <a:off x="131883" y="87004"/>
            <a:ext cx="8440617" cy="484496"/>
          </a:xfrm>
          <a:prstGeom prst="rect">
            <a:avLst/>
          </a:prstGeom>
        </p:spPr>
        <p:txBody>
          <a:bodyPr vert="horz" lIns="91440" tIns="45720" rIns="91440" bIns="45720" rtlCol="0" anchor="b">
            <a:noAutofit/>
          </a:bodyPr>
          <a:lstStyle>
            <a:defPPr>
              <a:defRPr lang="en-US"/>
            </a:defPPr>
            <a:lvl1pPr marL="0" algn="l" defTabSz="867529" rtl="0" eaLnBrk="1" fontAlgn="base" latinLnBrk="1" hangingPunct="1">
              <a:lnSpc>
                <a:spcPct val="90000"/>
              </a:lnSpc>
              <a:spcBef>
                <a:spcPct val="0"/>
              </a:spcBef>
              <a:spcAft>
                <a:spcPct val="0"/>
              </a:spcAft>
              <a:defRPr lang="en-US" sz="2585" b="1" kern="1200">
                <a:solidFill>
                  <a:schemeClr val="accent1"/>
                </a:solidFill>
                <a:latin typeface="ooredoo-Regular" panose="02000506000000020004" pitchFamily="2" charset="0"/>
                <a:ea typeface="ooredoo-Regular" panose="02000506000000020004" pitchFamily="2" charset="0"/>
                <a:cs typeface="Arial" pitchFamily="34" charset="0"/>
              </a:defRPr>
            </a:lvl1pPr>
            <a:lvl2pPr marL="4572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2pPr>
            <a:lvl3pPr marL="9144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3pPr>
            <a:lvl4pPr marL="13716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4pPr>
            <a:lvl5pPr marL="1828800" algn="l" defTabSz="867529" rtl="0" eaLnBrk="1" fontAlgn="base" latinLnBrk="1" hangingPunct="1">
              <a:lnSpc>
                <a:spcPct val="90000"/>
              </a:lnSpc>
              <a:spcBef>
                <a:spcPct val="0"/>
              </a:spcBef>
              <a:spcAft>
                <a:spcPct val="0"/>
              </a:spcAft>
              <a:defRPr sz="2215" b="1" kern="1200">
                <a:solidFill>
                  <a:srgbClr val="003366"/>
                </a:solidFill>
                <a:latin typeface="Arial"/>
                <a:ea typeface="Arial"/>
                <a:cs typeface="Arial"/>
              </a:defRPr>
            </a:lvl5pPr>
            <a:lvl6pPr marL="422041"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6pPr>
            <a:lvl7pPr marL="844083"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7pPr>
            <a:lvl8pPr marL="1266124" algn="l" defTabSz="867529" rtl="0" eaLnBrk="1" fontAlgn="base" latinLnBrk="0" hangingPunct="1">
              <a:lnSpc>
                <a:spcPct val="90000"/>
              </a:lnSpc>
              <a:spcBef>
                <a:spcPct val="0"/>
              </a:spcBef>
              <a:spcAft>
                <a:spcPct val="0"/>
              </a:spcAft>
              <a:defRPr sz="1477" b="1" kern="1200">
                <a:solidFill>
                  <a:srgbClr val="0057A6"/>
                </a:solidFill>
                <a:latin typeface="Arial"/>
                <a:ea typeface="Arial"/>
                <a:cs typeface="Arial"/>
              </a:defRPr>
            </a:lvl8pPr>
            <a:lvl9pPr marL="1688165" algn="l" defTabSz="867529" rtl="0" eaLnBrk="1" fontAlgn="base" hangingPunct="1">
              <a:lnSpc>
                <a:spcPct val="90000"/>
              </a:lnSpc>
              <a:spcBef>
                <a:spcPct val="0"/>
              </a:spcBef>
              <a:spcAft>
                <a:spcPct val="0"/>
              </a:spcAft>
              <a:defRPr sz="1477" b="1">
                <a:solidFill>
                  <a:srgbClr val="0057A6"/>
                </a:solidFill>
                <a:latin typeface="Arial"/>
              </a:defRPr>
            </a:lvl9pPr>
          </a:lstStyle>
          <a:p>
            <a:r>
              <a:rPr lang="en-US" sz="3200" dirty="0">
                <a:latin typeface="+mj-lt"/>
              </a:rPr>
              <a:t>Group </a:t>
            </a:r>
            <a:r>
              <a:rPr lang="en-US" sz="3200" dirty="0" smtClean="0">
                <a:latin typeface="+mj-lt"/>
              </a:rPr>
              <a:t>Results - </a:t>
            </a:r>
            <a:r>
              <a:rPr lang="en-US" sz="2000" dirty="0" smtClean="0">
                <a:latin typeface="+mj-lt"/>
              </a:rPr>
              <a:t>Total </a:t>
            </a:r>
            <a:r>
              <a:rPr lang="en-US" sz="2000" dirty="0">
                <a:latin typeface="+mj-lt"/>
              </a:rPr>
              <a:t>Customers</a:t>
            </a:r>
          </a:p>
        </p:txBody>
      </p:sp>
      <p:sp>
        <p:nvSpPr>
          <p:cNvPr id="15" name="Content Placeholder 1"/>
          <p:cNvSpPr txBox="1"/>
          <p:nvPr/>
        </p:nvSpPr>
        <p:spPr>
          <a:xfrm>
            <a:off x="142013" y="4629345"/>
            <a:ext cx="8846539" cy="665986"/>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a:lnSpc>
                <a:spcPct val="110000"/>
              </a:lnSpc>
              <a:spcBef>
                <a:spcPts val="100"/>
              </a:spcBef>
              <a:spcAft>
                <a:spcPts val="100"/>
              </a:spcAft>
              <a:buNone/>
            </a:pPr>
            <a:endParaRPr lang="en-US" sz="1100" b="1" dirty="0" smtClean="0">
              <a:solidFill>
                <a:schemeClr val="tx1">
                  <a:lumMod val="50000"/>
                </a:schemeClr>
              </a:solidFill>
              <a:latin typeface="Noto Sans"/>
            </a:endParaRPr>
          </a:p>
          <a:p>
            <a:pPr marL="0" indent="0" algn="ctr">
              <a:lnSpc>
                <a:spcPct val="110000"/>
              </a:lnSpc>
              <a:spcBef>
                <a:spcPts val="100"/>
              </a:spcBef>
              <a:spcAft>
                <a:spcPts val="100"/>
              </a:spcAft>
              <a:buNone/>
            </a:pPr>
            <a:r>
              <a:rPr lang="en-US" sz="1100" b="1" dirty="0" smtClean="0">
                <a:solidFill>
                  <a:schemeClr val="tx1">
                    <a:lumMod val="50000"/>
                  </a:schemeClr>
                </a:solidFill>
                <a:latin typeface="Noto Sans"/>
              </a:rPr>
              <a:t>Growing </a:t>
            </a:r>
            <a:r>
              <a:rPr lang="en-US" sz="1100" b="1" dirty="0">
                <a:solidFill>
                  <a:schemeClr val="tx1">
                    <a:lumMod val="50000"/>
                  </a:schemeClr>
                </a:solidFill>
                <a:latin typeface="Noto Sans"/>
              </a:rPr>
              <a:t>customer numbers in Iraq, Kuwait, Tunisia, Myanmar &amp; Palestine </a:t>
            </a:r>
          </a:p>
          <a:p>
            <a:pPr marL="0" indent="0" algn="ctr">
              <a:lnSpc>
                <a:spcPct val="110000"/>
              </a:lnSpc>
              <a:spcBef>
                <a:spcPts val="100"/>
              </a:spcBef>
              <a:spcAft>
                <a:spcPts val="100"/>
              </a:spcAft>
              <a:buNone/>
            </a:pPr>
            <a:r>
              <a:rPr lang="en-US" sz="1100" b="1" dirty="0">
                <a:solidFill>
                  <a:schemeClr val="tx1">
                    <a:lumMod val="50000"/>
                  </a:schemeClr>
                </a:solidFill>
                <a:latin typeface="Noto Sans"/>
              </a:rPr>
              <a:t>offset </a:t>
            </a:r>
            <a:r>
              <a:rPr lang="en-US" sz="1100" b="1" dirty="0" smtClean="0">
                <a:solidFill>
                  <a:schemeClr val="tx1">
                    <a:lumMod val="50000"/>
                  </a:schemeClr>
                </a:solidFill>
                <a:latin typeface="Noto Sans"/>
              </a:rPr>
              <a:t>by </a:t>
            </a:r>
            <a:r>
              <a:rPr lang="en-US" sz="1100" b="1" dirty="0">
                <a:solidFill>
                  <a:schemeClr val="tx1">
                    <a:lumMod val="50000"/>
                  </a:schemeClr>
                </a:solidFill>
                <a:latin typeface="Noto Sans"/>
              </a:rPr>
              <a:t>the SIM card registration regulation </a:t>
            </a:r>
            <a:r>
              <a:rPr lang="en-US" sz="1100" b="1" dirty="0" smtClean="0">
                <a:solidFill>
                  <a:schemeClr val="tx1">
                    <a:lumMod val="50000"/>
                  </a:schemeClr>
                </a:solidFill>
                <a:latin typeface="Noto Sans"/>
              </a:rPr>
              <a:t>impact in Indonesia</a:t>
            </a:r>
            <a:endParaRPr lang="en-US" sz="1100" b="1" dirty="0">
              <a:solidFill>
                <a:srgbClr val="FF0000"/>
              </a:solidFill>
              <a:latin typeface="Noto Sans"/>
            </a:endParaRPr>
          </a:p>
          <a:p>
            <a:pPr marL="0" indent="0" algn="ctr">
              <a:lnSpc>
                <a:spcPct val="110000"/>
              </a:lnSpc>
              <a:spcBef>
                <a:spcPts val="100"/>
              </a:spcBef>
              <a:spcAft>
                <a:spcPts val="100"/>
              </a:spcAft>
              <a:buNone/>
            </a:pPr>
            <a:endParaRPr lang="en-US" sz="1100" b="1" dirty="0">
              <a:solidFill>
                <a:schemeClr val="tx1">
                  <a:lumMod val="50000"/>
                </a:schemeClr>
              </a:solidFill>
              <a:latin typeface="Noto Sans"/>
            </a:endParaRPr>
          </a:p>
        </p:txBody>
      </p:sp>
      <p:graphicFrame>
        <p:nvGraphicFramePr>
          <p:cNvPr id="18" name="[PlaceholderChartForReportGeneration-536a61d1-c9c7-4379-b2f3-80ae06e78c8d]"/>
          <p:cNvGraphicFramePr/>
          <p:nvPr/>
        </p:nvGraphicFramePr>
        <p:xfrm>
          <a:off x="1461155" y="1607965"/>
          <a:ext cx="6507669" cy="2519363"/>
        </p:xfrm>
        <a:graphic>
          <a:graphicData uri="http://schemas.openxmlformats.org/drawingml/2006/chart">
            <c:chart xmlns:c="http://schemas.openxmlformats.org/drawingml/2006/chart" xmlns:r="http://schemas.openxmlformats.org/officeDocument/2006/relationships" r:id="rId2"/>
          </a:graphicData>
        </a:graphic>
      </p:graphicFrame>
      <p:sp>
        <p:nvSpPr>
          <p:cNvPr id="17" name="Rectangle 16"/>
          <p:cNvSpPr/>
          <p:nvPr/>
        </p:nvSpPr>
        <p:spPr>
          <a:xfrm>
            <a:off x="1270643" y="1607965"/>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Noto Sans"/>
              </a:rPr>
              <a:t> </a:t>
            </a:r>
          </a:p>
        </p:txBody>
      </p:sp>
      <p:grpSp>
        <p:nvGrpSpPr>
          <p:cNvPr id="19" name="Group 18"/>
          <p:cNvGrpSpPr/>
          <p:nvPr/>
        </p:nvGrpSpPr>
        <p:grpSpPr>
          <a:xfrm>
            <a:off x="6606540" y="100606"/>
            <a:ext cx="2385060" cy="216894"/>
            <a:chOff x="6126480" y="44527"/>
            <a:chExt cx="2862072" cy="260273"/>
          </a:xfrm>
        </p:grpSpPr>
        <p:sp>
          <p:nvSpPr>
            <p:cNvPr id="20"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Results </a:t>
              </a:r>
            </a:p>
            <a:p>
              <a:r>
                <a:rPr lang="en-US" sz="583" dirty="0">
                  <a:latin typeface="+mn-lt"/>
                </a:rPr>
                <a:t>Review</a:t>
              </a:r>
              <a:endParaRPr lang="en-GB" sz="583" dirty="0">
                <a:latin typeface="+mn-lt"/>
              </a:endParaRPr>
            </a:p>
          </p:txBody>
        </p:sp>
        <p:sp>
          <p:nvSpPr>
            <p:cNvPr id="21"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Operations </a:t>
              </a:r>
            </a:p>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Review</a:t>
              </a:r>
              <a:endParaRPr lang="en-GB" sz="583" b="1">
                <a:solidFill>
                  <a:schemeClr val="bg1"/>
                </a:solidFill>
                <a:latin typeface="+mn-lt"/>
                <a:ea typeface="+mn-ea"/>
                <a:cs typeface="Arial" pitchFamily="34" charset="0"/>
              </a:endParaRPr>
            </a:p>
          </p:txBody>
        </p:sp>
        <p:sp>
          <p:nvSpPr>
            <p:cNvPr id="22"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dirty="0">
                  <a:solidFill>
                    <a:schemeClr val="bg1"/>
                  </a:solidFill>
                  <a:latin typeface="+mn-lt"/>
                  <a:ea typeface="+mn-ea"/>
                  <a:cs typeface="Arial" pitchFamily="34" charset="0"/>
                </a:rPr>
                <a:t>Additional</a:t>
              </a:r>
            </a:p>
            <a:p>
              <a:pPr marL="220919" indent="-220919" algn="ctr" defTabSz="761970" fontAlgn="auto" latinLnBrk="0" hangingPunct="1">
                <a:buClr>
                  <a:schemeClr val="tx1"/>
                </a:buClr>
                <a:defRPr/>
              </a:pPr>
              <a:r>
                <a:rPr lang="en-US" sz="583" b="1" dirty="0">
                  <a:solidFill>
                    <a:schemeClr val="bg1"/>
                  </a:solidFill>
                  <a:latin typeface="+mn-lt"/>
                  <a:cs typeface="Arial" pitchFamily="34" charset="0"/>
                </a:rPr>
                <a:t>Information</a:t>
              </a:r>
              <a:endParaRPr lang="en-GB" sz="583" b="1" dirty="0">
                <a:solidFill>
                  <a:schemeClr val="bg1"/>
                </a:solidFill>
                <a:latin typeface="+mn-lt"/>
                <a:ea typeface="+mn-ea"/>
                <a:cs typeface="Arial" pitchFamily="34" charset="0"/>
              </a:endParaRPr>
            </a:p>
          </p:txBody>
        </p:sp>
        <p:sp>
          <p:nvSpPr>
            <p:cNvPr id="23"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Overview</a:t>
              </a:r>
              <a:endParaRPr lang="en-GB" sz="583" dirty="0">
                <a:latin typeface="+mn-lt"/>
              </a:endParaRPr>
            </a:p>
          </p:txBody>
        </p:sp>
      </p:gr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99885" y="95079"/>
            <a:ext cx="8189844" cy="413531"/>
          </a:xfrm>
        </p:spPr>
        <p:txBody>
          <a:bodyPr/>
          <a:lstStyle/>
          <a:p>
            <a:r>
              <a:rPr lang="en-US" sz="3200" dirty="0">
                <a:solidFill>
                  <a:schemeClr val="accent1"/>
                </a:solidFill>
                <a:latin typeface="+mj-lt"/>
                <a:ea typeface="ooredoo-Regular" panose="02000506000000020004" pitchFamily="2" charset="0"/>
                <a:cs typeface="Arial" pitchFamily="34" charset="0"/>
              </a:rPr>
              <a:t>Group Results </a:t>
            </a:r>
            <a:r>
              <a:rPr lang="en-US" sz="3200" dirty="0" smtClean="0">
                <a:latin typeface="+mj-lt"/>
              </a:rPr>
              <a:t>- </a:t>
            </a:r>
            <a:r>
              <a:rPr lang="en-US" sz="1667" dirty="0">
                <a:solidFill>
                  <a:schemeClr val="accent1"/>
                </a:solidFill>
                <a:latin typeface="+mj-lt"/>
                <a:ea typeface="ooredoo-Regular" panose="02000506000000020004" pitchFamily="2" charset="0"/>
                <a:cs typeface="Arial" pitchFamily="34" charset="0"/>
              </a:rPr>
              <a:t>Net Debt</a:t>
            </a:r>
          </a:p>
        </p:txBody>
      </p:sp>
      <p:sp>
        <p:nvSpPr>
          <p:cNvPr id="3" name="Slide Number Placeholder 2"/>
          <p:cNvSpPr>
            <a:spLocks noGrp="1"/>
          </p:cNvSpPr>
          <p:nvPr>
            <p:ph type="sldNum" sz="quarter" idx="7"/>
          </p:nvPr>
        </p:nvSpPr>
        <p:spPr/>
        <p:txBody>
          <a:bodyPr/>
          <a:lstStyle/>
          <a:p>
            <a:fld id="{B6F15528-21DE-4FAA-801E-634DDDAF4B2B}" type="slidenum">
              <a:rPr lang="en-US" smtClean="0"/>
              <a:t>9</a:t>
            </a:fld>
            <a:endParaRPr lang="en-US" dirty="0"/>
          </a:p>
        </p:txBody>
      </p:sp>
      <p:sp>
        <p:nvSpPr>
          <p:cNvPr id="6" name="Rounded Rectangle 5"/>
          <p:cNvSpPr/>
          <p:nvPr/>
        </p:nvSpPr>
        <p:spPr bwMode="auto">
          <a:xfrm flipH="1">
            <a:off x="99883" y="836590"/>
            <a:ext cx="8888667" cy="3803111"/>
          </a:xfrm>
          <a:prstGeom prst="roundRect">
            <a:avLst>
              <a:gd name="adj" fmla="val 1178"/>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548640" rIns="91440" bIns="45720" numCol="1" rtlCol="0" anchor="ctr" anchorCtr="0" compatLnSpc="1">
            <a:prstTxWarp prst="textNoShape">
              <a:avLst/>
            </a:prstTxWarp>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979488">
              <a:lnSpc>
                <a:spcPct val="110000"/>
              </a:lnSpc>
              <a:spcBef>
                <a:spcPts val="600"/>
              </a:spcBef>
              <a:buClr>
                <a:schemeClr val="tx1"/>
              </a:buClr>
            </a:pPr>
            <a:endParaRPr lang="en-US" sz="1200" b="1" dirty="0">
              <a:latin typeface="+mn-lt"/>
            </a:endParaRPr>
          </a:p>
        </p:txBody>
      </p:sp>
      <p:sp>
        <p:nvSpPr>
          <p:cNvPr id="9" name="Text Placeholder 8"/>
          <p:cNvSpPr txBox="1"/>
          <p:nvPr/>
        </p:nvSpPr>
        <p:spPr>
          <a:xfrm>
            <a:off x="99884" y="445181"/>
            <a:ext cx="8888667" cy="344078"/>
          </a:xfrm>
          <a:prstGeom prst="roundRect">
            <a:avLst/>
          </a:prstGeom>
          <a:solidFill>
            <a:srgbClr val="ED1C24"/>
          </a:solidFill>
        </p:spPr>
        <p:txBody>
          <a:bodyPr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algn="ctr" defTabSz="844083" fontAlgn="auto">
              <a:spcBef>
                <a:spcPct val="0"/>
              </a:spcBef>
              <a:spcAft>
                <a:spcPct val="0"/>
              </a:spcAft>
              <a:buClr>
                <a:schemeClr val="tx1"/>
              </a:buClr>
              <a:defRPr/>
            </a:pPr>
            <a:r>
              <a:rPr lang="nl-NL" sz="1700" b="1">
                <a:solidFill>
                  <a:schemeClr val="bg1"/>
                </a:solidFill>
                <a:latin typeface="+mn-lt"/>
                <a:ea typeface="+mn-ea"/>
                <a:cs typeface="Arial" pitchFamily="34" charset="0"/>
              </a:rPr>
              <a:t>Net </a:t>
            </a:r>
            <a:r>
              <a:rPr lang="nl-NL" sz="1700" b="1" smtClean="0">
                <a:solidFill>
                  <a:schemeClr val="bg1"/>
                </a:solidFill>
                <a:latin typeface="+mn-lt"/>
                <a:ea typeface="+mn-ea"/>
                <a:cs typeface="Arial" pitchFamily="34" charset="0"/>
              </a:rPr>
              <a:t>Debt </a:t>
            </a:r>
            <a:r>
              <a:rPr lang="nl-NL" sz="1700" b="1">
                <a:solidFill>
                  <a:schemeClr val="bg1"/>
                </a:solidFill>
                <a:latin typeface="+mn-lt"/>
                <a:ea typeface="+mn-ea"/>
                <a:cs typeface="Arial" pitchFamily="34" charset="0"/>
              </a:rPr>
              <a:t>(QARm) and Net Debt / EBITDA</a:t>
            </a:r>
          </a:p>
        </p:txBody>
      </p:sp>
      <p:graphicFrame>
        <p:nvGraphicFramePr>
          <p:cNvPr id="17" name="[PlaceholderChartForReportGeneration-e12cd4f0-6821-4c3e-893c-fdf47127c7e4]"/>
          <p:cNvGraphicFramePr/>
          <p:nvPr/>
        </p:nvGraphicFramePr>
        <p:xfrm>
          <a:off x="1431820" y="1514414"/>
          <a:ext cx="6543484" cy="264541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1241307" y="1514414"/>
            <a:ext cx="246639" cy="366126"/>
          </a:xfrm>
          <a:prstGeom prst="rect">
            <a:avLst/>
          </a:prstGeom>
        </p:spPr>
        <p:txBody>
          <a:bodyPr wrap="none">
            <a:sp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r>
              <a:rPr lang="en-US" dirty="0">
                <a:latin typeface="+mn-lt"/>
              </a:rPr>
              <a:t> </a:t>
            </a:r>
          </a:p>
        </p:txBody>
      </p:sp>
      <p:sp>
        <p:nvSpPr>
          <p:cNvPr id="16" name="Content Placeholder 1"/>
          <p:cNvSpPr txBox="1"/>
          <p:nvPr/>
        </p:nvSpPr>
        <p:spPr>
          <a:xfrm>
            <a:off x="99884" y="4679459"/>
            <a:ext cx="8888667" cy="578342"/>
          </a:xfrm>
          <a:prstGeom prst="roundRect">
            <a:avLst>
              <a:gd name="adj" fmla="val 6840"/>
            </a:avLst>
          </a:prstGeom>
          <a:solidFill>
            <a:schemeClr val="bg1">
              <a:lumMod val="95000"/>
            </a:schemeClr>
          </a:solidFill>
          <a:ln w="9525">
            <a:solidFill>
              <a:schemeClr val="accent1"/>
            </a:solidFill>
          </a:ln>
        </p:spPr>
        <p:txBody>
          <a:bodyPr lIns="0" tIns="0" rIns="0" bIns="0" anchor="ctr">
            <a:noAutofit/>
          </a:bodyPr>
          <a:lstStyle>
            <a:defPPr>
              <a:defRPr lang="en-US"/>
            </a:defPPr>
            <a:lvl1pPr marL="274320" indent="-274320" algn="l" defTabSz="704850" rtl="0" eaLnBrk="1" fontAlgn="base" latinLnBrk="1" hangingPunct="1">
              <a:lnSpc>
                <a:spcPct val="100000"/>
              </a:lnSpc>
              <a:spcBef>
                <a:spcPts val="1350"/>
              </a:spcBef>
              <a:spcAft>
                <a:spcPct val="0"/>
              </a:spcAft>
              <a:buClr>
                <a:srgbClr val="ED1C24"/>
              </a:buClr>
              <a:buSzPct val="140000"/>
              <a:buFont typeface="Arial" pitchFamily="34" charset="0"/>
              <a:buChar char="•"/>
              <a:defRPr lang="en-US" sz="1600" kern="1200">
                <a:solidFill>
                  <a:schemeClr val="tx1"/>
                </a:solidFill>
                <a:latin typeface="Noto Sans" panose="020B0502040504020204" pitchFamily="34" charset="0"/>
                <a:ea typeface="ＭＳ Ｐゴシック" pitchFamily="-109" charset="-128"/>
                <a:cs typeface="Noto Sans" panose="020B0502040504020204" pitchFamily="34" charset="0"/>
              </a:defRPr>
            </a:lvl1pPr>
            <a:lvl2pPr marL="351235" indent="-214313"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400" kern="1200">
                <a:solidFill>
                  <a:schemeClr val="tx1"/>
                </a:solidFill>
                <a:latin typeface="Noto Sans" panose="020B0502040504020204" pitchFamily="34" charset="0"/>
                <a:ea typeface="ＭＳ Ｐゴシック" pitchFamily="-109" charset="-128"/>
                <a:cs typeface="Arial"/>
              </a:defRPr>
            </a:lvl2pPr>
            <a:lvl3pPr marL="398859"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3pPr>
            <a:lvl4pPr marL="534591" indent="-128588" algn="l" defTabSz="704850" rtl="0" eaLnBrk="1" fontAlgn="base" latinLnBrk="1" hangingPunct="1">
              <a:lnSpc>
                <a:spcPct val="100000"/>
              </a:lnSpc>
              <a:spcBef>
                <a:spcPts val="450"/>
              </a:spcBef>
              <a:spcAft>
                <a:spcPct val="0"/>
              </a:spcAft>
              <a:buClr>
                <a:srgbClr val="ED1C24"/>
              </a:buClr>
              <a:buSzPct val="140000"/>
              <a:buFont typeface="Arial" pitchFamily="34" charset="0"/>
              <a:buChar char="•"/>
              <a:defRPr lang="en-US" sz="1200" kern="1200">
                <a:solidFill>
                  <a:schemeClr val="tx1"/>
                </a:solidFill>
                <a:latin typeface="Noto Sans" panose="020B0502040504020204" pitchFamily="34" charset="0"/>
                <a:ea typeface="ＭＳ Ｐゴシック" pitchFamily="-109" charset="-128"/>
                <a:cs typeface="Arial"/>
              </a:defRPr>
            </a:lvl4pPr>
            <a:lvl5pPr marL="694372" indent="0" algn="l" defTabSz="704850" rtl="0" eaLnBrk="1" fontAlgn="base" latinLnBrk="1" hangingPunct="1">
              <a:lnSpc>
                <a:spcPct val="100000"/>
              </a:lnSpc>
              <a:spcBef>
                <a:spcPts val="450"/>
              </a:spcBef>
              <a:spcAft>
                <a:spcPct val="0"/>
              </a:spcAft>
              <a:buClr>
                <a:srgbClr val="ED1C24"/>
              </a:buClr>
              <a:buSzPct val="140000"/>
              <a:buFont typeface="Arial" pitchFamily="34" charset="0"/>
              <a:buNone/>
              <a:defRPr lang="en-US" sz="1000" i="0" kern="1200">
                <a:solidFill>
                  <a:schemeClr val="tx1"/>
                </a:solidFill>
                <a:latin typeface="Noto Sans" panose="020B0502040504020204" pitchFamily="34" charset="0"/>
                <a:ea typeface="ＭＳ Ｐゴシック" pitchFamily="-109" charset="-128"/>
                <a:cs typeface="Arial"/>
              </a:defRPr>
            </a:lvl5pPr>
            <a:lvl6pPr marL="10691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6pPr>
            <a:lvl7pPr marL="1412081" indent="-101204" algn="l" defTabSz="704850" rtl="0" eaLnBrk="1" fontAlgn="base" latinLnBrk="0" hangingPunct="1">
              <a:spcBef>
                <a:spcPct val="25000"/>
              </a:spcBef>
              <a:spcAft>
                <a:spcPct val="0"/>
              </a:spcAft>
              <a:buClr>
                <a:schemeClr val="tx1"/>
              </a:buClr>
              <a:buFont typeface="Arial"/>
              <a:buChar char="-"/>
              <a:defRPr sz="1000" b="0"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7pPr>
            <a:lvl8pPr marL="1754981" indent="-101204" algn="l" defTabSz="704850" rtl="0" eaLnBrk="1" fontAlgn="base" latinLnBrk="0" hangingPunct="1">
              <a:spcBef>
                <a:spcPct val="25000"/>
              </a:spcBef>
              <a:spcAft>
                <a:spcPct val="0"/>
              </a:spcAft>
              <a:buClr>
                <a:schemeClr val="tx1"/>
              </a:buClr>
              <a:buFont typeface="Arial"/>
              <a:buChar char="-"/>
              <a:defRPr sz="1000" kern="1200">
                <a:solidFill>
                  <a:schemeClr val="tx1"/>
                </a:solidFill>
                <a:latin typeface="+mn-lt"/>
                <a:ea typeface="Arial"/>
                <a:cs typeface="Arial"/>
              </a:defRPr>
            </a:lvl8pPr>
            <a:lvl9pPr marL="2065972" indent="0" algn="l" defTabSz="704850" rtl="0" eaLnBrk="1" fontAlgn="base" hangingPunct="1">
              <a:spcBef>
                <a:spcPct val="25000"/>
              </a:spcBef>
              <a:spcAft>
                <a:spcPct val="0"/>
              </a:spcAft>
              <a:buClr>
                <a:schemeClr val="tx1"/>
              </a:buClr>
              <a:buFont typeface="Arial"/>
              <a:buNone/>
              <a:defRPr sz="1000">
                <a:solidFill>
                  <a:schemeClr val="tx1"/>
                </a:solidFill>
                <a:latin typeface="+mn-lt"/>
              </a:defRPr>
            </a:lvl9pPr>
          </a:lstStyle>
          <a:p>
            <a:pPr marL="0" indent="0" algn="ctr">
              <a:spcBef>
                <a:spcPts val="100"/>
              </a:spcBef>
              <a:spcAft>
                <a:spcPts val="100"/>
              </a:spcAft>
              <a:buNone/>
            </a:pPr>
            <a:r>
              <a:rPr lang="en-IN" sz="1100" b="1" dirty="0"/>
              <a:t>Positive trend of </a:t>
            </a:r>
            <a:r>
              <a:rPr lang="en-IN" sz="1100" b="1" dirty="0" smtClean="0"/>
              <a:t>Group Net Debt reduction continued; </a:t>
            </a:r>
            <a:r>
              <a:rPr lang="en-IN" sz="1100" b="1" dirty="0"/>
              <a:t>Net Debt to EBITDA ratio </a:t>
            </a:r>
            <a:r>
              <a:rPr lang="en-IN" sz="1100" b="1" dirty="0" smtClean="0"/>
              <a:t>1.8x</a:t>
            </a:r>
            <a:endParaRPr lang="en-IN" sz="1100" b="1" dirty="0"/>
          </a:p>
          <a:p>
            <a:pPr marL="0" indent="0" algn="ctr">
              <a:spcBef>
                <a:spcPts val="100"/>
              </a:spcBef>
              <a:spcAft>
                <a:spcPts val="100"/>
              </a:spcAft>
              <a:buNone/>
            </a:pPr>
            <a:r>
              <a:rPr lang="en-IN" sz="1100" b="1"/>
              <a:t>Lower </a:t>
            </a:r>
            <a:r>
              <a:rPr lang="en-IN" sz="1100" b="1" smtClean="0"/>
              <a:t>end </a:t>
            </a:r>
            <a:r>
              <a:rPr lang="en-IN" sz="1100" b="1" dirty="0"/>
              <a:t>of the board guidance between 1.5 and 2.5x (bank covenant 4x</a:t>
            </a:r>
            <a:r>
              <a:rPr lang="en-IN" sz="1100" b="1" dirty="0" smtClean="0"/>
              <a:t>)</a:t>
            </a:r>
            <a:endParaRPr lang="en-IN" sz="1100" b="1" dirty="0"/>
          </a:p>
        </p:txBody>
      </p:sp>
      <p:grpSp>
        <p:nvGrpSpPr>
          <p:cNvPr id="18" name="Group 17"/>
          <p:cNvGrpSpPr/>
          <p:nvPr/>
        </p:nvGrpSpPr>
        <p:grpSpPr>
          <a:xfrm>
            <a:off x="6606540" y="100606"/>
            <a:ext cx="2385060" cy="216894"/>
            <a:chOff x="6126480" y="44527"/>
            <a:chExt cx="2862072" cy="260273"/>
          </a:xfrm>
        </p:grpSpPr>
        <p:sp>
          <p:nvSpPr>
            <p:cNvPr id="19" name="Text Placeholder 8"/>
            <p:cNvSpPr txBox="1"/>
            <p:nvPr/>
          </p:nvSpPr>
          <p:spPr>
            <a:xfrm>
              <a:off x="6850671" y="44527"/>
              <a:ext cx="667512" cy="260273"/>
            </a:xfrm>
            <a:prstGeom prst="roundRect">
              <a:avLst/>
            </a:prstGeom>
            <a:solidFill>
              <a:schemeClr val="accent1"/>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indent="-265113" algn="ctr" defTabSz="914400" rtl="0" eaLnBrk="1" fontAlgn="auto" latinLnBrk="1" hangingPunct="0">
                <a:spcBef>
                  <a:spcPct val="0"/>
                </a:spcBef>
                <a:spcAft>
                  <a:spcPct val="0"/>
                </a:spcAft>
                <a:buClr>
                  <a:schemeClr val="tx1"/>
                </a:buClr>
                <a:defRPr sz="700" b="1" kern="1200">
                  <a:solidFill>
                    <a:schemeClr val="bg1"/>
                  </a:solidFill>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Results </a:t>
              </a:r>
            </a:p>
            <a:p>
              <a:r>
                <a:rPr lang="en-US" sz="583" dirty="0">
                  <a:latin typeface="+mn-lt"/>
                </a:rPr>
                <a:t>Review</a:t>
              </a:r>
              <a:endParaRPr lang="en-GB" sz="583" dirty="0">
                <a:latin typeface="+mn-lt"/>
              </a:endParaRPr>
            </a:p>
          </p:txBody>
        </p:sp>
        <p:sp>
          <p:nvSpPr>
            <p:cNvPr id="20" name="Text Placeholder 8"/>
            <p:cNvSpPr txBox="1"/>
            <p:nvPr/>
          </p:nvSpPr>
          <p:spPr>
            <a:xfrm>
              <a:off x="758952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Operations </a:t>
              </a:r>
            </a:p>
            <a:p>
              <a:pPr marL="220919" indent="-220919" algn="ctr" defTabSz="761970" fontAlgn="auto" latinLnBrk="0" hangingPunct="1">
                <a:buClr>
                  <a:schemeClr val="tx1"/>
                </a:buClr>
                <a:defRPr/>
              </a:pPr>
              <a:r>
                <a:rPr lang="en-US" sz="583" b="1">
                  <a:solidFill>
                    <a:schemeClr val="bg1"/>
                  </a:solidFill>
                  <a:latin typeface="+mn-lt"/>
                  <a:ea typeface="+mn-ea"/>
                  <a:cs typeface="Arial" pitchFamily="34" charset="0"/>
                </a:rPr>
                <a:t>Review</a:t>
              </a:r>
              <a:endParaRPr lang="en-GB" sz="583" b="1">
                <a:solidFill>
                  <a:schemeClr val="bg1"/>
                </a:solidFill>
                <a:latin typeface="+mn-lt"/>
                <a:ea typeface="+mn-ea"/>
                <a:cs typeface="Arial" pitchFamily="34" charset="0"/>
              </a:endParaRPr>
            </a:p>
          </p:txBody>
        </p:sp>
        <p:sp>
          <p:nvSpPr>
            <p:cNvPr id="21" name="Text Placeholder 8"/>
            <p:cNvSpPr txBox="1"/>
            <p:nvPr/>
          </p:nvSpPr>
          <p:spPr>
            <a:xfrm>
              <a:off x="832104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0" algn="l" defTabSz="914400" rtl="0" eaLnBrk="1" fontAlgn="base" latinLnBrk="1" hangingPunct="0">
                <a:spcBef>
                  <a:spcPct val="0"/>
                </a:spcBef>
                <a:spcAft>
                  <a:spcPct val="0"/>
                </a:spcAft>
                <a:defRPr sz="1800" kern="1200">
                  <a:solidFill>
                    <a:schemeClr val="tx1"/>
                  </a:solidFill>
                  <a:latin typeface="Arial"/>
                  <a:ea typeface="Arial"/>
                  <a:cs typeface="Arial"/>
                </a:defRPr>
              </a:lvl1pPr>
              <a:lvl2pPr marL="457200" algn="l" defTabSz="914400" rtl="0" eaLnBrk="1" fontAlgn="base" latinLnBrk="1" hangingPunct="0">
                <a:spcBef>
                  <a:spcPct val="0"/>
                </a:spcBef>
                <a:spcAft>
                  <a:spcPct val="0"/>
                </a:spcAft>
                <a:defRPr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sz="1800" kern="1200">
                  <a:solidFill>
                    <a:schemeClr val="tx1"/>
                  </a:solidFill>
                  <a:latin typeface="Arial"/>
                  <a:ea typeface="Arial"/>
                  <a:cs typeface="Arial"/>
                </a:defRPr>
              </a:lvl5pPr>
              <a:lvl6pPr marL="2286000" algn="l" defTabSz="457200" rtl="0" eaLnBrk="1" latinLnBrk="0" hangingPunct="1">
                <a:defRPr sz="1800" kern="1200">
                  <a:solidFill>
                    <a:schemeClr val="tx1"/>
                  </a:solidFill>
                  <a:latin typeface="Arial"/>
                  <a:ea typeface="Arial"/>
                  <a:cs typeface="Arial"/>
                </a:defRPr>
              </a:lvl6pPr>
              <a:lvl7pPr marL="2743200" algn="l" defTabSz="457200" rtl="0" eaLnBrk="1" latinLnBrk="0" hangingPunct="1">
                <a:defRPr sz="1800" kern="1200">
                  <a:solidFill>
                    <a:schemeClr val="tx1"/>
                  </a:solidFill>
                  <a:latin typeface="Arial"/>
                  <a:ea typeface="Arial"/>
                  <a:cs typeface="Arial"/>
                </a:defRPr>
              </a:lvl7pPr>
              <a:lvl8pPr marL="3200400" algn="l" defTabSz="457200" rtl="0" eaLnBrk="1" latinLnBrk="0" hangingPunct="1">
                <a:defRPr sz="1800" kern="1200">
                  <a:solidFill>
                    <a:schemeClr val="tx1"/>
                  </a:solidFill>
                  <a:latin typeface="Arial"/>
                  <a:ea typeface="Arial"/>
                  <a:cs typeface="Arial"/>
                </a:defRPr>
              </a:lvl8pPr>
            </a:lstStyle>
            <a:p>
              <a:pPr marL="220919" indent="-220919" algn="ctr" defTabSz="761970" fontAlgn="auto" latinLnBrk="0" hangingPunct="1">
                <a:buClr>
                  <a:schemeClr val="tx1"/>
                </a:buClr>
                <a:defRPr/>
              </a:pPr>
              <a:r>
                <a:rPr lang="en-US" sz="583" b="1" dirty="0">
                  <a:solidFill>
                    <a:schemeClr val="bg1"/>
                  </a:solidFill>
                  <a:latin typeface="+mn-lt"/>
                  <a:ea typeface="+mn-ea"/>
                  <a:cs typeface="Arial" pitchFamily="34" charset="0"/>
                </a:rPr>
                <a:t>Additional</a:t>
              </a:r>
            </a:p>
            <a:p>
              <a:pPr marL="220919" indent="-220919" algn="ctr" defTabSz="761970" fontAlgn="auto" latinLnBrk="0" hangingPunct="1">
                <a:buClr>
                  <a:schemeClr val="tx1"/>
                </a:buClr>
                <a:defRPr/>
              </a:pPr>
              <a:r>
                <a:rPr lang="en-US" sz="583" b="1" dirty="0">
                  <a:solidFill>
                    <a:schemeClr val="bg1"/>
                  </a:solidFill>
                  <a:latin typeface="+mn-lt"/>
                  <a:cs typeface="Arial" pitchFamily="34" charset="0"/>
                </a:rPr>
                <a:t>Information</a:t>
              </a:r>
              <a:endParaRPr lang="en-GB" sz="583" b="1" dirty="0">
                <a:solidFill>
                  <a:schemeClr val="bg1"/>
                </a:solidFill>
                <a:latin typeface="+mn-lt"/>
                <a:ea typeface="+mn-ea"/>
                <a:cs typeface="Arial" pitchFamily="34" charset="0"/>
              </a:endParaRPr>
            </a:p>
          </p:txBody>
        </p:sp>
        <p:sp>
          <p:nvSpPr>
            <p:cNvPr id="22" name="Text Placeholder 8"/>
            <p:cNvSpPr txBox="1"/>
            <p:nvPr/>
          </p:nvSpPr>
          <p:spPr>
            <a:xfrm>
              <a:off x="6126480" y="44527"/>
              <a:ext cx="667512" cy="260273"/>
            </a:xfrm>
            <a:prstGeom prst="roundRect">
              <a:avLst/>
            </a:prstGeom>
            <a:solidFill>
              <a:schemeClr val="bg1">
                <a:lumMod val="85000"/>
              </a:schemeClr>
            </a:solidFill>
            <a:effectLst>
              <a:outerShdw blurRad="25400" sx="101000" sy="101000" algn="ctr" rotWithShape="0">
                <a:schemeClr val="bg1">
                  <a:lumMod val="50000"/>
                </a:schemeClr>
              </a:outerShdw>
            </a:effectLst>
          </p:spPr>
          <p:txBody>
            <a:bodyPr lIns="38100" rIns="38100" anchor="ctr" anchorCtr="0">
              <a:noAutofit/>
            </a:bodyPr>
            <a:lstStyle>
              <a:defPPr>
                <a:defRPr lang="en-US"/>
              </a:defPPr>
              <a:lvl1pPr marL="265113" marR="0" lvl="0" indent="-265113" algn="ctr" defTabSz="914400" rtl="0" eaLnBrk="1" fontAlgn="auto" latinLnBrk="0" hangingPunct="1">
                <a:lnSpc>
                  <a:spcPct val="100000"/>
                </a:lnSpc>
                <a:spcBef>
                  <a:spcPct val="0"/>
                </a:spcBef>
                <a:spcAft>
                  <a:spcPct val="0"/>
                </a:spcAft>
                <a:buClr>
                  <a:schemeClr val="tx1"/>
                </a:buClr>
                <a:buSzTx/>
                <a:defRPr kumimoji="0" sz="700" b="1" i="0" u="none" strike="noStrike" kern="1200" cap="none" spc="0" normalizeH="0" baseline="0">
                  <a:ln>
                    <a:noFill/>
                  </a:ln>
                  <a:solidFill>
                    <a:schemeClr val="bg1"/>
                  </a:solidFill>
                  <a:effectLst/>
                  <a:uLnTx/>
                  <a:uFillTx/>
                  <a:latin typeface="Arial" pitchFamily="34" charset="0"/>
                  <a:ea typeface="+mn-ea"/>
                  <a:cs typeface="Arial" pitchFamily="34" charset="0"/>
                </a:defRPr>
              </a:lvl1pPr>
              <a:lvl2pPr marL="457200" algn="l" defTabSz="914400" rtl="0" eaLnBrk="1" fontAlgn="base" latinLnBrk="1" hangingPunct="0">
                <a:spcBef>
                  <a:spcPct val="0"/>
                </a:spcBef>
                <a:spcAft>
                  <a:spcPct val="0"/>
                </a:spcAft>
                <a:defRPr lang="en-US" sz="1800" kern="1200">
                  <a:solidFill>
                    <a:schemeClr val="tx1"/>
                  </a:solidFill>
                  <a:latin typeface="Arial"/>
                  <a:ea typeface="Arial"/>
                  <a:cs typeface="Arial"/>
                </a:defRPr>
              </a:lvl2pPr>
              <a:lvl3pPr marL="914400" algn="l" defTabSz="914400" rtl="0" eaLnBrk="1" fontAlgn="base" latinLnBrk="1" hangingPunct="0">
                <a:spcBef>
                  <a:spcPct val="0"/>
                </a:spcBef>
                <a:spcAft>
                  <a:spcPct val="0"/>
                </a:spcAft>
                <a:defRPr lang="en-US" sz="1800" kern="1200">
                  <a:solidFill>
                    <a:schemeClr val="tx1"/>
                  </a:solidFill>
                  <a:latin typeface="Arial"/>
                  <a:ea typeface="Arial"/>
                  <a:cs typeface="Arial"/>
                </a:defRPr>
              </a:lvl3pPr>
              <a:lvl4pPr marL="1371600" algn="l" defTabSz="914400" rtl="0" eaLnBrk="1" fontAlgn="base" latinLnBrk="1" hangingPunct="0">
                <a:spcBef>
                  <a:spcPct val="0"/>
                </a:spcBef>
                <a:spcAft>
                  <a:spcPct val="0"/>
                </a:spcAft>
                <a:defRPr lang="en-US" sz="1800" kern="1200">
                  <a:solidFill>
                    <a:schemeClr val="tx1"/>
                  </a:solidFill>
                  <a:latin typeface="Arial"/>
                  <a:ea typeface="Arial"/>
                  <a:cs typeface="Arial"/>
                </a:defRPr>
              </a:lvl4pPr>
              <a:lvl5pPr marL="1828800" algn="l" defTabSz="914400" rtl="0" eaLnBrk="1" fontAlgn="base" latinLnBrk="1" hangingPunct="0">
                <a:spcBef>
                  <a:spcPct val="0"/>
                </a:spcBef>
                <a:spcAft>
                  <a:spcPct val="0"/>
                </a:spcAft>
                <a:defRPr lang="en-US" sz="1800" kern="1200">
                  <a:solidFill>
                    <a:schemeClr val="tx1"/>
                  </a:solidFill>
                  <a:latin typeface="Arial"/>
                  <a:ea typeface="Arial"/>
                  <a:cs typeface="Arial"/>
                </a:defRPr>
              </a:lvl5pPr>
              <a:lvl6pPr marL="2286000" algn="l" defTabSz="457200" rtl="0" eaLnBrk="1" latinLnBrk="0" hangingPunct="1">
                <a:defRPr lang="en-US" sz="1800" kern="1200">
                  <a:solidFill>
                    <a:schemeClr val="tx1"/>
                  </a:solidFill>
                  <a:latin typeface="Arial"/>
                  <a:ea typeface="Arial"/>
                  <a:cs typeface="Arial"/>
                </a:defRPr>
              </a:lvl6pPr>
              <a:lvl7pPr marL="2743200" algn="l" defTabSz="457200" rtl="0" eaLnBrk="1" latinLnBrk="0" hangingPunct="1">
                <a:defRPr lang="en-US" sz="1800" kern="1200">
                  <a:solidFill>
                    <a:schemeClr val="tx1"/>
                  </a:solidFill>
                  <a:latin typeface="Arial"/>
                  <a:ea typeface="Arial"/>
                  <a:cs typeface="Arial"/>
                </a:defRPr>
              </a:lvl7pPr>
              <a:lvl8pPr marL="3200400" algn="l" defTabSz="457200" rtl="0" eaLnBrk="1" latinLnBrk="0" hangingPunct="1">
                <a:defRPr lang="en-US" sz="1800" kern="1200">
                  <a:solidFill>
                    <a:schemeClr val="tx1"/>
                  </a:solidFill>
                  <a:latin typeface="Arial"/>
                  <a:ea typeface="Arial"/>
                  <a:cs typeface="Arial"/>
                </a:defRPr>
              </a:lvl8pPr>
            </a:lstStyle>
            <a:p>
              <a:r>
                <a:rPr lang="en-US" sz="583" dirty="0">
                  <a:latin typeface="+mn-lt"/>
                </a:rPr>
                <a:t>Overview</a:t>
              </a:r>
              <a:endParaRPr lang="en-GB" sz="583" dirty="0">
                <a:latin typeface="+mn-lt"/>
              </a:endParaRPr>
            </a:p>
          </p:txBody>
        </p:sp>
      </p:grpSp>
    </p:spTree>
    <p:extLst>
      <p:ext uri="{BB962C8B-B14F-4D97-AF65-F5344CB8AC3E}">
        <p14:creationId xmlns:p14="http://schemas.microsoft.com/office/powerpoint/2010/main" val="93909560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7.03.22"/>
  <p:tag name="AS_TITLE" val="Aspose.Slides for .NET 4.0"/>
  <p:tag name="AS_VERSION" val="17.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mQepHplwki6ZJS6894mp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NbwJA6LdrEm8K3JnHDMLO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08.05_20170507_Ooredoo_template_4x3 ratio_v12">
  <a:themeElements>
    <a:clrScheme name="Ooredoo colours">
      <a:dk1>
        <a:srgbClr val="221E20"/>
      </a:dk1>
      <a:lt1>
        <a:srgbClr val="FFFFFF"/>
      </a:lt1>
      <a:dk2>
        <a:srgbClr val="00416A"/>
      </a:dk2>
      <a:lt2>
        <a:srgbClr val="DFDFE1"/>
      </a:lt2>
      <a:accent1>
        <a:srgbClr val="ED1C24"/>
      </a:accent1>
      <a:accent2>
        <a:srgbClr val="333F48"/>
      </a:accent2>
      <a:accent3>
        <a:srgbClr val="65C4DB"/>
      </a:accent3>
      <a:accent4>
        <a:srgbClr val="99CC00"/>
      </a:accent4>
      <a:accent5>
        <a:srgbClr val="EA9600"/>
      </a:accent5>
      <a:accent6>
        <a:srgbClr val="FFD500"/>
      </a:accent6>
      <a:hlink>
        <a:srgbClr val="2CD5C4"/>
      </a:hlink>
      <a:folHlink>
        <a:srgbClr val="F5A992"/>
      </a:folHlink>
    </a:clrScheme>
    <a:fontScheme name="Custom 11">
      <a:majorFont>
        <a:latin typeface="Ooredoo Heavy"/>
        <a:ea typeface="Arial" pitchFamily="34" charset="0"/>
        <a:cs typeface="OoredooArabic-Heavy"/>
      </a:majorFont>
      <a:minorFont>
        <a:latin typeface="Noto Sans"/>
        <a:ea typeface="Arial" pitchFamily="34" charset="0"/>
        <a:cs typeface="Noto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D1C24"/>
        </a:solidFill>
        <a:ln w="19050"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79488" rtl="0" eaLnBrk="1" fontAlgn="base" latinLnBrk="0" hangingPunct="1">
          <a:lnSpc>
            <a:spcPct val="110000"/>
          </a:lnSpc>
          <a:spcBef>
            <a:spcPts val="600"/>
          </a:spcBef>
          <a:spcAft>
            <a:spcPct val="0"/>
          </a:spcAft>
          <a:buClr>
            <a:schemeClr val="tx1"/>
          </a:buClr>
          <a:buSzTx/>
          <a:buFont typeface="Wingdings" pitchFamily="2" charset="2"/>
          <a:buNone/>
          <a:tabLst/>
          <a:defRPr kumimoji="0" sz="2000" b="0" i="0" u="none" strike="noStrike" cap="none" normalizeH="0" baseline="0" dirty="0" smtClean="0">
            <a:ln>
              <a:noFill/>
            </a:ln>
            <a:solidFill>
              <a:schemeClr val="bg1"/>
            </a:solidFill>
            <a:effectLst/>
            <a:latin typeface="Ooredoo Heavy" panose="00000A00000000000000" pitchFamily="50" charset="0"/>
          </a:defRPr>
        </a:defPPr>
      </a:lstStyle>
    </a:spDef>
    <a:lnDef>
      <a:spPr bwMode="auto">
        <a:noFill/>
        <a:ln w="19050" cap="flat" cmpd="sng" algn="ctr">
          <a:solidFill>
            <a:srgbClr val="ED1C24"/>
          </a:solidFill>
          <a:prstDash val="solid"/>
          <a:round/>
          <a:headEnd type="none" w="med" len="med"/>
          <a:tailEnd type="none" w="med" len="med"/>
        </a:ln>
        <a:effectLst/>
      </a:spPr>
      <a:bodyPr/>
      <a:lstStyle/>
    </a:lnDef>
    <a:txDef>
      <a:spPr>
        <a:noFill/>
      </a:spPr>
      <a:bodyPr wrap="square" rtlCol="0">
        <a:noAutofit/>
      </a:bodyPr>
      <a:lstStyle>
        <a:defPPr>
          <a:spcBef>
            <a:spcPts val="600"/>
          </a:spcBef>
          <a:spcAft>
            <a:spcPts val="0"/>
          </a:spcAft>
          <a:buClr>
            <a:srgbClr val="ED1C24"/>
          </a:buClr>
          <a:buSzPct val="140000"/>
          <a:defRPr sz="1200" dirty="0" err="1" smtClean="0">
            <a:solidFill>
              <a:srgbClr val="000000"/>
            </a:solidFill>
            <a:latin typeface="Noto Sans" panose="020B0502040504020204" pitchFamily="34" charset="0"/>
          </a:defRPr>
        </a:defPPr>
      </a:lstStyle>
    </a:txDef>
  </a:objectDefaults>
  <a:extraClrSchemeLst>
    <a:extraClrScheme>
      <a:clrScheme name="Blank 1">
        <a:dk1>
          <a:srgbClr val="3F3F3F"/>
        </a:dk1>
        <a:lt1>
          <a:srgbClr val="FFFFFF"/>
        </a:lt1>
        <a:dk2>
          <a:srgbClr val="FDE48B"/>
        </a:dk2>
        <a:lt2>
          <a:srgbClr val="888888"/>
        </a:lt2>
        <a:accent1>
          <a:srgbClr val="7FABD2"/>
        </a:accent1>
        <a:accent2>
          <a:srgbClr val="FCC917"/>
        </a:accent2>
        <a:accent3>
          <a:srgbClr val="FFFFFF"/>
        </a:accent3>
        <a:accent4>
          <a:srgbClr val="343434"/>
        </a:accent4>
        <a:accent5>
          <a:srgbClr val="C0D2E5"/>
        </a:accent5>
        <a:accent6>
          <a:srgbClr val="E4B614"/>
        </a:accent6>
        <a:hlink>
          <a:srgbClr val="BFD5E9"/>
        </a:hlink>
        <a:folHlink>
          <a:srgbClr val="7BBE40"/>
        </a:folHlink>
      </a:clrScheme>
      <a:clrMap bg1="lt1" tx1="dk1" bg2="lt2" tx2="dk2" accent1="accent1" accent2="accent2" accent3="accent3" accent4="accent4" accent5="accent5" accent6="accent6" hlink="hlink" folHlink="folHlink"/>
    </a:extraClrScheme>
  </a:extraClrSchemeLst>
  <a:custClrLst>
    <a:custClr name="C1">
      <a:srgbClr val="F7EA48"/>
    </a:custClr>
    <a:custClr name="C2">
      <a:srgbClr val="FFBF3F"/>
    </a:custClr>
    <a:custClr name="C3">
      <a:srgbClr val="FA4616"/>
    </a:custClr>
    <a:custClr name="C4">
      <a:srgbClr val="ECB3CB"/>
    </a:custClr>
    <a:custClr name="C5">
      <a:srgbClr val="EB6FBD"/>
    </a:custClr>
    <a:custClr name="C6">
      <a:srgbClr val="D64C97"/>
    </a:custClr>
    <a:custClr name="C7">
      <a:srgbClr val="840B55"/>
    </a:custClr>
    <a:custClr name="C20">
      <a:srgbClr val="BCA2CD"/>
    </a:custClr>
    <a:custClr name="C18">
      <a:srgbClr val="AC4FBD"/>
    </a:custClr>
    <a:custClr name="C19">
      <a:srgbClr val="3C1053"/>
    </a:custClr>
    <a:custClr name="C8">
      <a:srgbClr val="8DC8E8"/>
    </a:custClr>
    <a:custClr name="C9">
      <a:srgbClr val="13AFEE"/>
    </a:custClr>
    <a:custClr name="C10">
      <a:srgbClr val="001E60"/>
    </a:custClr>
    <a:custClr name="C11">
      <a:srgbClr val="9BD7D3"/>
    </a:custClr>
    <a:custClr name="C15">
      <a:srgbClr val="B3D99E"/>
    </a:custClr>
    <a:custClr name="C14">
      <a:srgbClr val="78BE20"/>
    </a:custClr>
    <a:custClr name="C17">
      <a:srgbClr val="64A70B"/>
    </a:custClr>
    <a:custClr name="C12">
      <a:srgbClr val="00C7B1"/>
    </a:custClr>
    <a:custClr name="C16">
      <a:srgbClr val="046A38"/>
    </a:custClr>
    <a:custClr name="C13">
      <a:srgbClr val="004E42"/>
    </a:custClr>
    <a:custClr name="C23">
      <a:srgbClr val="A6BBC8"/>
    </a:custClr>
    <a:custClr name="C22">
      <a:srgbClr val="425563"/>
    </a:custClr>
    <a:custClr name="C25">
      <a:srgbClr val="CDB5A7"/>
    </a:custClr>
    <a:custClr name="C24">
      <a:srgbClr val="83786F"/>
    </a:custClr>
  </a:custClrLst>
  <a:extLst>
    <a:ext uri="{05A4C25C-085E-4340-85A3-A5531E510DB2}">
      <thm15:themeFamily xmlns:thm15="http://schemas.microsoft.com/office/thememl/2012/main" name="20170521_Ooredoo_template_4x3 ratio_v16" id="{B5C1E8C6-0D09-4B17-9FAD-1B347E675D26}" vid="{71FB96DF-66A2-42A3-BC6D-B43611A0B0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TotalTime>
  <Words>2734</Words>
  <Application>Microsoft Office PowerPoint</Application>
  <PresentationFormat>On-screen Show (16:10)</PresentationFormat>
  <Paragraphs>622</Paragraphs>
  <Slides>29</Slides>
  <Notes>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2" baseType="lpstr">
      <vt:lpstr>ＭＳ Ｐゴシック</vt:lpstr>
      <vt:lpstr>Arial</vt:lpstr>
      <vt:lpstr>Calibri</vt:lpstr>
      <vt:lpstr>Noto Sans</vt:lpstr>
      <vt:lpstr>Ooredoo Heavy</vt:lpstr>
      <vt:lpstr>OoredooArabic-Heavy</vt:lpstr>
      <vt:lpstr>ooredoo-Bold</vt:lpstr>
      <vt:lpstr>ooredoo-Regular</vt:lpstr>
      <vt:lpstr>Symbol</vt:lpstr>
      <vt:lpstr>TradeGothic</vt:lpstr>
      <vt:lpstr>Wingdings</vt:lpstr>
      <vt:lpstr>08.05_20170507_Ooredoo_template_4x3 ratio_v12</vt:lpstr>
      <vt:lpstr>think-cell Slide</vt:lpstr>
      <vt:lpstr>Ooredoo Group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Group Results - Net Debt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2019 Ooredoo Capital Markets Day </vt:lpstr>
      <vt:lpstr>PowerPoint Presentation</vt:lpstr>
      <vt:lpstr>Additional Information Key Operations Importance to Group</vt:lpstr>
      <vt:lpstr>PowerPoint Presentation</vt:lpstr>
      <vt:lpstr>PowerPoint Presentation</vt:lpstr>
      <vt:lpstr>Group Results Debt Profile – Ooredoo Q.P.S.C. level</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Ooredoo Group</dc:title>
  <dc:creator>Sanjay Chowdhary</dc:creator>
  <cp:lastModifiedBy>sara alsayed</cp:lastModifiedBy>
  <cp:revision>75</cp:revision>
  <cp:lastPrinted>2019-02-13T15:14:33Z</cp:lastPrinted>
  <dcterms:created xsi:type="dcterms:W3CDTF">2019-02-13T12:14:33Z</dcterms:created>
  <dcterms:modified xsi:type="dcterms:W3CDTF">2019-02-14T09:51:03Z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8587c6f9-f1fe-46d1-9f1b-72152a9ee087</vt:lpwstr>
  </property>
  <property fmtid="{D5CDD505-2E9C-101B-9397-08002B2CF9AE}" pid="3" name="Classification">
    <vt:lpwstr>Internal</vt:lpwstr>
  </property>
</Properties>
</file>