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drawings/drawing4.xml" ContentType="application/vnd.openxmlformats-officedocument.drawingml.chartshapes+xml"/>
  <Override PartName="/ppt/charts/chart6.xml" ContentType="application/vnd.openxmlformats-officedocument.drawingml.chart+xml"/>
  <Override PartName="/ppt/drawings/drawing5.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drawings/drawing6.xml" ContentType="application/vnd.openxmlformats-officedocument.drawingml.chartshapes+xml"/>
  <Override PartName="/ppt/charts/chart8.xml" ContentType="application/vnd.openxmlformats-officedocument.drawingml.chart+xml"/>
  <Override PartName="/ppt/drawings/drawing7.xml" ContentType="application/vnd.openxmlformats-officedocument.drawingml.chartshapes+xml"/>
  <Override PartName="/ppt/tags/tag1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9.xml" ContentType="application/vnd.openxmlformats-officedocument.drawingml.chart+xml"/>
  <Override PartName="/ppt/drawings/drawing8.xml" ContentType="application/vnd.openxmlformats-officedocument.drawingml.chartshapes+xml"/>
  <Override PartName="/ppt/charts/chart10.xml" ContentType="application/vnd.openxmlformats-officedocument.drawingml.chart+xml"/>
  <Override PartName="/ppt/drawings/drawing9.xml" ContentType="application/vnd.openxmlformats-officedocument.drawingml.chartshapes+xml"/>
  <Override PartName="/ppt/tags/tag15.xml" ContentType="application/vnd.openxmlformats-officedocument.presentationml.tags+xml"/>
  <Override PartName="/ppt/notesSlides/notesSlide11.xml" ContentType="application/vnd.openxmlformats-officedocument.presentationml.notesSlide+xml"/>
  <Override PartName="/ppt/charts/chart11.xml" ContentType="application/vnd.openxmlformats-officedocument.drawingml.chart+xml"/>
  <Override PartName="/ppt/drawings/drawing10.xml" ContentType="application/vnd.openxmlformats-officedocument.drawingml.chartshapes+xml"/>
  <Override PartName="/ppt/charts/chart12.xml" ContentType="application/vnd.openxmlformats-officedocument.drawingml.chart+xml"/>
  <Override PartName="/ppt/drawings/drawing11.xml" ContentType="application/vnd.openxmlformats-officedocument.drawingml.chartshapes+xml"/>
  <Override PartName="/ppt/charts/chart13.xml" ContentType="application/vnd.openxmlformats-officedocument.drawingml.chart+xml"/>
  <Override PartName="/ppt/drawings/drawing12.xml" ContentType="application/vnd.openxmlformats-officedocument.drawingml.chartshapes+xml"/>
  <Override PartName="/ppt/charts/chart14.xml" ContentType="application/vnd.openxmlformats-officedocument.drawingml.chart+xml"/>
  <Override PartName="/ppt/drawings/drawing13.xml" ContentType="application/vnd.openxmlformats-officedocument.drawingml.chartshapes+xml"/>
  <Override PartName="/ppt/notesSlides/notesSlide12.xml" ContentType="application/vnd.openxmlformats-officedocument.presentationml.notesSlide+xml"/>
  <Override PartName="/ppt/charts/chart15.xml" ContentType="application/vnd.openxmlformats-officedocument.drawingml.chart+xml"/>
  <Override PartName="/ppt/drawings/drawing14.xml" ContentType="application/vnd.openxmlformats-officedocument.drawingml.chartshapes+xml"/>
  <Override PartName="/ppt/charts/chart16.xml" ContentType="application/vnd.openxmlformats-officedocument.drawingml.chart+xml"/>
  <Override PartName="/ppt/drawings/drawing15.xml" ContentType="application/vnd.openxmlformats-officedocument.drawingml.chartshapes+xml"/>
  <Override PartName="/ppt/notesSlides/notesSlide13.xml" ContentType="application/vnd.openxmlformats-officedocument.presentationml.notesSlide+xml"/>
  <Override PartName="/ppt/charts/chart17.xml" ContentType="application/vnd.openxmlformats-officedocument.drawingml.chart+xml"/>
  <Override PartName="/ppt/drawings/drawing16.xml" ContentType="application/vnd.openxmlformats-officedocument.drawingml.chartshapes+xml"/>
  <Override PartName="/ppt/charts/chart18.xml" ContentType="application/vnd.openxmlformats-officedocument.drawingml.chart+xml"/>
  <Override PartName="/ppt/drawings/drawing17.xml" ContentType="application/vnd.openxmlformats-officedocument.drawingml.chartshapes+xml"/>
  <Override PartName="/ppt/tags/tag16.xml" ContentType="application/vnd.openxmlformats-officedocument.presentationml.tags+xml"/>
  <Override PartName="/ppt/notesSlides/notesSlide14.xml" ContentType="application/vnd.openxmlformats-officedocument.presentationml.notesSlide+xml"/>
  <Override PartName="/ppt/charts/chart19.xml" ContentType="application/vnd.openxmlformats-officedocument.drawingml.chart+xml"/>
  <Override PartName="/ppt/drawings/drawing18.xml" ContentType="application/vnd.openxmlformats-officedocument.drawingml.chartshapes+xml"/>
  <Override PartName="/ppt/charts/chart20.xml" ContentType="application/vnd.openxmlformats-officedocument.drawingml.chart+xml"/>
  <Override PartName="/ppt/drawings/drawing19.xml" ContentType="application/vnd.openxmlformats-officedocument.drawingml.chartshapes+xml"/>
  <Override PartName="/ppt/charts/chart21.xml" ContentType="application/vnd.openxmlformats-officedocument.drawingml.chart+xml"/>
  <Override PartName="/ppt/drawings/drawing20.xml" ContentType="application/vnd.openxmlformats-officedocument.drawingml.chartshapes+xml"/>
  <Override PartName="/ppt/charts/chart22.xml" ContentType="application/vnd.openxmlformats-officedocument.drawingml.chart+xml"/>
  <Override PartName="/ppt/drawings/drawing21.xml" ContentType="application/vnd.openxmlformats-officedocument.drawingml.chartshapes+xml"/>
  <Override PartName="/ppt/tags/tag17.xml" ContentType="application/vnd.openxmlformats-officedocument.presentationml.tags+xml"/>
  <Override PartName="/ppt/notesSlides/notesSlide15.xml" ContentType="application/vnd.openxmlformats-officedocument.presentationml.notesSlide+xml"/>
  <Override PartName="/ppt/charts/chart23.xml" ContentType="application/vnd.openxmlformats-officedocument.drawingml.chart+xml"/>
  <Override PartName="/ppt/drawings/drawing22.xml" ContentType="application/vnd.openxmlformats-officedocument.drawingml.chartshapes+xml"/>
  <Override PartName="/ppt/charts/chart24.xml" ContentType="application/vnd.openxmlformats-officedocument.drawingml.chart+xml"/>
  <Override PartName="/ppt/drawings/drawing23.xml" ContentType="application/vnd.openxmlformats-officedocument.drawingml.chartshapes+xml"/>
  <Override PartName="/ppt/charts/chart25.xml" ContentType="application/vnd.openxmlformats-officedocument.drawingml.chart+xml"/>
  <Override PartName="/ppt/drawings/drawing24.xml" ContentType="application/vnd.openxmlformats-officedocument.drawingml.chartshapes+xml"/>
  <Override PartName="/ppt/charts/chart26.xml" ContentType="application/vnd.openxmlformats-officedocument.drawingml.chart+xml"/>
  <Override PartName="/ppt/drawings/drawing25.xml" ContentType="application/vnd.openxmlformats-officedocument.drawingml.chartshapes+xml"/>
  <Override PartName="/ppt/tags/tag18.xml" ContentType="application/vnd.openxmlformats-officedocument.presentationml.tags+xml"/>
  <Override PartName="/ppt/notesSlides/notesSlide16.xml" ContentType="application/vnd.openxmlformats-officedocument.presentationml.notesSlide+xml"/>
  <Override PartName="/ppt/charts/chart27.xml" ContentType="application/vnd.openxmlformats-officedocument.drawingml.chart+xml"/>
  <Override PartName="/ppt/drawings/drawing26.xml" ContentType="application/vnd.openxmlformats-officedocument.drawingml.chartshapes+xml"/>
  <Override PartName="/ppt/charts/chart28.xml" ContentType="application/vnd.openxmlformats-officedocument.drawingml.chart+xml"/>
  <Override PartName="/ppt/drawings/drawing27.xml" ContentType="application/vnd.openxmlformats-officedocument.drawingml.chartshapes+xml"/>
  <Override PartName="/ppt/charts/chart29.xml" ContentType="application/vnd.openxmlformats-officedocument.drawingml.chart+xml"/>
  <Override PartName="/ppt/drawings/drawing28.xml" ContentType="application/vnd.openxmlformats-officedocument.drawingml.chartshapes+xml"/>
  <Override PartName="/ppt/charts/chart30.xml" ContentType="application/vnd.openxmlformats-officedocument.drawingml.chart+xml"/>
  <Override PartName="/ppt/drawings/drawing29.xml" ContentType="application/vnd.openxmlformats-officedocument.drawingml.chartshapes+xml"/>
  <Override PartName="/ppt/tags/tag19.xml" ContentType="application/vnd.openxmlformats-officedocument.presentationml.tags+xml"/>
  <Override PartName="/ppt/notesSlides/notesSlide17.xml" ContentType="application/vnd.openxmlformats-officedocument.presentationml.notesSlide+xml"/>
  <Override PartName="/ppt/charts/chart31.xml" ContentType="application/vnd.openxmlformats-officedocument.drawingml.chart+xml"/>
  <Override PartName="/ppt/drawings/drawing30.xml" ContentType="application/vnd.openxmlformats-officedocument.drawingml.chartshapes+xml"/>
  <Override PartName="/ppt/charts/chart32.xml" ContentType="application/vnd.openxmlformats-officedocument.drawingml.chart+xml"/>
  <Override PartName="/ppt/charts/chart33.xml" ContentType="application/vnd.openxmlformats-officedocument.drawingml.chart+xml"/>
  <Override PartName="/ppt/drawings/drawing31.xml" ContentType="application/vnd.openxmlformats-officedocument.drawingml.chartshapes+xml"/>
  <Override PartName="/ppt/charts/chart34.xml" ContentType="application/vnd.openxmlformats-officedocument.drawingml.chart+xml"/>
  <Override PartName="/ppt/drawings/drawing32.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35.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33.xml" ContentType="application/vnd.openxmlformats-officedocument.drawingml.chartshapes+xml"/>
  <Override PartName="/ppt/charts/chart36.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34.xml" ContentType="application/vnd.openxmlformats-officedocument.drawingml.chartshapes+xml"/>
  <Override PartName="/ppt/charts/chart37.xml" ContentType="application/vnd.openxmlformats-officedocument.drawingml.chart+xml"/>
  <Override PartName="/ppt/charts/style3.xml" ContentType="application/vnd.ms-office.chartstyle+xml"/>
  <Override PartName="/ppt/charts/colors3.xml" ContentType="application/vnd.ms-office.chartcolorstyle+xml"/>
  <Override PartName="/ppt/charts/chart38.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charts/chart39.xml" ContentType="application/vnd.openxmlformats-officedocument.drawingml.chart+xml"/>
  <Override PartName="/ppt/drawings/drawing35.xml" ContentType="application/vnd.openxmlformats-officedocument.drawingml.chartshapes+xml"/>
  <Override PartName="/ppt/charts/chart40.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1.xml" ContentType="application/vnd.openxmlformats-officedocument.presentationml.notesSlide+xml"/>
  <Override PartName="/ppt/charts/chart41.xml" ContentType="application/vnd.openxmlformats-officedocument.drawingml.chart+xml"/>
  <Override PartName="/ppt/theme/themeOverride1.xml" ContentType="application/vnd.openxmlformats-officedocument.themeOverride+xml"/>
  <Override PartName="/ppt/drawings/drawing36.xml" ContentType="application/vnd.openxmlformats-officedocument.drawingml.chartshapes+xml"/>
  <Override PartName="/ppt/notesSlides/notesSlide22.xml" ContentType="application/vnd.openxmlformats-officedocument.presentationml.notesSlide+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233" r:id="rId1"/>
  </p:sldMasterIdLst>
  <p:notesMasterIdLst>
    <p:notesMasterId r:id="rId29"/>
  </p:notesMasterIdLst>
  <p:sldIdLst>
    <p:sldId id="259" r:id="rId2"/>
    <p:sldId id="262" r:id="rId3"/>
    <p:sldId id="265" r:id="rId4"/>
    <p:sldId id="268" r:id="rId5"/>
    <p:sldId id="271" r:id="rId6"/>
    <p:sldId id="349" r:id="rId7"/>
    <p:sldId id="277" r:id="rId8"/>
    <p:sldId id="280" r:id="rId9"/>
    <p:sldId id="283" r:id="rId10"/>
    <p:sldId id="286" r:id="rId11"/>
    <p:sldId id="295" r:id="rId12"/>
    <p:sldId id="298" r:id="rId13"/>
    <p:sldId id="301" r:id="rId14"/>
    <p:sldId id="304" r:id="rId15"/>
    <p:sldId id="307" r:id="rId16"/>
    <p:sldId id="310" r:id="rId17"/>
    <p:sldId id="313" r:id="rId18"/>
    <p:sldId id="316" r:id="rId19"/>
    <p:sldId id="319" r:id="rId20"/>
    <p:sldId id="322" r:id="rId21"/>
    <p:sldId id="325" r:id="rId22"/>
    <p:sldId id="344" r:id="rId23"/>
    <p:sldId id="331" r:id="rId24"/>
    <p:sldId id="352" r:id="rId25"/>
    <p:sldId id="351" r:id="rId26"/>
    <p:sldId id="340" r:id="rId27"/>
    <p:sldId id="343" r:id="rId28"/>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C4DB"/>
    <a:srgbClr val="F5A992"/>
    <a:srgbClr val="EA9600"/>
    <a:srgbClr val="000000"/>
    <a:srgbClr val="00416A"/>
    <a:srgbClr val="2CD5C4"/>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5441" autoAdjust="0"/>
  </p:normalViewPr>
  <p:slideViewPr>
    <p:cSldViewPr>
      <p:cViewPr>
        <p:scale>
          <a:sx n="190" d="100"/>
          <a:sy n="190" d="100"/>
        </p:scale>
        <p:origin x="-78" y="-1332"/>
      </p:cViewPr>
      <p:guideLst/>
    </p:cSldViewPr>
  </p:slideViewPr>
  <p:notesTextViewPr>
    <p:cViewPr>
      <p:scale>
        <a:sx n="1" d="1"/>
        <a:sy n="1" d="1"/>
      </p:scale>
      <p:origin x="0" y="0"/>
    </p:cViewPr>
  </p:notesTextViewPr>
  <p:sorterViewPr>
    <p:cViewPr>
      <p:scale>
        <a:sx n="100" d="100"/>
        <a:sy n="100" d="100"/>
      </p:scale>
      <p:origin x="0" y="-14232"/>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1" Type="http://schemas.openxmlformats.org/officeDocument/2006/relationships/chartUserShapes" Target="../drawings/drawing9.xml"/></Relationships>
</file>

<file path=ppt/charts/_rels/chart11.xml.rels><?xml version="1.0" encoding="UTF-8" standalone="yes"?>
<Relationships xmlns="http://schemas.openxmlformats.org/package/2006/relationships"><Relationship Id="rId1" Type="http://schemas.openxmlformats.org/officeDocument/2006/relationships/chartUserShapes" Target="../drawings/drawing10.xml"/></Relationships>
</file>

<file path=ppt/charts/_rels/chart12.xml.rels><?xml version="1.0" encoding="UTF-8" standalone="yes"?>
<Relationships xmlns="http://schemas.openxmlformats.org/package/2006/relationships"><Relationship Id="rId1" Type="http://schemas.openxmlformats.org/officeDocument/2006/relationships/chartUserShapes" Target="../drawings/drawing11.xml"/></Relationships>
</file>

<file path=ppt/charts/_rels/chart13.xml.rels><?xml version="1.0" encoding="UTF-8" standalone="yes"?>
<Relationships xmlns="http://schemas.openxmlformats.org/package/2006/relationships"><Relationship Id="rId1" Type="http://schemas.openxmlformats.org/officeDocument/2006/relationships/chartUserShapes" Target="../drawings/drawing12.xml"/></Relationships>
</file>

<file path=ppt/charts/_rels/chart14.xml.rels><?xml version="1.0" encoding="UTF-8" standalone="yes"?>
<Relationships xmlns="http://schemas.openxmlformats.org/package/2006/relationships"><Relationship Id="rId1" Type="http://schemas.openxmlformats.org/officeDocument/2006/relationships/chartUserShapes" Target="../drawings/drawing13.xml"/></Relationships>
</file>

<file path=ppt/charts/_rels/chart15.xml.rels><?xml version="1.0" encoding="UTF-8" standalone="yes"?>
<Relationships xmlns="http://schemas.openxmlformats.org/package/2006/relationships"><Relationship Id="rId1" Type="http://schemas.openxmlformats.org/officeDocument/2006/relationships/chartUserShapes" Target="../drawings/drawing14.xml"/></Relationships>
</file>

<file path=ppt/charts/_rels/chart16.xml.rels><?xml version="1.0" encoding="UTF-8" standalone="yes"?>
<Relationships xmlns="http://schemas.openxmlformats.org/package/2006/relationships"><Relationship Id="rId1" Type="http://schemas.openxmlformats.org/officeDocument/2006/relationships/chartUserShapes" Target="../drawings/drawing15.xml"/></Relationships>
</file>

<file path=ppt/charts/_rels/chart17.xml.rels><?xml version="1.0" encoding="UTF-8" standalone="yes"?>
<Relationships xmlns="http://schemas.openxmlformats.org/package/2006/relationships"><Relationship Id="rId1" Type="http://schemas.openxmlformats.org/officeDocument/2006/relationships/chartUserShapes" Target="../drawings/drawing16.xml"/></Relationships>
</file>

<file path=ppt/charts/_rels/chart18.xml.rels><?xml version="1.0" encoding="UTF-8" standalone="yes"?>
<Relationships xmlns="http://schemas.openxmlformats.org/package/2006/relationships"><Relationship Id="rId1" Type="http://schemas.openxmlformats.org/officeDocument/2006/relationships/chartUserShapes" Target="../drawings/drawing17.xml"/></Relationships>
</file>

<file path=ppt/charts/_rels/chart19.xml.rels><?xml version="1.0" encoding="UTF-8" standalone="yes"?>
<Relationships xmlns="http://schemas.openxmlformats.org/package/2006/relationships"><Relationship Id="rId1" Type="http://schemas.openxmlformats.org/officeDocument/2006/relationships/chartUserShapes" Target="../drawings/drawing18.xml"/></Relationships>
</file>

<file path=ppt/charts/_rels/chart2.xml.rels><?xml version="1.0" encoding="UTF-8" standalone="yes"?>
<Relationships xmlns="http://schemas.openxmlformats.org/package/2006/relationships"><Relationship Id="rId1"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1" Type="http://schemas.openxmlformats.org/officeDocument/2006/relationships/chartUserShapes" Target="../drawings/drawing19.xml"/></Relationships>
</file>

<file path=ppt/charts/_rels/chart21.xml.rels><?xml version="1.0" encoding="UTF-8" standalone="yes"?>
<Relationships xmlns="http://schemas.openxmlformats.org/package/2006/relationships"><Relationship Id="rId1" Type="http://schemas.openxmlformats.org/officeDocument/2006/relationships/chartUserShapes" Target="../drawings/drawing20.xml"/></Relationships>
</file>

<file path=ppt/charts/_rels/chart22.xml.rels><?xml version="1.0" encoding="UTF-8" standalone="yes"?>
<Relationships xmlns="http://schemas.openxmlformats.org/package/2006/relationships"><Relationship Id="rId1" Type="http://schemas.openxmlformats.org/officeDocument/2006/relationships/chartUserShapes" Target="../drawings/drawing21.xml"/></Relationships>
</file>

<file path=ppt/charts/_rels/chart23.xml.rels><?xml version="1.0" encoding="UTF-8" standalone="yes"?>
<Relationships xmlns="http://schemas.openxmlformats.org/package/2006/relationships"><Relationship Id="rId1" Type="http://schemas.openxmlformats.org/officeDocument/2006/relationships/chartUserShapes" Target="../drawings/drawing22.xml"/></Relationships>
</file>

<file path=ppt/charts/_rels/chart24.xml.rels><?xml version="1.0" encoding="UTF-8" standalone="yes"?>
<Relationships xmlns="http://schemas.openxmlformats.org/package/2006/relationships"><Relationship Id="rId1" Type="http://schemas.openxmlformats.org/officeDocument/2006/relationships/chartUserShapes" Target="../drawings/drawing23.xml"/></Relationships>
</file>

<file path=ppt/charts/_rels/chart25.xml.rels><?xml version="1.0" encoding="UTF-8" standalone="yes"?>
<Relationships xmlns="http://schemas.openxmlformats.org/package/2006/relationships"><Relationship Id="rId1" Type="http://schemas.openxmlformats.org/officeDocument/2006/relationships/chartUserShapes" Target="../drawings/drawing24.xml"/></Relationships>
</file>

<file path=ppt/charts/_rels/chart26.xml.rels><?xml version="1.0" encoding="UTF-8" standalone="yes"?>
<Relationships xmlns="http://schemas.openxmlformats.org/package/2006/relationships"><Relationship Id="rId1" Type="http://schemas.openxmlformats.org/officeDocument/2006/relationships/chartUserShapes" Target="../drawings/drawing25.xml"/></Relationships>
</file>

<file path=ppt/charts/_rels/chart27.xml.rels><?xml version="1.0" encoding="UTF-8" standalone="yes"?>
<Relationships xmlns="http://schemas.openxmlformats.org/package/2006/relationships"><Relationship Id="rId1" Type="http://schemas.openxmlformats.org/officeDocument/2006/relationships/chartUserShapes" Target="../drawings/drawing26.xml"/></Relationships>
</file>

<file path=ppt/charts/_rels/chart28.xml.rels><?xml version="1.0" encoding="UTF-8" standalone="yes"?>
<Relationships xmlns="http://schemas.openxmlformats.org/package/2006/relationships"><Relationship Id="rId1" Type="http://schemas.openxmlformats.org/officeDocument/2006/relationships/chartUserShapes" Target="../drawings/drawing27.xml"/></Relationships>
</file>

<file path=ppt/charts/_rels/chart29.xml.rels><?xml version="1.0" encoding="UTF-8" standalone="yes"?>
<Relationships xmlns="http://schemas.openxmlformats.org/package/2006/relationships"><Relationship Id="rId1" Type="http://schemas.openxmlformats.org/officeDocument/2006/relationships/chartUserShapes" Target="../drawings/drawing28.xml"/></Relationships>
</file>

<file path=ppt/charts/_rels/chart3.xml.rels><?xml version="1.0" encoding="UTF-8" standalone="yes"?>
<Relationships xmlns="http://schemas.openxmlformats.org/package/2006/relationships"><Relationship Id="rId1" Type="http://schemas.openxmlformats.org/officeDocument/2006/relationships/chartUserShapes" Target="../drawings/drawing3.xml"/></Relationships>
</file>

<file path=ppt/charts/_rels/chart30.xml.rels><?xml version="1.0" encoding="UTF-8" standalone="yes"?>
<Relationships xmlns="http://schemas.openxmlformats.org/package/2006/relationships"><Relationship Id="rId1" Type="http://schemas.openxmlformats.org/officeDocument/2006/relationships/chartUserShapes" Target="../drawings/drawing29.xml"/></Relationships>
</file>

<file path=ppt/charts/_rels/chart31.xml.rels><?xml version="1.0" encoding="UTF-8" standalone="yes"?>
<Relationships xmlns="http://schemas.openxmlformats.org/package/2006/relationships"><Relationship Id="rId1" Type="http://schemas.openxmlformats.org/officeDocument/2006/relationships/chartUserShapes" Target="../drawings/drawing30.xml"/></Relationships>
</file>

<file path=ppt/charts/_rels/chart33.xml.rels><?xml version="1.0" encoding="UTF-8" standalone="yes"?>
<Relationships xmlns="http://schemas.openxmlformats.org/package/2006/relationships"><Relationship Id="rId1" Type="http://schemas.openxmlformats.org/officeDocument/2006/relationships/chartUserShapes" Target="../drawings/drawing31.xml"/></Relationships>
</file>

<file path=ppt/charts/_rels/chart34.xml.rels><?xml version="1.0" encoding="UTF-8" standalone="yes"?>
<Relationships xmlns="http://schemas.openxmlformats.org/package/2006/relationships"><Relationship Id="rId1" Type="http://schemas.openxmlformats.org/officeDocument/2006/relationships/chartUserShapes" Target="../drawings/drawing32.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33.xml"/><Relationship Id="rId2" Type="http://schemas.microsoft.com/office/2011/relationships/chartColorStyle" Target="colors1.xml"/><Relationship Id="rId1" Type="http://schemas.microsoft.com/office/2011/relationships/chartStyle" Target="style1.xm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34.xml"/><Relationship Id="rId2" Type="http://schemas.microsoft.com/office/2011/relationships/chartColorStyle" Target="colors2.xml"/><Relationship Id="rId1" Type="http://schemas.microsoft.com/office/2011/relationships/chartStyle" Target="style2.xml"/></Relationships>
</file>

<file path=ppt/charts/_rels/chart37.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38.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39.xml.rels><?xml version="1.0" encoding="UTF-8" standalone="yes"?>
<Relationships xmlns="http://schemas.openxmlformats.org/package/2006/relationships"><Relationship Id="rId1" Type="http://schemas.openxmlformats.org/officeDocument/2006/relationships/chartUserShapes" Target="../drawings/drawing35.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40.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41.xml.rels><?xml version="1.0" encoding="UTF-8" standalone="yes"?>
<Relationships xmlns="http://schemas.openxmlformats.org/package/2006/relationships"><Relationship Id="rId3" Type="http://schemas.openxmlformats.org/officeDocument/2006/relationships/chartUserShapes" Target="../drawings/drawing36.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1"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1" Type="http://schemas.openxmlformats.org/officeDocument/2006/relationships/chartUserShapes" Target="../drawings/drawing6.xml"/></Relationships>
</file>

<file path=ppt/charts/_rels/chart8.xml.rels><?xml version="1.0" encoding="UTF-8" standalone="yes"?>
<Relationships xmlns="http://schemas.openxmlformats.org/package/2006/relationships"><Relationship Id="rId1" Type="http://schemas.openxmlformats.org/officeDocument/2006/relationships/chartUserShapes" Target="../drawings/drawing7.xml"/></Relationships>
</file>

<file path=ppt/charts/_rels/chart9.xml.rels><?xml version="1.0" encoding="UTF-8" standalone="yes"?>
<Relationships xmlns="http://schemas.openxmlformats.org/package/2006/relationships"><Relationship Id="rId1"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6082933550009076"/>
          <c:w val="0.93899999999999995"/>
          <c:h val="0.71892070667735075"/>
        </c:manualLayout>
      </c:layout>
      <c:barChart>
        <c:barDir val="col"/>
        <c:grouping val="clustered"/>
        <c:varyColors val="0"/>
        <c:ser>
          <c:idx val="0"/>
          <c:order val="0"/>
          <c:tx>
            <c:strRef>
              <c:f>'Group Results'!$F$5</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14C5-4C48-9E85-0A58A2982C7A}"/>
              </c:ext>
            </c:extLst>
          </c:dPt>
          <c:dPt>
            <c:idx val="1"/>
            <c:invertIfNegative val="0"/>
            <c:bubble3D val="0"/>
            <c:extLst>
              <c:ext xmlns:c16="http://schemas.microsoft.com/office/drawing/2014/chart" uri="{C3380CC4-5D6E-409C-BE32-E72D297353CC}">
                <c16:uniqueId val="{00000001-14C5-4C48-9E85-0A58A2982C7A}"/>
              </c:ext>
            </c:extLst>
          </c:dPt>
          <c:dPt>
            <c:idx val="2"/>
            <c:invertIfNegative val="0"/>
            <c:bubble3D val="0"/>
            <c:extLst>
              <c:ext xmlns:c16="http://schemas.microsoft.com/office/drawing/2014/chart" uri="{C3380CC4-5D6E-409C-BE32-E72D297353CC}">
                <c16:uniqueId val="{00000002-14C5-4C48-9E85-0A58A2982C7A}"/>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4-14C5-4C48-9E85-0A58A2982C7A}"/>
              </c:ext>
            </c:extLst>
          </c:dPt>
          <c:dLbls>
            <c:spPr>
              <a:noFill/>
              <a:ln w="9525">
                <a:noFill/>
              </a:ln>
            </c:spPr>
            <c:txPr>
              <a:bodyPr rot="0" vert="horz"/>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Results'!$G$4:$J$4</c:f>
              <c:strCache>
                <c:ptCount val="4"/>
                <c:pt idx="0">
                  <c:v>9M-2015</c:v>
                </c:pt>
                <c:pt idx="1">
                  <c:v>9M-2016</c:v>
                </c:pt>
                <c:pt idx="2">
                  <c:v>9M-2017</c:v>
                </c:pt>
                <c:pt idx="3">
                  <c:v>9M-2018</c:v>
                </c:pt>
              </c:strCache>
            </c:strRef>
          </c:cat>
          <c:val>
            <c:numRef>
              <c:f>'Group Results'!$G$5:$J$5</c:f>
              <c:numCache>
                <c:formatCode>#,##0\ ;\(#,##0\)</c:formatCode>
                <c:ptCount val="4"/>
                <c:pt idx="0">
                  <c:v>24196.072766460999</c:v>
                </c:pt>
                <c:pt idx="1">
                  <c:v>24265.614165235998</c:v>
                </c:pt>
                <c:pt idx="2">
                  <c:v>24475.990378857001</c:v>
                </c:pt>
                <c:pt idx="3">
                  <c:v>22774.771781940999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A0F0-4F4A-8487-58FF67EAF389}"/>
            </c:ext>
          </c:extLst>
        </c:ser>
        <c:dLbls>
          <c:showLegendKey val="0"/>
          <c:showVal val="0"/>
          <c:showCatName val="0"/>
          <c:showSerName val="0"/>
          <c:showPercent val="0"/>
          <c:showBubbleSize val="0"/>
        </c:dLbls>
        <c:gapWidth val="51"/>
        <c:axId val="377999000"/>
        <c:axId val="378006056"/>
      </c:barChart>
      <c:catAx>
        <c:axId val="37799900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378006056"/>
        <c:crosses val="autoZero"/>
        <c:auto val="1"/>
        <c:lblAlgn val="ctr"/>
        <c:lblOffset val="100"/>
        <c:noMultiLvlLbl val="0"/>
      </c:catAx>
      <c:valAx>
        <c:axId val="378006056"/>
        <c:scaling>
          <c:orientation val="minMax"/>
          <c:min val="700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377999000"/>
        <c:crosses val="autoZero"/>
        <c:crossBetween val="between"/>
      </c:valAx>
      <c:spPr>
        <a:noFill/>
        <a:ln w="9525">
          <a:noFill/>
        </a:ln>
      </c:spPr>
    </c:plotArea>
    <c:plotVisOnly val="1"/>
    <c:dispBlanksAs val="gap"/>
    <c:showDLblsOverMax val="1"/>
  </c:chart>
  <c:spPr>
    <a:noFill/>
    <a:ln w="9525">
      <a:noFill/>
      <a:miter lim="800000"/>
    </a:ln>
  </c:spPr>
  <c:userShapes r:id="rId1"/>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1425"/>
          <c:w val="0.90800000000000003"/>
          <c:h val="0.63624999999999998"/>
        </c:manualLayout>
      </c:layout>
      <c:barChart>
        <c:barDir val="col"/>
        <c:grouping val="clustered"/>
        <c:varyColors val="0"/>
        <c:ser>
          <c:idx val="0"/>
          <c:order val="0"/>
          <c:tx>
            <c:strRef>
              <c:f>'Group Operations'!$F$21</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9465-45C5-BB40-931CB800965E}"/>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9465-45C5-BB40-931CB800965E}"/>
              </c:ext>
            </c:extLst>
          </c:dPt>
          <c:dPt>
            <c:idx val="2"/>
            <c:invertIfNegative val="0"/>
            <c:bubble3D val="0"/>
            <c:extLst>
              <c:ext xmlns:c16="http://schemas.microsoft.com/office/drawing/2014/chart" uri="{C3380CC4-5D6E-409C-BE32-E72D297353CC}">
                <c16:uniqueId val="{00000003-9465-45C5-BB40-931CB800965E}"/>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9465-45C5-BB40-931CB800965E}"/>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Operations'!$G$20:$H$20</c:f>
              <c:strCache>
                <c:ptCount val="2"/>
                <c:pt idx="0">
                  <c:v>9M-2017</c:v>
                </c:pt>
                <c:pt idx="1">
                  <c:v>9M-2018</c:v>
                </c:pt>
              </c:strCache>
            </c:strRef>
          </c:cat>
          <c:val>
            <c:numRef>
              <c:f>'Group Operations'!$G$21:$H$21</c:f>
              <c:numCache>
                <c:formatCode>#,##0\ ;\(#,##0\)</c:formatCode>
                <c:ptCount val="2"/>
                <c:pt idx="0">
                  <c:v>2957.9178040000002</c:v>
                </c:pt>
                <c:pt idx="1">
                  <c:v>2975.45068214</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5024-4A86-B8F3-E680756E2394}"/>
            </c:ext>
          </c:extLst>
        </c:ser>
        <c:dLbls>
          <c:showLegendKey val="0"/>
          <c:showVal val="0"/>
          <c:showCatName val="0"/>
          <c:showSerName val="0"/>
          <c:showPercent val="0"/>
          <c:showBubbleSize val="0"/>
        </c:dLbls>
        <c:gapWidth val="150"/>
        <c:axId val="382549512"/>
        <c:axId val="382546768"/>
      </c:barChart>
      <c:lineChart>
        <c:grouping val="standard"/>
        <c:varyColors val="0"/>
        <c:ser>
          <c:idx val="1"/>
          <c:order val="1"/>
          <c:tx>
            <c:strRef>
              <c:f>'Group Operations'!$F$22</c:f>
              <c:strCache>
                <c:ptCount val="1"/>
                <c:pt idx="0">
                  <c:v>EBITDA Margin</c:v>
                </c:pt>
              </c:strCache>
            </c:strRef>
          </c:tx>
          <c:spPr>
            <a:ln w="28575" cmpd="sng">
              <a:solidFill>
                <a:schemeClr val="tx1"/>
              </a:solidFill>
            </a:ln>
          </c:spPr>
          <c:marker>
            <c:symbol val="none"/>
          </c:marker>
          <c:dLbls>
            <c:dLbl>
              <c:idx val="0"/>
              <c:spPr>
                <a:noFill/>
                <a:ln w="9525">
                  <a:noFill/>
                </a:ln>
              </c:spPr>
              <c:txPr>
                <a:bodyPr rot="0" vert="horz"/>
                <a:lstStyle/>
                <a:p>
                  <a:pPr algn="ctr">
                    <a:defRPr lang="en-US" sz="900" b="0" u="none" baseline="0">
                      <a:solidFill>
                        <a:srgbClr val="000000"/>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6-9465-45C5-BB40-931CB800965E}"/>
                </c:ext>
              </c:extLst>
            </c:dLbl>
            <c:spPr>
              <a:noFill/>
              <a:ln w="9525">
                <a:noFill/>
              </a:ln>
            </c:spPr>
            <c:txPr>
              <a:bodyPr rot="0" vert="horz"/>
              <a:lstStyle/>
              <a:p>
                <a:pPr algn="ctr">
                  <a:defRPr lang="en-US" sz="900" b="0" u="none" baseline="0">
                    <a:solidFill>
                      <a:schemeClr val="bg1"/>
                    </a:solidFill>
                  </a:defRPr>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Operations'!$G$20:$H$20</c:f>
              <c:strCache>
                <c:ptCount val="2"/>
                <c:pt idx="0">
                  <c:v>9M-2017</c:v>
                </c:pt>
                <c:pt idx="1">
                  <c:v>9M-2018</c:v>
                </c:pt>
              </c:strCache>
            </c:strRef>
          </c:cat>
          <c:val>
            <c:numRef>
              <c:f>'Group Operations'!$G$22:$H$22</c:f>
              <c:numCache>
                <c:formatCode>0%</c:formatCode>
                <c:ptCount val="2"/>
                <c:pt idx="0">
                  <c:v>0.50467946212786796</c:v>
                </c:pt>
                <c:pt idx="1">
                  <c:v>0.51111275907139198</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5024-4A86-B8F3-E680756E2394}"/>
            </c:ext>
          </c:extLst>
        </c:ser>
        <c:dLbls>
          <c:showLegendKey val="0"/>
          <c:showVal val="0"/>
          <c:showCatName val="0"/>
          <c:showSerName val="0"/>
          <c:showPercent val="0"/>
          <c:showBubbleSize val="0"/>
        </c:dLbls>
        <c:marker val="1"/>
        <c:smooth val="0"/>
        <c:axId val="382547944"/>
        <c:axId val="382548336"/>
      </c:lineChart>
      <c:catAx>
        <c:axId val="38254951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2546768"/>
        <c:crosses val="autoZero"/>
        <c:auto val="1"/>
        <c:lblAlgn val="ctr"/>
        <c:lblOffset val="100"/>
        <c:noMultiLvlLbl val="0"/>
      </c:catAx>
      <c:valAx>
        <c:axId val="38254676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2549512"/>
        <c:crosses val="autoZero"/>
        <c:crossBetween val="between"/>
      </c:valAx>
      <c:catAx>
        <c:axId val="382547944"/>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82548336"/>
        <c:crosses val="autoZero"/>
        <c:auto val="1"/>
        <c:lblAlgn val="ctr"/>
        <c:lblOffset val="100"/>
        <c:noMultiLvlLbl val="0"/>
      </c:catAx>
      <c:valAx>
        <c:axId val="382548336"/>
        <c:scaling>
          <c:orientation val="minMax"/>
          <c:max val="1.3"/>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82547944"/>
        <c:crosses val="max"/>
        <c:crossBetween val="between"/>
        <c:majorUnit val="0.1"/>
      </c:valAx>
      <c:spPr>
        <a:noFill/>
        <a:ln w="9525">
          <a:noFill/>
        </a:ln>
      </c:spPr>
    </c:plotArea>
    <c:plotVisOnly val="1"/>
    <c:dispBlanksAs val="gap"/>
    <c:showDLblsOverMax val="1"/>
  </c:chart>
  <c:spPr>
    <a:noFill/>
    <a:ln w="9525">
      <a:noFill/>
      <a:round/>
    </a:ln>
  </c:spPr>
  <c:userShapes r:id="rId1"/>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1725"/>
          <c:w val="0.92700000000000005"/>
          <c:h val="0.64149999999999996"/>
        </c:manualLayout>
      </c:layout>
      <c:barChart>
        <c:barDir val="col"/>
        <c:grouping val="clustered"/>
        <c:varyColors val="0"/>
        <c:ser>
          <c:idx val="0"/>
          <c:order val="0"/>
          <c:tx>
            <c:strRef>
              <c:f>'Group Operations'!$F$35</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8E1C-445F-863C-956FFB5DBC5F}"/>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8E1C-445F-863C-956FFB5DBC5F}"/>
              </c:ext>
            </c:extLst>
          </c:dPt>
          <c:dPt>
            <c:idx val="2"/>
            <c:invertIfNegative val="0"/>
            <c:bubble3D val="0"/>
            <c:extLst>
              <c:ext xmlns:c16="http://schemas.microsoft.com/office/drawing/2014/chart" uri="{C3380CC4-5D6E-409C-BE32-E72D297353CC}">
                <c16:uniqueId val="{00000003-8E1C-445F-863C-956FFB5DBC5F}"/>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8E1C-445F-863C-956FFB5DBC5F}"/>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Operations'!$G$34:$H$34</c:f>
              <c:strCache>
                <c:ptCount val="2"/>
                <c:pt idx="0">
                  <c:v>9M-2017</c:v>
                </c:pt>
                <c:pt idx="1">
                  <c:v>9M-2018</c:v>
                </c:pt>
              </c:strCache>
            </c:strRef>
          </c:cat>
          <c:val>
            <c:numRef>
              <c:f>'Group Operations'!$G$35:$H$35</c:f>
              <c:numCache>
                <c:formatCode>#,##0\ ;\(#,##0\)</c:formatCode>
                <c:ptCount val="2"/>
                <c:pt idx="0">
                  <c:v>6165.2895954790001</c:v>
                </c:pt>
                <c:pt idx="1">
                  <c:v>4347.5620997790002</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E647-4579-B58A-504F229E1782}"/>
            </c:ext>
          </c:extLst>
        </c:ser>
        <c:dLbls>
          <c:showLegendKey val="0"/>
          <c:showVal val="0"/>
          <c:showCatName val="0"/>
          <c:showSerName val="0"/>
          <c:showPercent val="0"/>
          <c:showBubbleSize val="0"/>
        </c:dLbls>
        <c:gapWidth val="51"/>
        <c:axId val="382550296"/>
        <c:axId val="382549904"/>
      </c:barChart>
      <c:catAx>
        <c:axId val="38255029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2549904"/>
        <c:crosses val="autoZero"/>
        <c:auto val="1"/>
        <c:lblAlgn val="ctr"/>
        <c:lblOffset val="100"/>
        <c:noMultiLvlLbl val="0"/>
      </c:catAx>
      <c:valAx>
        <c:axId val="382549904"/>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2550296"/>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249999999999995E-2"/>
          <c:y val="0.20974999999999999"/>
          <c:w val="0.89724999999999999"/>
          <c:h val="0.64849999999999997"/>
        </c:manualLayout>
      </c:layout>
      <c:barChart>
        <c:barDir val="col"/>
        <c:grouping val="clustered"/>
        <c:varyColors val="0"/>
        <c:ser>
          <c:idx val="0"/>
          <c:order val="0"/>
          <c:tx>
            <c:strRef>
              <c:f>'Group Operations'!$F$57</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88D3-4D8E-BA90-2ABDB28020B4}"/>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88D3-4D8E-BA90-2ABDB28020B4}"/>
              </c:ext>
            </c:extLst>
          </c:dPt>
          <c:dPt>
            <c:idx val="2"/>
            <c:invertIfNegative val="0"/>
            <c:bubble3D val="0"/>
            <c:extLst>
              <c:ext xmlns:c16="http://schemas.microsoft.com/office/drawing/2014/chart" uri="{C3380CC4-5D6E-409C-BE32-E72D297353CC}">
                <c16:uniqueId val="{00000003-88D3-4D8E-BA90-2ABDB28020B4}"/>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88D3-4D8E-BA90-2ABDB28020B4}"/>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Operations'!$G$56:$H$56</c:f>
              <c:strCache>
                <c:ptCount val="2"/>
                <c:pt idx="0">
                  <c:v>9M-2017</c:v>
                </c:pt>
                <c:pt idx="1">
                  <c:v>9M-2018</c:v>
                </c:pt>
              </c:strCache>
            </c:strRef>
          </c:cat>
          <c:val>
            <c:numRef>
              <c:f>'Group Operations'!$G$57:$H$57</c:f>
              <c:numCache>
                <c:formatCode>#,##0\ ;\(#,##0\)</c:formatCode>
                <c:ptCount val="2"/>
                <c:pt idx="0">
                  <c:v>2890</c:v>
                </c:pt>
                <c:pt idx="1">
                  <c:v>1549.2553061629999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F8FC-4A8C-B12C-59C95A1B310E}"/>
            </c:ext>
          </c:extLst>
        </c:ser>
        <c:dLbls>
          <c:showLegendKey val="0"/>
          <c:showVal val="0"/>
          <c:showCatName val="0"/>
          <c:showSerName val="0"/>
          <c:showPercent val="0"/>
          <c:showBubbleSize val="0"/>
        </c:dLbls>
        <c:gapWidth val="51"/>
        <c:axId val="382551864"/>
        <c:axId val="378002528"/>
      </c:barChart>
      <c:lineChart>
        <c:grouping val="standard"/>
        <c:varyColors val="0"/>
        <c:ser>
          <c:idx val="1"/>
          <c:order val="1"/>
          <c:tx>
            <c:strRef>
              <c:f>'Group Operations'!$F$58</c:f>
              <c:strCache>
                <c:ptCount val="1"/>
                <c:pt idx="0">
                  <c:v>EBITDA Margin</c:v>
                </c:pt>
              </c:strCache>
            </c:strRef>
          </c:tx>
          <c:spPr>
            <a:ln w="28575" cmpd="sng">
              <a:solidFill>
                <a:schemeClr val="tx1"/>
              </a:solidFill>
            </a:ln>
          </c:spPr>
          <c:marker>
            <c:symbol val="none"/>
          </c:marker>
          <c:dLbls>
            <c:dLbl>
              <c:idx val="0"/>
              <c:spPr>
                <a:noFill/>
                <a:ln w="9525">
                  <a:noFill/>
                </a:ln>
              </c:spPr>
              <c:txPr>
                <a:bodyPr rot="0" vert="horz"/>
                <a:lstStyle/>
                <a:p>
                  <a:pPr algn="ctr">
                    <a:defRPr lang="en-US" sz="900" b="0" u="none" baseline="0">
                      <a:solidFill>
                        <a:srgbClr val="000000"/>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6-88D3-4D8E-BA90-2ABDB28020B4}"/>
                </c:ext>
              </c:extLst>
            </c:dLbl>
            <c:spPr>
              <a:noFill/>
              <a:ln w="9525">
                <a:noFill/>
              </a:ln>
            </c:spPr>
            <c:txPr>
              <a:bodyPr rot="0" vert="horz"/>
              <a:lstStyle/>
              <a:p>
                <a:pPr algn="ctr">
                  <a:defRPr lang="en-US" sz="900" b="0" u="none" baseline="0">
                    <a:solidFill>
                      <a:schemeClr val="bg1"/>
                    </a:solidFill>
                  </a:defRPr>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Operations'!$G$56:$H$56</c:f>
              <c:strCache>
                <c:ptCount val="2"/>
                <c:pt idx="0">
                  <c:v>9M-2017</c:v>
                </c:pt>
                <c:pt idx="1">
                  <c:v>9M-2018</c:v>
                </c:pt>
              </c:strCache>
            </c:strRef>
          </c:cat>
          <c:val>
            <c:numRef>
              <c:f>'Group Operations'!$G$58:$H$58</c:f>
              <c:numCache>
                <c:formatCode>0%</c:formatCode>
                <c:ptCount val="2"/>
                <c:pt idx="0">
                  <c:v>0.46875332541057502</c:v>
                </c:pt>
                <c:pt idx="1">
                  <c:v>0.35635035696022699</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F8FC-4A8C-B12C-59C95A1B310E}"/>
            </c:ext>
          </c:extLst>
        </c:ser>
        <c:dLbls>
          <c:showLegendKey val="0"/>
          <c:showVal val="0"/>
          <c:showCatName val="0"/>
          <c:showSerName val="0"/>
          <c:showPercent val="0"/>
          <c:showBubbleSize val="0"/>
        </c:dLbls>
        <c:marker val="1"/>
        <c:smooth val="0"/>
        <c:axId val="378004488"/>
        <c:axId val="378004880"/>
      </c:lineChart>
      <c:catAx>
        <c:axId val="38255186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78002528"/>
        <c:crosses val="autoZero"/>
        <c:auto val="1"/>
        <c:lblAlgn val="ctr"/>
        <c:lblOffset val="100"/>
        <c:noMultiLvlLbl val="0"/>
      </c:catAx>
      <c:valAx>
        <c:axId val="37800252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2551864"/>
        <c:crosses val="autoZero"/>
        <c:crossBetween val="between"/>
      </c:valAx>
      <c:catAx>
        <c:axId val="378004488"/>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78004880"/>
        <c:crosses val="autoZero"/>
        <c:auto val="1"/>
        <c:lblAlgn val="ctr"/>
        <c:lblOffset val="100"/>
        <c:noMultiLvlLbl val="0"/>
      </c:catAx>
      <c:valAx>
        <c:axId val="378004880"/>
        <c:scaling>
          <c:orientation val="minMax"/>
          <c:max val="1.3"/>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78004488"/>
        <c:crosses val="max"/>
        <c:crossBetween val="between"/>
        <c:majorUnit val="0.1"/>
      </c:valAx>
      <c:spPr>
        <a:noFill/>
        <a:ln w="9525">
          <a:noFill/>
        </a:ln>
      </c:spPr>
    </c:plotArea>
    <c:plotVisOnly val="1"/>
    <c:dispBlanksAs val="gap"/>
    <c:showDLblsOverMax val="1"/>
  </c:chart>
  <c:spPr>
    <a:noFill/>
    <a:ln w="9525">
      <a:noFill/>
      <a:round/>
    </a:ln>
  </c:spPr>
  <c:userShapes r:id="rId1"/>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249999999999997E-2"/>
          <c:y val="0.20200000000000001"/>
          <c:w val="0.82550000000000001"/>
          <c:h val="0.64100000000000001"/>
        </c:manualLayout>
      </c:layout>
      <c:barChart>
        <c:barDir val="col"/>
        <c:grouping val="clustered"/>
        <c:varyColors val="0"/>
        <c:ser>
          <c:idx val="0"/>
          <c:order val="0"/>
          <c:tx>
            <c:strRef>
              <c:f>'Group Operations'!$F$69</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16E6-4AC3-9DF5-6C80DB5F219B}"/>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16E6-4AC3-9DF5-6C80DB5F219B}"/>
              </c:ext>
            </c:extLst>
          </c:dPt>
          <c:dPt>
            <c:idx val="2"/>
            <c:invertIfNegative val="0"/>
            <c:bubble3D val="0"/>
            <c:extLst>
              <c:ext xmlns:c16="http://schemas.microsoft.com/office/drawing/2014/chart" uri="{C3380CC4-5D6E-409C-BE32-E72D297353CC}">
                <c16:uniqueId val="{00000003-16E6-4AC3-9DF5-6C80DB5F219B}"/>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16E6-4AC3-9DF5-6C80DB5F219B}"/>
              </c:ext>
            </c:extLst>
          </c:dPt>
          <c:dLbls>
            <c:dLbl>
              <c:idx val="0"/>
              <c:layout>
                <c:manualLayout>
                  <c:x val="2.9301453352085995E-3"/>
                  <c:y val="3.8250087797123931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343820946432329"/>
                      <c:h val="0.20180457746478872"/>
                    </c:manualLayout>
                  </c15:layout>
                </c:ext>
                <c:ext xmlns:c16="http://schemas.microsoft.com/office/drawing/2014/chart" uri="{C3380CC4-5D6E-409C-BE32-E72D297353CC}">
                  <c16:uniqueId val="{00000000-16E6-4AC3-9DF5-6C80DB5F219B}"/>
                </c:ext>
              </c:extLst>
            </c:dLbl>
            <c:dLbl>
              <c:idx val="1"/>
              <c:layout>
                <c:manualLayout>
                  <c:x val="0"/>
                  <c:y val="2.3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6E6-4AC3-9DF5-6C80DB5F219B}"/>
                </c:ext>
              </c:extLst>
            </c:dLbl>
            <c:spPr>
              <a:noFill/>
              <a:ln w="9525">
                <a:noFill/>
              </a:ln>
            </c:spPr>
            <c:txPr>
              <a:bodyPr rot="0" vert="horz"/>
              <a:lstStyle/>
              <a:p>
                <a:pPr algn="ctr">
                  <a:defRPr lang="en-US" sz="900" b="0" i="0" u="none" baseline="0">
                    <a:solidFill>
                      <a:srgbClr val="000000"/>
                    </a:solidFill>
                  </a:defRPr>
                </a:pPr>
                <a:endParaRPr lang="en-US"/>
              </a:p>
            </c:txPr>
            <c:dLblPos val="in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Operations'!$G$68:$H$68</c:f>
              <c:strCache>
                <c:ptCount val="2"/>
                <c:pt idx="0">
                  <c:v>9M-2017</c:v>
                </c:pt>
                <c:pt idx="1">
                  <c:v>9M-2018</c:v>
                </c:pt>
              </c:strCache>
            </c:strRef>
          </c:cat>
          <c:val>
            <c:numRef>
              <c:f>'Group Operations'!$G$69:$H$69</c:f>
              <c:numCache>
                <c:formatCode>#,##0\ ;\(#,##0\)</c:formatCode>
                <c:ptCount val="2"/>
                <c:pt idx="0">
                  <c:v>10576</c:v>
                </c:pt>
                <c:pt idx="1">
                  <c:v>5966.47677472328</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F189-433A-98C2-D42E1E605745}"/>
            </c:ext>
          </c:extLst>
        </c:ser>
        <c:dLbls>
          <c:showLegendKey val="0"/>
          <c:showVal val="0"/>
          <c:showCatName val="0"/>
          <c:showSerName val="0"/>
          <c:showPercent val="0"/>
          <c:showBubbleSize val="0"/>
        </c:dLbls>
        <c:gapWidth val="51"/>
        <c:axId val="383699512"/>
        <c:axId val="383692848"/>
      </c:barChart>
      <c:lineChart>
        <c:grouping val="standard"/>
        <c:varyColors val="0"/>
        <c:ser>
          <c:idx val="1"/>
          <c:order val="1"/>
          <c:tx>
            <c:strRef>
              <c:f>'Group Operations'!$F$70</c:f>
              <c:strCache>
                <c:ptCount val="1"/>
                <c:pt idx="0">
                  <c:v>EBITDA Margin</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6-16E6-4AC3-9DF5-6C80DB5F219B}"/>
              </c:ext>
            </c:extLst>
          </c:dPt>
          <c:dLbls>
            <c:dLbl>
              <c:idx val="1"/>
              <c:spPr>
                <a:noFill/>
                <a:ln w="9525">
                  <a:noFill/>
                </a:ln>
              </c:spPr>
              <c:txPr>
                <a:bodyPr rot="0" vert="horz"/>
                <a:lstStyle/>
                <a:p>
                  <a:pPr algn="ctr">
                    <a:defRPr lang="en-US" sz="9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7-16E6-4AC3-9DF5-6C80DB5F219B}"/>
                </c:ext>
              </c:extLst>
            </c:dLbl>
            <c:spPr>
              <a:noFill/>
              <a:ln w="9525">
                <a:noFill/>
              </a:ln>
            </c:spPr>
            <c:txPr>
              <a:bodyPr rot="0" vert="horz"/>
              <a:lstStyle/>
              <a:p>
                <a:pPr algn="ctr">
                  <a:defRPr lang="en-US" sz="900" b="0" u="none" baseline="0"/>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Operations'!$G$68:$H$68</c:f>
              <c:strCache>
                <c:ptCount val="2"/>
                <c:pt idx="0">
                  <c:v>9M-2017</c:v>
                </c:pt>
                <c:pt idx="1">
                  <c:v>9M-2018</c:v>
                </c:pt>
              </c:strCache>
            </c:strRef>
          </c:cat>
          <c:val>
            <c:numRef>
              <c:f>'Group Operations'!$G$70:$H$70</c:f>
              <c:numCache>
                <c:formatCode>0%</c:formatCode>
                <c:ptCount val="2"/>
                <c:pt idx="0">
                  <c:v>0.468669680049632</c:v>
                </c:pt>
                <c:pt idx="1">
                  <c:v>0.355972951710126</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F189-433A-98C2-D42E1E605745}"/>
            </c:ext>
          </c:extLst>
        </c:ser>
        <c:dLbls>
          <c:showLegendKey val="0"/>
          <c:showVal val="0"/>
          <c:showCatName val="0"/>
          <c:showSerName val="0"/>
          <c:showPercent val="0"/>
          <c:showBubbleSize val="0"/>
        </c:dLbls>
        <c:marker val="1"/>
        <c:smooth val="0"/>
        <c:axId val="383693632"/>
        <c:axId val="383697160"/>
      </c:lineChart>
      <c:catAx>
        <c:axId val="38369951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3692848"/>
        <c:crosses val="autoZero"/>
        <c:auto val="1"/>
        <c:lblAlgn val="ctr"/>
        <c:lblOffset val="100"/>
        <c:noMultiLvlLbl val="0"/>
      </c:catAx>
      <c:valAx>
        <c:axId val="38369284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3699512"/>
        <c:crosses val="autoZero"/>
        <c:crossBetween val="between"/>
      </c:valAx>
      <c:catAx>
        <c:axId val="383693632"/>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83697160"/>
        <c:crosses val="autoZero"/>
        <c:auto val="1"/>
        <c:lblAlgn val="ctr"/>
        <c:lblOffset val="100"/>
        <c:noMultiLvlLbl val="0"/>
      </c:catAx>
      <c:valAx>
        <c:axId val="383697160"/>
        <c:scaling>
          <c:orientation val="minMax"/>
          <c:max val="0.9"/>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83693632"/>
        <c:crosses val="max"/>
        <c:crossBetween val="between"/>
      </c:valAx>
      <c:spPr>
        <a:noFill/>
        <a:ln w="9525">
          <a:noFill/>
        </a:ln>
      </c:spPr>
    </c:plotArea>
    <c:plotVisOnly val="1"/>
    <c:dispBlanksAs val="gap"/>
    <c:showDLblsOverMax val="1"/>
  </c:chart>
  <c:spPr>
    <a:noFill/>
    <a:ln w="9525">
      <a:noFill/>
      <a:round/>
    </a:ln>
  </c:spPr>
  <c:userShapes r:id="rId1"/>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249999999999998E-2"/>
          <c:y val="0.20974999999999999"/>
          <c:w val="0.88524999999999998"/>
          <c:h val="0.64849999999999997"/>
        </c:manualLayout>
      </c:layout>
      <c:barChart>
        <c:barDir val="col"/>
        <c:grouping val="clustered"/>
        <c:varyColors val="0"/>
        <c:ser>
          <c:idx val="0"/>
          <c:order val="0"/>
          <c:tx>
            <c:strRef>
              <c:f>'Group Operations'!$F$45</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7BF2-4181-92EE-319A4EBD5DAB}"/>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7BF2-4181-92EE-319A4EBD5DAB}"/>
              </c:ext>
            </c:extLst>
          </c:dPt>
          <c:dPt>
            <c:idx val="2"/>
            <c:invertIfNegative val="0"/>
            <c:bubble3D val="0"/>
            <c:extLst>
              <c:ext xmlns:c16="http://schemas.microsoft.com/office/drawing/2014/chart" uri="{C3380CC4-5D6E-409C-BE32-E72D297353CC}">
                <c16:uniqueId val="{00000003-7BF2-4181-92EE-319A4EBD5DAB}"/>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7BF2-4181-92EE-319A4EBD5DAB}"/>
              </c:ext>
            </c:extLst>
          </c:dPt>
          <c:dLbls>
            <c:dLbl>
              <c:idx val="0"/>
              <c:layout>
                <c:manualLayout>
                  <c:x val="-1.1842391752846487E-2"/>
                  <c:y val="4.4913783195164432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5782332177223721"/>
                      <c:h val="0.21034130125339279"/>
                    </c:manualLayout>
                  </c15:layout>
                </c:ext>
                <c:ext xmlns:c16="http://schemas.microsoft.com/office/drawing/2014/chart" uri="{C3380CC4-5D6E-409C-BE32-E72D297353CC}">
                  <c16:uniqueId val="{00000000-7BF2-4181-92EE-319A4EBD5DAB}"/>
                </c:ext>
              </c:extLst>
            </c:dLbl>
            <c:dLbl>
              <c:idx val="1"/>
              <c:layout>
                <c:manualLayout>
                  <c:x val="4.6623589578135773E-7"/>
                  <c:y val="3.7427612364765897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1094097127194281"/>
                      <c:h val="0.15794223135161894"/>
                    </c:manualLayout>
                  </c15:layout>
                </c:ext>
                <c:ext xmlns:c16="http://schemas.microsoft.com/office/drawing/2014/chart" uri="{C3380CC4-5D6E-409C-BE32-E72D297353CC}">
                  <c16:uniqueId val="{00000002-7BF2-4181-92EE-319A4EBD5DAB}"/>
                </c:ext>
              </c:extLst>
            </c:dLbl>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Operations'!$G$44:$H$44</c:f>
              <c:strCache>
                <c:ptCount val="2"/>
                <c:pt idx="0">
                  <c:v>9M-2017</c:v>
                </c:pt>
                <c:pt idx="1">
                  <c:v>9M-2018</c:v>
                </c:pt>
              </c:strCache>
            </c:strRef>
          </c:cat>
          <c:val>
            <c:numRef>
              <c:f>'Group Operations'!$G$45:$H$45</c:f>
              <c:numCache>
                <c:formatCode>#,##0\ ;\(#,##0\)</c:formatCode>
                <c:ptCount val="2"/>
                <c:pt idx="0">
                  <c:v>22566</c:v>
                </c:pt>
                <c:pt idx="1">
                  <c:v>16761.039697144901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039E-4669-9D2F-30055D39D9AF}"/>
            </c:ext>
          </c:extLst>
        </c:ser>
        <c:dLbls>
          <c:showLegendKey val="0"/>
          <c:showVal val="0"/>
          <c:showCatName val="0"/>
          <c:showSerName val="0"/>
          <c:showPercent val="0"/>
          <c:showBubbleSize val="0"/>
        </c:dLbls>
        <c:gapWidth val="51"/>
        <c:axId val="383695984"/>
        <c:axId val="383698728"/>
      </c:barChart>
      <c:catAx>
        <c:axId val="38369598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3698728"/>
        <c:crosses val="autoZero"/>
        <c:auto val="1"/>
        <c:lblAlgn val="ctr"/>
        <c:lblOffset val="100"/>
        <c:noMultiLvlLbl val="0"/>
      </c:catAx>
      <c:valAx>
        <c:axId val="38369872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3695984"/>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75"/>
          <c:y val="0.29725000000000001"/>
          <c:w val="0.85550000000000004"/>
          <c:h val="0.55225000000000002"/>
        </c:manualLayout>
      </c:layout>
      <c:barChart>
        <c:barDir val="col"/>
        <c:grouping val="clustered"/>
        <c:varyColors val="0"/>
        <c:ser>
          <c:idx val="0"/>
          <c:order val="0"/>
          <c:tx>
            <c:strRef>
              <c:f>'Group Operations'!$F$85</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D2BF-4263-886B-47ECA6A6B00B}"/>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D2BF-4263-886B-47ECA6A6B00B}"/>
              </c:ext>
            </c:extLst>
          </c:dPt>
          <c:dPt>
            <c:idx val="2"/>
            <c:invertIfNegative val="0"/>
            <c:bubble3D val="0"/>
            <c:extLst>
              <c:ext xmlns:c16="http://schemas.microsoft.com/office/drawing/2014/chart" uri="{C3380CC4-5D6E-409C-BE32-E72D297353CC}">
                <c16:uniqueId val="{00000003-D2BF-4263-886B-47ECA6A6B00B}"/>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D2BF-4263-886B-47ECA6A6B00B}"/>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Operations'!$G$84:$H$84</c:f>
              <c:strCache>
                <c:ptCount val="2"/>
                <c:pt idx="0">
                  <c:v>9M-2017</c:v>
                </c:pt>
                <c:pt idx="1">
                  <c:v>9M-2018</c:v>
                </c:pt>
              </c:strCache>
            </c:strRef>
          </c:cat>
          <c:val>
            <c:numRef>
              <c:f>'Group Operations'!$G$85:$H$85</c:f>
              <c:numCache>
                <c:formatCode>#,##0\ ;\(#,##0\)</c:formatCode>
                <c:ptCount val="2"/>
                <c:pt idx="0">
                  <c:v>3347.1077192560001</c:v>
                </c:pt>
                <c:pt idx="1">
                  <c:v>3454.6283993789998</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8A67-4B1A-B449-6FB57A9EC2C5}"/>
            </c:ext>
          </c:extLst>
        </c:ser>
        <c:dLbls>
          <c:showLegendKey val="0"/>
          <c:showVal val="0"/>
          <c:showCatName val="0"/>
          <c:showSerName val="0"/>
          <c:showPercent val="0"/>
          <c:showBubbleSize val="0"/>
        </c:dLbls>
        <c:gapWidth val="150"/>
        <c:axId val="383696376"/>
        <c:axId val="383699904"/>
      </c:barChart>
      <c:catAx>
        <c:axId val="38369637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3699904"/>
        <c:crosses val="autoZero"/>
        <c:auto val="1"/>
        <c:lblAlgn val="ctr"/>
        <c:lblOffset val="100"/>
        <c:noMultiLvlLbl val="0"/>
      </c:catAx>
      <c:valAx>
        <c:axId val="383699904"/>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3696376"/>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500000000000003E-2"/>
          <c:y val="0.34150000000000003"/>
          <c:w val="0.90800000000000003"/>
          <c:h val="0.50575000000000003"/>
        </c:manualLayout>
      </c:layout>
      <c:barChart>
        <c:barDir val="col"/>
        <c:grouping val="clustered"/>
        <c:varyColors val="0"/>
        <c:ser>
          <c:idx val="0"/>
          <c:order val="0"/>
          <c:tx>
            <c:strRef>
              <c:f>'Group Operations'!$F$98</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7D78-4CDE-8C11-FDDBA5DD1A50}"/>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7D78-4CDE-8C11-FDDBA5DD1A50}"/>
              </c:ext>
            </c:extLst>
          </c:dPt>
          <c:dPt>
            <c:idx val="2"/>
            <c:invertIfNegative val="0"/>
            <c:bubble3D val="0"/>
            <c:extLst>
              <c:ext xmlns:c16="http://schemas.microsoft.com/office/drawing/2014/chart" uri="{C3380CC4-5D6E-409C-BE32-E72D297353CC}">
                <c16:uniqueId val="{00000003-7D78-4CDE-8C11-FDDBA5DD1A50}"/>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7D78-4CDE-8C11-FDDBA5DD1A50}"/>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Operations'!$G$97:$H$97</c:f>
              <c:strCache>
                <c:ptCount val="2"/>
                <c:pt idx="0">
                  <c:v>9M-2017</c:v>
                </c:pt>
                <c:pt idx="1">
                  <c:v>9M-2018</c:v>
                </c:pt>
              </c:strCache>
            </c:strRef>
          </c:cat>
          <c:val>
            <c:numRef>
              <c:f>'Group Operations'!$G$98:$H$98</c:f>
              <c:numCache>
                <c:formatCode>#,##0\ ;\(#,##0\)</c:formatCode>
                <c:ptCount val="2"/>
                <c:pt idx="0">
                  <c:v>1494.1082727620001</c:v>
                </c:pt>
                <c:pt idx="1">
                  <c:v>1620.6284755849999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CBC2-4A1C-A76F-96D49FF57C56}"/>
            </c:ext>
          </c:extLst>
        </c:ser>
        <c:dLbls>
          <c:showLegendKey val="0"/>
          <c:showVal val="0"/>
          <c:showCatName val="0"/>
          <c:showSerName val="0"/>
          <c:showPercent val="0"/>
          <c:showBubbleSize val="0"/>
        </c:dLbls>
        <c:gapWidth val="150"/>
        <c:axId val="383695200"/>
        <c:axId val="383694024"/>
      </c:barChart>
      <c:lineChart>
        <c:grouping val="standard"/>
        <c:varyColors val="0"/>
        <c:ser>
          <c:idx val="1"/>
          <c:order val="1"/>
          <c:tx>
            <c:strRef>
              <c:f>'Group Operations'!$F$99</c:f>
              <c:strCache>
                <c:ptCount val="1"/>
                <c:pt idx="0">
                  <c:v>EBITDA Margin</c:v>
                </c:pt>
              </c:strCache>
            </c:strRef>
          </c:tx>
          <c:spPr>
            <a:ln w="28575" cmpd="sng">
              <a:solidFill>
                <a:schemeClr val="tx1"/>
              </a:solidFill>
            </a:ln>
          </c:spPr>
          <c:marker>
            <c:symbol val="none"/>
          </c:marker>
          <c:dLbls>
            <c:dLbl>
              <c:idx val="0"/>
              <c:spPr>
                <a:noFill/>
                <a:ln w="9525">
                  <a:noFill/>
                </a:ln>
              </c:spPr>
              <c:txPr>
                <a:bodyPr rot="0" vert="horz"/>
                <a:lstStyle/>
                <a:p>
                  <a:pPr algn="ctr">
                    <a:defRPr lang="en-US" sz="900" b="0" u="none" baseline="0">
                      <a:solidFill>
                        <a:srgbClr val="000000"/>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6-7D78-4CDE-8C11-FDDBA5DD1A50}"/>
                </c:ext>
              </c:extLst>
            </c:dLbl>
            <c:spPr>
              <a:noFill/>
              <a:ln w="9525">
                <a:noFill/>
              </a:ln>
            </c:spPr>
            <c:txPr>
              <a:bodyPr rot="0" vert="horz"/>
              <a:lstStyle/>
              <a:p>
                <a:pPr algn="ctr">
                  <a:defRPr lang="en-US" sz="900" b="0" u="none" baseline="0">
                    <a:solidFill>
                      <a:schemeClr val="bg1"/>
                    </a:solidFill>
                  </a:defRPr>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Operations'!$G$97:$H$97</c:f>
              <c:strCache>
                <c:ptCount val="2"/>
                <c:pt idx="0">
                  <c:v>9M-2017</c:v>
                </c:pt>
                <c:pt idx="1">
                  <c:v>9M-2018</c:v>
                </c:pt>
              </c:strCache>
            </c:strRef>
          </c:cat>
          <c:val>
            <c:numRef>
              <c:f>'Group Operations'!$G$99:$H$99</c:f>
              <c:numCache>
                <c:formatCode>0%</c:formatCode>
                <c:ptCount val="2"/>
                <c:pt idx="0">
                  <c:v>0.446387866206502</c:v>
                </c:pt>
                <c:pt idx="1">
                  <c:v>0.46911803187756002</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CBC2-4A1C-A76F-96D49FF57C56}"/>
            </c:ext>
          </c:extLst>
        </c:ser>
        <c:dLbls>
          <c:showLegendKey val="0"/>
          <c:showVal val="0"/>
          <c:showCatName val="0"/>
          <c:showSerName val="0"/>
          <c:showPercent val="0"/>
          <c:showBubbleSize val="0"/>
        </c:dLbls>
        <c:marker val="1"/>
        <c:smooth val="0"/>
        <c:axId val="383697552"/>
        <c:axId val="383694416"/>
      </c:lineChart>
      <c:catAx>
        <c:axId val="38369520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3694024"/>
        <c:crosses val="autoZero"/>
        <c:auto val="1"/>
        <c:lblAlgn val="ctr"/>
        <c:lblOffset val="100"/>
        <c:noMultiLvlLbl val="0"/>
      </c:catAx>
      <c:valAx>
        <c:axId val="383694024"/>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3695200"/>
        <c:crosses val="autoZero"/>
        <c:crossBetween val="between"/>
      </c:valAx>
      <c:catAx>
        <c:axId val="383697552"/>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83694416"/>
        <c:crosses val="autoZero"/>
        <c:auto val="1"/>
        <c:lblAlgn val="ctr"/>
        <c:lblOffset val="100"/>
        <c:noMultiLvlLbl val="0"/>
      </c:catAx>
      <c:valAx>
        <c:axId val="383694416"/>
        <c:scaling>
          <c:orientation val="minMax"/>
          <c:max val="1.3"/>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83697552"/>
        <c:crosses val="max"/>
        <c:crossBetween val="between"/>
        <c:majorUnit val="0.1"/>
      </c:valAx>
      <c:spPr>
        <a:noFill/>
        <a:ln w="9525">
          <a:noFill/>
        </a:ln>
      </c:spPr>
    </c:plotArea>
    <c:plotVisOnly val="1"/>
    <c:dispBlanksAs val="gap"/>
    <c:showDLblsOverMax val="1"/>
  </c:chart>
  <c:spPr>
    <a:noFill/>
    <a:ln w="9525">
      <a:noFill/>
      <a:round/>
    </a:ln>
  </c:spPr>
  <c:userShapes r:id="rId1"/>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31974999999999998"/>
          <c:w val="0.93899999999999995"/>
          <c:h val="0.53549999999999998"/>
        </c:manualLayout>
      </c:layout>
      <c:barChart>
        <c:barDir val="col"/>
        <c:grouping val="clustered"/>
        <c:varyColors val="0"/>
        <c:ser>
          <c:idx val="0"/>
          <c:order val="0"/>
          <c:tx>
            <c:strRef>
              <c:f>'Group Operations'!$F$114</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842A-492F-926C-8249992B372E}"/>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842A-492F-926C-8249992B372E}"/>
              </c:ext>
            </c:extLst>
          </c:dPt>
          <c:dPt>
            <c:idx val="2"/>
            <c:invertIfNegative val="0"/>
            <c:bubble3D val="0"/>
            <c:extLst>
              <c:ext xmlns:c16="http://schemas.microsoft.com/office/drawing/2014/chart" uri="{C3380CC4-5D6E-409C-BE32-E72D297353CC}">
                <c16:uniqueId val="{00000003-842A-492F-926C-8249992B372E}"/>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842A-492F-926C-8249992B372E}"/>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Operations'!$G$113:$H$113</c:f>
              <c:strCache>
                <c:ptCount val="2"/>
                <c:pt idx="0">
                  <c:v>9M-2017</c:v>
                </c:pt>
                <c:pt idx="1">
                  <c:v>9M-2018</c:v>
                </c:pt>
              </c:strCache>
            </c:strRef>
          </c:cat>
          <c:val>
            <c:numRef>
              <c:f>'Group Operations'!$G$114:$H$114</c:f>
              <c:numCache>
                <c:formatCode>#,##0\ ;\(#,##0\)</c:formatCode>
                <c:ptCount val="2"/>
                <c:pt idx="0">
                  <c:v>1994.6896000060001</c:v>
                </c:pt>
                <c:pt idx="1">
                  <c:v>2058.6580647639998</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B5C5-4CA8-A3ED-45A1B67C2BED}"/>
            </c:ext>
          </c:extLst>
        </c:ser>
        <c:dLbls>
          <c:showLegendKey val="0"/>
          <c:showVal val="0"/>
          <c:showCatName val="0"/>
          <c:showSerName val="0"/>
          <c:showPercent val="0"/>
          <c:showBubbleSize val="0"/>
        </c:dLbls>
        <c:gapWidth val="150"/>
        <c:axId val="383699120"/>
        <c:axId val="383700296"/>
      </c:barChart>
      <c:catAx>
        <c:axId val="38369912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3700296"/>
        <c:crosses val="autoZero"/>
        <c:auto val="1"/>
        <c:lblAlgn val="ctr"/>
        <c:lblOffset val="100"/>
        <c:noMultiLvlLbl val="0"/>
      </c:catAx>
      <c:valAx>
        <c:axId val="383700296"/>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3699120"/>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8555311573555769"/>
          <c:w val="0.93899999999999995"/>
          <c:h val="0.59137569010335334"/>
        </c:manualLayout>
      </c:layout>
      <c:barChart>
        <c:barDir val="col"/>
        <c:grouping val="clustered"/>
        <c:varyColors val="0"/>
        <c:ser>
          <c:idx val="0"/>
          <c:order val="0"/>
          <c:tx>
            <c:strRef>
              <c:f>'Group Operations'!$F$126</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FC2C-46F4-A94A-A5D20FFB6A29}"/>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FC2C-46F4-A94A-A5D20FFB6A29}"/>
              </c:ext>
            </c:extLst>
          </c:dPt>
          <c:dPt>
            <c:idx val="2"/>
            <c:invertIfNegative val="0"/>
            <c:bubble3D val="0"/>
            <c:extLst>
              <c:ext xmlns:c16="http://schemas.microsoft.com/office/drawing/2014/chart" uri="{C3380CC4-5D6E-409C-BE32-E72D297353CC}">
                <c16:uniqueId val="{00000003-FC2C-46F4-A94A-A5D20FFB6A29}"/>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FC2C-46F4-A94A-A5D20FFB6A29}"/>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Operations'!$G$125:$H$125</c:f>
              <c:strCache>
                <c:ptCount val="2"/>
                <c:pt idx="0">
                  <c:v>9M-2017</c:v>
                </c:pt>
                <c:pt idx="1">
                  <c:v>9M-2018</c:v>
                </c:pt>
              </c:strCache>
            </c:strRef>
          </c:cat>
          <c:val>
            <c:numRef>
              <c:f>'Group Operations'!$G$126:$H$126</c:f>
              <c:numCache>
                <c:formatCode>#,##0\ ;\(#,##0\)</c:formatCode>
                <c:ptCount val="2"/>
                <c:pt idx="0">
                  <c:v>1066.0202698359999</c:v>
                </c:pt>
                <c:pt idx="1">
                  <c:v>1088.1211467129999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4AE0-45B9-9AA6-7560C85A32A5}"/>
            </c:ext>
          </c:extLst>
        </c:ser>
        <c:dLbls>
          <c:showLegendKey val="0"/>
          <c:showVal val="0"/>
          <c:showCatName val="0"/>
          <c:showSerName val="0"/>
          <c:showPercent val="0"/>
          <c:showBubbleSize val="0"/>
        </c:dLbls>
        <c:gapWidth val="150"/>
        <c:axId val="382743784"/>
        <c:axId val="382744568"/>
      </c:barChart>
      <c:lineChart>
        <c:grouping val="standard"/>
        <c:varyColors val="0"/>
        <c:ser>
          <c:idx val="1"/>
          <c:order val="1"/>
          <c:tx>
            <c:strRef>
              <c:f>'Group Operations'!$F$127</c:f>
              <c:strCache>
                <c:ptCount val="1"/>
                <c:pt idx="0">
                  <c:v>EBITDA Margin</c:v>
                </c:pt>
              </c:strCache>
            </c:strRef>
          </c:tx>
          <c:spPr>
            <a:ln w="28575" cmpd="sng">
              <a:solidFill>
                <a:schemeClr val="tx1"/>
              </a:solidFill>
            </a:ln>
          </c:spPr>
          <c:marker>
            <c:symbol val="none"/>
          </c:marker>
          <c:dLbls>
            <c:dLbl>
              <c:idx val="0"/>
              <c:spPr>
                <a:noFill/>
                <a:ln w="9525">
                  <a:noFill/>
                </a:ln>
              </c:spPr>
              <c:txPr>
                <a:bodyPr rot="0" vert="horz"/>
                <a:lstStyle/>
                <a:p>
                  <a:pPr algn="ctr">
                    <a:defRPr lang="en-US" sz="900" b="0" u="none" baseline="0">
                      <a:solidFill>
                        <a:srgbClr val="000000"/>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6-FC2C-46F4-A94A-A5D20FFB6A29}"/>
                </c:ext>
              </c:extLst>
            </c:dLbl>
            <c:spPr>
              <a:noFill/>
              <a:ln w="9525">
                <a:noFill/>
              </a:ln>
            </c:spPr>
            <c:txPr>
              <a:bodyPr rot="0" vert="horz"/>
              <a:lstStyle/>
              <a:p>
                <a:pPr algn="ctr">
                  <a:defRPr lang="en-US" sz="900" b="0" u="none" baseline="0">
                    <a:solidFill>
                      <a:schemeClr val="bg1"/>
                    </a:solidFill>
                  </a:defRPr>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Operations'!$G$125:$H$125</c:f>
              <c:strCache>
                <c:ptCount val="2"/>
                <c:pt idx="0">
                  <c:v>9M-2017</c:v>
                </c:pt>
                <c:pt idx="1">
                  <c:v>9M-2018</c:v>
                </c:pt>
              </c:strCache>
            </c:strRef>
          </c:cat>
          <c:val>
            <c:numRef>
              <c:f>'Group Operations'!$G$127:$H$127</c:f>
              <c:numCache>
                <c:formatCode>0%</c:formatCode>
                <c:ptCount val="2"/>
                <c:pt idx="0">
                  <c:v>0.53442915119865897</c:v>
                </c:pt>
                <c:pt idx="1">
                  <c:v>0.52855846502014403</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4AE0-45B9-9AA6-7560C85A32A5}"/>
            </c:ext>
          </c:extLst>
        </c:ser>
        <c:dLbls>
          <c:showLegendKey val="0"/>
          <c:showVal val="0"/>
          <c:showCatName val="0"/>
          <c:showSerName val="0"/>
          <c:showPercent val="0"/>
          <c:showBubbleSize val="0"/>
        </c:dLbls>
        <c:marker val="1"/>
        <c:smooth val="0"/>
        <c:axId val="382746920"/>
        <c:axId val="382744176"/>
      </c:lineChart>
      <c:catAx>
        <c:axId val="38274378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2744568"/>
        <c:crosses val="autoZero"/>
        <c:auto val="1"/>
        <c:lblAlgn val="ctr"/>
        <c:lblOffset val="100"/>
        <c:noMultiLvlLbl val="0"/>
      </c:catAx>
      <c:valAx>
        <c:axId val="38274456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2743784"/>
        <c:crosses val="autoZero"/>
        <c:crossBetween val="between"/>
      </c:valAx>
      <c:catAx>
        <c:axId val="382746920"/>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82744176"/>
        <c:crosses val="autoZero"/>
        <c:auto val="1"/>
        <c:lblAlgn val="ctr"/>
        <c:lblOffset val="100"/>
        <c:noMultiLvlLbl val="0"/>
      </c:catAx>
      <c:valAx>
        <c:axId val="382744176"/>
        <c:scaling>
          <c:orientation val="minMax"/>
          <c:max val="1.3"/>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82746920"/>
        <c:crosses val="max"/>
        <c:crossBetween val="between"/>
        <c:majorUnit val="0.1"/>
      </c:valAx>
      <c:spPr>
        <a:noFill/>
        <a:ln w="9525">
          <a:noFill/>
        </a:ln>
      </c:spPr>
    </c:plotArea>
    <c:plotVisOnly val="1"/>
    <c:dispBlanksAs val="gap"/>
    <c:showDLblsOverMax val="1"/>
  </c:chart>
  <c:spPr>
    <a:noFill/>
    <a:ln w="9525">
      <a:noFill/>
      <a:round/>
    </a:ln>
  </c:spPr>
  <c:userShapes r:id="rId1"/>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33324999999999999"/>
          <c:w val="0.93899999999999995"/>
          <c:h val="0.52"/>
        </c:manualLayout>
      </c:layout>
      <c:barChart>
        <c:barDir val="col"/>
        <c:grouping val="clustered"/>
        <c:varyColors val="0"/>
        <c:ser>
          <c:idx val="0"/>
          <c:order val="0"/>
          <c:tx>
            <c:strRef>
              <c:f>'Group Operations'!$F$142</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3EA0-4610-A182-0A0E483E4962}"/>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3EA0-4610-A182-0A0E483E4962}"/>
              </c:ext>
            </c:extLst>
          </c:dPt>
          <c:dPt>
            <c:idx val="2"/>
            <c:invertIfNegative val="0"/>
            <c:bubble3D val="0"/>
            <c:extLst>
              <c:ext xmlns:c16="http://schemas.microsoft.com/office/drawing/2014/chart" uri="{C3380CC4-5D6E-409C-BE32-E72D297353CC}">
                <c16:uniqueId val="{00000003-3EA0-4610-A182-0A0E483E4962}"/>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3EA0-4610-A182-0A0E483E4962}"/>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Operations'!$G$141:$H$141</c:f>
              <c:strCache>
                <c:ptCount val="2"/>
                <c:pt idx="0">
                  <c:v>9M-2017</c:v>
                </c:pt>
                <c:pt idx="1">
                  <c:v>9M-2018</c:v>
                </c:pt>
              </c:strCache>
            </c:strRef>
          </c:cat>
          <c:val>
            <c:numRef>
              <c:f>'Group Operations'!$G$142:$H$142</c:f>
              <c:numCache>
                <c:formatCode>#,##0\ ;\(#,##0\)</c:formatCode>
                <c:ptCount val="2"/>
                <c:pt idx="0">
                  <c:v>1926.5446747890001</c:v>
                </c:pt>
                <c:pt idx="1">
                  <c:v>2195.0741888769999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FEA9-4392-8508-4CF3C3851537}"/>
            </c:ext>
          </c:extLst>
        </c:ser>
        <c:dLbls>
          <c:showLegendKey val="0"/>
          <c:showVal val="0"/>
          <c:showCatName val="0"/>
          <c:showSerName val="0"/>
          <c:showPercent val="0"/>
          <c:showBubbleSize val="0"/>
        </c:dLbls>
        <c:gapWidth val="51"/>
        <c:axId val="382745352"/>
        <c:axId val="382743392"/>
      </c:barChart>
      <c:catAx>
        <c:axId val="38274535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2743392"/>
        <c:crosses val="autoZero"/>
        <c:auto val="1"/>
        <c:lblAlgn val="ctr"/>
        <c:lblOffset val="100"/>
        <c:noMultiLvlLbl val="0"/>
      </c:catAx>
      <c:valAx>
        <c:axId val="382743392"/>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2745352"/>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2617630700555458"/>
          <c:w val="0.83725000000000005"/>
          <c:h val="0.65357353722895539"/>
        </c:manualLayout>
      </c:layout>
      <c:barChart>
        <c:barDir val="col"/>
        <c:grouping val="clustered"/>
        <c:varyColors val="0"/>
        <c:ser>
          <c:idx val="0"/>
          <c:order val="0"/>
          <c:tx>
            <c:strRef>
              <c:f>'Group Results'!$F$26</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60BA-46D4-A1EB-977B388BBFD9}"/>
              </c:ext>
            </c:extLst>
          </c:dPt>
          <c:dPt>
            <c:idx val="1"/>
            <c:invertIfNegative val="0"/>
            <c:bubble3D val="0"/>
            <c:extLst>
              <c:ext xmlns:c16="http://schemas.microsoft.com/office/drawing/2014/chart" uri="{C3380CC4-5D6E-409C-BE32-E72D297353CC}">
                <c16:uniqueId val="{00000001-60BA-46D4-A1EB-977B388BBFD9}"/>
              </c:ext>
            </c:extLst>
          </c:dPt>
          <c:dPt>
            <c:idx val="2"/>
            <c:invertIfNegative val="0"/>
            <c:bubble3D val="0"/>
            <c:extLst>
              <c:ext xmlns:c16="http://schemas.microsoft.com/office/drawing/2014/chart" uri="{C3380CC4-5D6E-409C-BE32-E72D297353CC}">
                <c16:uniqueId val="{00000002-60BA-46D4-A1EB-977B388BBFD9}"/>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4-60BA-46D4-A1EB-977B388BBFD9}"/>
              </c:ext>
            </c:extLst>
          </c:dPt>
          <c:dLbls>
            <c:dLbl>
              <c:idx val="3"/>
              <c:layout>
                <c:manualLayout>
                  <c:x val="0"/>
                  <c:y val="-8.999999999999999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0BA-46D4-A1EB-977B388BBFD9}"/>
                </c:ext>
              </c:extLst>
            </c:dLbl>
            <c:spPr>
              <a:noFill/>
              <a:ln w="9525">
                <a:noFill/>
              </a:ln>
            </c:spPr>
            <c:txPr>
              <a:bodyPr rot="0" vert="horz"/>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a:noFill/>
                    </a:ln>
                  </c:spPr>
                </c15:leaderLines>
              </c:ext>
            </c:extLst>
          </c:dLbls>
          <c:cat>
            <c:strRef>
              <c:f>'Group Results'!$G$25:$J$25</c:f>
              <c:strCache>
                <c:ptCount val="4"/>
                <c:pt idx="0">
                  <c:v>9M-2015</c:v>
                </c:pt>
                <c:pt idx="1">
                  <c:v>9M-2016</c:v>
                </c:pt>
                <c:pt idx="2">
                  <c:v>9M-2017</c:v>
                </c:pt>
                <c:pt idx="3">
                  <c:v>9M-2018</c:v>
                </c:pt>
              </c:strCache>
            </c:strRef>
          </c:cat>
          <c:val>
            <c:numRef>
              <c:f>'Group Results'!$G$26:$J$26</c:f>
              <c:numCache>
                <c:formatCode>#,##0\ ;\(#,##0\)</c:formatCode>
                <c:ptCount val="4"/>
                <c:pt idx="0">
                  <c:v>10011.574097768</c:v>
                </c:pt>
                <c:pt idx="1">
                  <c:v>10156.052333465999</c:v>
                </c:pt>
                <c:pt idx="2">
                  <c:v>10458.773722534001</c:v>
                </c:pt>
                <c:pt idx="3">
                  <c:v>9336.8523717349999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5-60BA-46D4-A1EB-977B388BBFD9}"/>
            </c:ext>
          </c:extLst>
        </c:ser>
        <c:dLbls>
          <c:showLegendKey val="0"/>
          <c:showVal val="0"/>
          <c:showCatName val="0"/>
          <c:showSerName val="0"/>
          <c:showPercent val="0"/>
          <c:showBubbleSize val="0"/>
        </c:dLbls>
        <c:gapWidth val="51"/>
        <c:axId val="302410112"/>
        <c:axId val="302408936"/>
      </c:barChart>
      <c:lineChart>
        <c:grouping val="standard"/>
        <c:varyColors val="0"/>
        <c:ser>
          <c:idx val="1"/>
          <c:order val="1"/>
          <c:tx>
            <c:strRef>
              <c:f>'Group Results'!$F$27</c:f>
              <c:strCache>
                <c:ptCount val="1"/>
                <c:pt idx="0">
                  <c:v>EBITDA Margin</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6-60BA-46D4-A1EB-977B388BBFD9}"/>
              </c:ext>
            </c:extLst>
          </c:dPt>
          <c:dPt>
            <c:idx val="1"/>
            <c:bubble3D val="0"/>
            <c:extLst>
              <c:ext xmlns:c16="http://schemas.microsoft.com/office/drawing/2014/chart" uri="{C3380CC4-5D6E-409C-BE32-E72D297353CC}">
                <c16:uniqueId val="{00000007-60BA-46D4-A1EB-977B388BBFD9}"/>
              </c:ext>
            </c:extLst>
          </c:dPt>
          <c:dPt>
            <c:idx val="2"/>
            <c:bubble3D val="0"/>
            <c:extLst>
              <c:ext xmlns:c16="http://schemas.microsoft.com/office/drawing/2014/chart" uri="{C3380CC4-5D6E-409C-BE32-E72D297353CC}">
                <c16:uniqueId val="{00000008-60BA-46D4-A1EB-977B388BBFD9}"/>
              </c:ext>
            </c:extLst>
          </c:dPt>
          <c:dLbls>
            <c:dLbl>
              <c:idx val="3"/>
              <c:spPr>
                <a:noFill/>
                <a:ln w="9525">
                  <a:noFill/>
                </a:ln>
              </c:spPr>
              <c:txPr>
                <a:bodyPr rot="0" vert="horz"/>
                <a:lstStyle/>
                <a:p>
                  <a:pPr algn="ctr">
                    <a:defRPr lang="en-US" sz="10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9-60BA-46D4-A1EB-977B388BBFD9}"/>
                </c:ext>
              </c:extLst>
            </c:dLbl>
            <c:spPr>
              <a:noFill/>
              <a:ln w="9525">
                <a:noFill/>
              </a:ln>
            </c:spPr>
            <c:txPr>
              <a:bodyPr rot="0" vert="horz"/>
              <a:lstStyle/>
              <a:p>
                <a:pPr algn="ctr">
                  <a:defRPr lang="en-US" sz="1000" b="0" u="none" baseline="0"/>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ext>
            </c:extLst>
          </c:dLbls>
          <c:cat>
            <c:strRef>
              <c:f>'Group Results'!$G$25:$J$25</c:f>
              <c:strCache>
                <c:ptCount val="4"/>
                <c:pt idx="0">
                  <c:v>9M-2015</c:v>
                </c:pt>
                <c:pt idx="1">
                  <c:v>9M-2016</c:v>
                </c:pt>
                <c:pt idx="2">
                  <c:v>9M-2017</c:v>
                </c:pt>
                <c:pt idx="3">
                  <c:v>9M-2018</c:v>
                </c:pt>
              </c:strCache>
            </c:strRef>
          </c:cat>
          <c:val>
            <c:numRef>
              <c:f>'Group Results'!$G$27:$J$27</c:f>
              <c:numCache>
                <c:formatCode>0%</c:formatCode>
                <c:ptCount val="4"/>
                <c:pt idx="0">
                  <c:v>0.413768556343795</c:v>
                </c:pt>
                <c:pt idx="1">
                  <c:v>0.41853679302360403</c:v>
                </c:pt>
                <c:pt idx="2">
                  <c:v>0.42730747808957198</c:v>
                </c:pt>
                <c:pt idx="3">
                  <c:v>0.40996457579787599</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60BA-46D4-A1EB-977B388BBFD9}"/>
            </c:ext>
          </c:extLst>
        </c:ser>
        <c:dLbls>
          <c:showLegendKey val="0"/>
          <c:showVal val="0"/>
          <c:showCatName val="0"/>
          <c:showSerName val="0"/>
          <c:showPercent val="0"/>
          <c:showBubbleSize val="0"/>
        </c:dLbls>
        <c:marker val="1"/>
        <c:smooth val="0"/>
        <c:axId val="302414816"/>
        <c:axId val="302411680"/>
      </c:lineChart>
      <c:catAx>
        <c:axId val="30241011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302408936"/>
        <c:crosses val="autoZero"/>
        <c:auto val="1"/>
        <c:lblAlgn val="ctr"/>
        <c:lblOffset val="100"/>
        <c:noMultiLvlLbl val="0"/>
      </c:catAx>
      <c:valAx>
        <c:axId val="302408936"/>
        <c:scaling>
          <c:orientation val="minMax"/>
          <c:min val="200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302410112"/>
        <c:crosses val="autoZero"/>
        <c:crossBetween val="between"/>
      </c:valAx>
      <c:catAx>
        <c:axId val="302414816"/>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02411680"/>
        <c:crosses val="autoZero"/>
        <c:auto val="1"/>
        <c:lblAlgn val="ctr"/>
        <c:lblOffset val="100"/>
        <c:noMultiLvlLbl val="0"/>
      </c:catAx>
      <c:valAx>
        <c:axId val="302411680"/>
        <c:scaling>
          <c:orientation val="minMax"/>
          <c:max val="0.6"/>
          <c:min val="0.3"/>
        </c:scaling>
        <c:delete val="0"/>
        <c:axPos val="r"/>
        <c:majorGridlines>
          <c:spPr>
            <a:ln w="9525">
              <a:noFill/>
            </a:ln>
          </c:spPr>
        </c:majorGridlines>
        <c:minorGridlines>
          <c:spPr>
            <a:ln w="9525">
              <a:noFill/>
            </a:ln>
          </c:spPr>
        </c:minorGridlines>
        <c:numFmt formatCode="0%" sourceLinked="1"/>
        <c:majorTickMark val="none"/>
        <c:minorTickMark val="none"/>
        <c:tickLblPos val="none"/>
        <c:spPr>
          <a:ln w="9525">
            <a:noFill/>
          </a:ln>
        </c:spPr>
        <c:txPr>
          <a:bodyPr rot="0" vert="horz"/>
          <a:lstStyle/>
          <a:p>
            <a:pPr>
              <a:defRPr lang="en-US" sz="1000" b="1" u="none" baseline="0"/>
            </a:pPr>
            <a:endParaRPr lang="en-US"/>
          </a:p>
        </c:txPr>
        <c:crossAx val="302414816"/>
        <c:crosses val="max"/>
        <c:crossBetween val="between"/>
      </c:valAx>
      <c:spPr>
        <a:noFill/>
        <a:ln w="9525">
          <a:noFill/>
        </a:ln>
      </c:spPr>
    </c:plotArea>
    <c:plotVisOnly val="1"/>
    <c:dispBlanksAs val="gap"/>
    <c:showDLblsOverMax val="1"/>
  </c:chart>
  <c:spPr>
    <a:noFill/>
    <a:ln w="9525">
      <a:noFill/>
      <a:miter lim="800000"/>
    </a:ln>
  </c:spPr>
  <c:userShapes r:id="rId1"/>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4074999999999999"/>
          <c:w val="0.93899999999999995"/>
          <c:h val="0.61750000000000005"/>
        </c:manualLayout>
      </c:layout>
      <c:barChart>
        <c:barDir val="col"/>
        <c:grouping val="clustered"/>
        <c:varyColors val="0"/>
        <c:ser>
          <c:idx val="0"/>
          <c:order val="0"/>
          <c:tx>
            <c:strRef>
              <c:f>'Group Operations'!$F$166</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214E-4DD2-ACC6-F35607C2A5F1}"/>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214E-4DD2-ACC6-F35607C2A5F1}"/>
              </c:ext>
            </c:extLst>
          </c:dPt>
          <c:dPt>
            <c:idx val="2"/>
            <c:invertIfNegative val="0"/>
            <c:bubble3D val="0"/>
            <c:extLst>
              <c:ext xmlns:c16="http://schemas.microsoft.com/office/drawing/2014/chart" uri="{C3380CC4-5D6E-409C-BE32-E72D297353CC}">
                <c16:uniqueId val="{00000003-214E-4DD2-ACC6-F35607C2A5F1}"/>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214E-4DD2-ACC6-F35607C2A5F1}"/>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Operations'!$G$165:$H$165</c:f>
              <c:strCache>
                <c:ptCount val="2"/>
                <c:pt idx="0">
                  <c:v>9M-2017</c:v>
                </c:pt>
                <c:pt idx="1">
                  <c:v>9M-2018</c:v>
                </c:pt>
              </c:strCache>
            </c:strRef>
          </c:cat>
          <c:val>
            <c:numRef>
              <c:f>'Group Operations'!$G$166:$H$166</c:f>
              <c:numCache>
                <c:formatCode>#,##0\ ;\(#,##0\)</c:formatCode>
                <c:ptCount val="2"/>
                <c:pt idx="0">
                  <c:v>474.17046946200003</c:v>
                </c:pt>
                <c:pt idx="1">
                  <c:v>444.46843119499999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98C6-424F-859F-7C3F331F57F8}"/>
            </c:ext>
          </c:extLst>
        </c:ser>
        <c:dLbls>
          <c:showLegendKey val="0"/>
          <c:showVal val="0"/>
          <c:showCatName val="0"/>
          <c:showSerName val="0"/>
          <c:showPercent val="0"/>
          <c:showBubbleSize val="0"/>
        </c:dLbls>
        <c:gapWidth val="51"/>
        <c:axId val="382745744"/>
        <c:axId val="382742608"/>
      </c:barChart>
      <c:lineChart>
        <c:grouping val="standard"/>
        <c:varyColors val="0"/>
        <c:ser>
          <c:idx val="1"/>
          <c:order val="1"/>
          <c:tx>
            <c:strRef>
              <c:f>'Group Operations'!$F$167</c:f>
              <c:strCache>
                <c:ptCount val="1"/>
                <c:pt idx="0">
                  <c:v>EBITDA Margin</c:v>
                </c:pt>
              </c:strCache>
            </c:strRef>
          </c:tx>
          <c:spPr>
            <a:ln w="28575" cmpd="sng">
              <a:solidFill>
                <a:schemeClr val="tx1"/>
              </a:solidFill>
            </a:ln>
          </c:spPr>
          <c:marker>
            <c:symbol val="none"/>
          </c:marker>
          <c:dLbls>
            <c:dLbl>
              <c:idx val="0"/>
              <c:spPr>
                <a:noFill/>
                <a:ln w="9525">
                  <a:noFill/>
                </a:ln>
              </c:spPr>
              <c:txPr>
                <a:bodyPr rot="0" vert="horz"/>
                <a:lstStyle/>
                <a:p>
                  <a:pPr algn="ctr">
                    <a:defRPr lang="en-US" sz="800" b="0" u="none" baseline="0">
                      <a:solidFill>
                        <a:srgbClr val="000000"/>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6-214E-4DD2-ACC6-F35607C2A5F1}"/>
                </c:ext>
              </c:extLst>
            </c:dLbl>
            <c:dLbl>
              <c:idx val="1"/>
              <c:layout>
                <c:manualLayout>
                  <c:x val="-6.2E-2"/>
                  <c:y val="6.32500000000000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14E-4DD2-ACC6-F35607C2A5F1}"/>
                </c:ext>
              </c:extLst>
            </c:dLbl>
            <c:spPr>
              <a:noFill/>
              <a:ln w="9525">
                <a:noFill/>
              </a:ln>
            </c:spPr>
            <c:txPr>
              <a:bodyPr rot="0" vert="horz"/>
              <a:lstStyle/>
              <a:p>
                <a:pPr algn="ctr">
                  <a:defRPr lang="en-US" sz="800" b="0" u="none" baseline="0">
                    <a:solidFill>
                      <a:schemeClr val="bg1"/>
                    </a:solidFill>
                  </a:defRPr>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ext>
            </c:extLst>
          </c:dLbls>
          <c:cat>
            <c:strRef>
              <c:f>'Group Operations'!$G$165:$H$165</c:f>
              <c:strCache>
                <c:ptCount val="2"/>
                <c:pt idx="0">
                  <c:v>9M-2017</c:v>
                </c:pt>
                <c:pt idx="1">
                  <c:v>9M-2018</c:v>
                </c:pt>
              </c:strCache>
            </c:strRef>
          </c:cat>
          <c:val>
            <c:numRef>
              <c:f>'Group Operations'!$G$167:$H$167</c:f>
              <c:numCache>
                <c:formatCode>0%</c:formatCode>
                <c:ptCount val="2"/>
                <c:pt idx="0">
                  <c:v>0.246124824234316</c:v>
                </c:pt>
                <c:pt idx="1">
                  <c:v>0.202484468838108</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B-98C6-424F-859F-7C3F331F57F8}"/>
            </c:ext>
          </c:extLst>
        </c:ser>
        <c:dLbls>
          <c:showLegendKey val="0"/>
          <c:showVal val="0"/>
          <c:showCatName val="0"/>
          <c:showSerName val="0"/>
          <c:showPercent val="0"/>
          <c:showBubbleSize val="0"/>
        </c:dLbls>
        <c:marker val="1"/>
        <c:smooth val="0"/>
        <c:axId val="382748880"/>
        <c:axId val="382749272"/>
      </c:lineChart>
      <c:catAx>
        <c:axId val="38274574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2742608"/>
        <c:crosses val="autoZero"/>
        <c:auto val="1"/>
        <c:lblAlgn val="ctr"/>
        <c:lblOffset val="100"/>
        <c:noMultiLvlLbl val="0"/>
      </c:catAx>
      <c:valAx>
        <c:axId val="38274260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2745744"/>
        <c:crosses val="autoZero"/>
        <c:crossBetween val="between"/>
      </c:valAx>
      <c:catAx>
        <c:axId val="382748880"/>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82749272"/>
        <c:crosses val="autoZero"/>
        <c:auto val="1"/>
        <c:lblAlgn val="ctr"/>
        <c:lblOffset val="100"/>
        <c:noMultiLvlLbl val="0"/>
      </c:catAx>
      <c:valAx>
        <c:axId val="382749272"/>
        <c:scaling>
          <c:orientation val="minMax"/>
          <c:max val="1.1000000000000001"/>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82748880"/>
        <c:crosses val="max"/>
        <c:crossBetween val="between"/>
        <c:majorUnit val="0.2"/>
      </c:valAx>
      <c:spPr>
        <a:noFill/>
        <a:ln w="9525">
          <a:noFill/>
        </a:ln>
      </c:spPr>
    </c:plotArea>
    <c:plotVisOnly val="1"/>
    <c:dispBlanksAs val="gap"/>
    <c:showDLblsOverMax val="1"/>
  </c:chart>
  <c:spPr>
    <a:noFill/>
    <a:ln w="9525">
      <a:noFill/>
      <a:round/>
    </a:ln>
  </c:spPr>
  <c:userShapes r:id="rId1"/>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35125000000000001"/>
          <c:w val="0.93899999999999995"/>
          <c:h val="0.50175000000000003"/>
        </c:manualLayout>
      </c:layout>
      <c:barChart>
        <c:barDir val="col"/>
        <c:grouping val="clustered"/>
        <c:varyColors val="0"/>
        <c:ser>
          <c:idx val="0"/>
          <c:order val="0"/>
          <c:tx>
            <c:strRef>
              <c:f>'Group Operations'!$F$155</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A2BA-4E5A-A8BC-C3D69A7E5605}"/>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A2BA-4E5A-A8BC-C3D69A7E5605}"/>
              </c:ext>
            </c:extLst>
          </c:dPt>
          <c:dPt>
            <c:idx val="2"/>
            <c:invertIfNegative val="0"/>
            <c:bubble3D val="0"/>
            <c:extLst>
              <c:ext xmlns:c16="http://schemas.microsoft.com/office/drawing/2014/chart" uri="{C3380CC4-5D6E-409C-BE32-E72D297353CC}">
                <c16:uniqueId val="{00000003-A2BA-4E5A-A8BC-C3D69A7E5605}"/>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A2BA-4E5A-A8BC-C3D69A7E5605}"/>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Operations'!$G$154:$H$154</c:f>
              <c:strCache>
                <c:ptCount val="2"/>
                <c:pt idx="0">
                  <c:v>9M-2017</c:v>
                </c:pt>
                <c:pt idx="1">
                  <c:v>9M-2018</c:v>
                </c:pt>
              </c:strCache>
            </c:strRef>
          </c:cat>
          <c:val>
            <c:numRef>
              <c:f>'Group Operations'!$G$155:$H$155</c:f>
              <c:numCache>
                <c:formatCode>#,##0.0_);\(#,##0.0\)</c:formatCode>
                <c:ptCount val="2"/>
                <c:pt idx="0">
                  <c:v>160.67954892</c:v>
                </c:pt>
                <c:pt idx="1">
                  <c:v>181.71389614</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2E01-46DA-9878-3EDF2FA5459E}"/>
            </c:ext>
          </c:extLst>
        </c:ser>
        <c:dLbls>
          <c:showLegendKey val="0"/>
          <c:showVal val="0"/>
          <c:showCatName val="0"/>
          <c:showSerName val="0"/>
          <c:showPercent val="0"/>
          <c:showBubbleSize val="0"/>
        </c:dLbls>
        <c:gapWidth val="51"/>
        <c:axId val="382746528"/>
        <c:axId val="382749664"/>
      </c:barChart>
      <c:catAx>
        <c:axId val="382746528"/>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2749664"/>
        <c:crosses val="autoZero"/>
        <c:auto val="1"/>
        <c:lblAlgn val="ctr"/>
        <c:lblOffset val="100"/>
        <c:noMultiLvlLbl val="0"/>
      </c:catAx>
      <c:valAx>
        <c:axId val="382749664"/>
        <c:scaling>
          <c:orientation val="minMax"/>
          <c:min val="0"/>
        </c:scaling>
        <c:delete val="0"/>
        <c:axPos val="l"/>
        <c:majorGridlines>
          <c:spPr>
            <a:ln w="9525">
              <a:noFill/>
            </a:ln>
          </c:spPr>
        </c:majorGridlines>
        <c:minorGridlines>
          <c:spPr>
            <a:ln w="9525">
              <a:noFill/>
            </a:ln>
          </c:spPr>
        </c:minorGridlines>
        <c:numFmt formatCode="#,##0.0_);\(#,##0.0\)" sourceLinked="1"/>
        <c:majorTickMark val="out"/>
        <c:minorTickMark val="none"/>
        <c:tickLblPos val="none"/>
        <c:spPr>
          <a:ln w="9525">
            <a:noFill/>
          </a:ln>
        </c:spPr>
        <c:crossAx val="382746528"/>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4074999999999999"/>
          <c:w val="0.93899999999999995"/>
          <c:h val="0.61750000000000005"/>
        </c:manualLayout>
      </c:layout>
      <c:barChart>
        <c:barDir val="col"/>
        <c:grouping val="clustered"/>
        <c:varyColors val="0"/>
        <c:ser>
          <c:idx val="0"/>
          <c:order val="0"/>
          <c:tx>
            <c:strRef>
              <c:f>'Group Operations'!$F$180</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D452-4DE0-8DA8-2351F5B57C29}"/>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D452-4DE0-8DA8-2351F5B57C29}"/>
              </c:ext>
            </c:extLst>
          </c:dPt>
          <c:dPt>
            <c:idx val="2"/>
            <c:invertIfNegative val="0"/>
            <c:bubble3D val="0"/>
            <c:extLst>
              <c:ext xmlns:c16="http://schemas.microsoft.com/office/drawing/2014/chart" uri="{C3380CC4-5D6E-409C-BE32-E72D297353CC}">
                <c16:uniqueId val="{00000003-D452-4DE0-8DA8-2351F5B57C29}"/>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D452-4DE0-8DA8-2351F5B57C29}"/>
              </c:ext>
            </c:extLst>
          </c:dPt>
          <c:dLbls>
            <c:dLbl>
              <c:idx val="1"/>
              <c:layout>
                <c:manualLayout>
                  <c:x val="0"/>
                  <c:y val="1.525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452-4DE0-8DA8-2351F5B57C29}"/>
                </c:ext>
              </c:extLst>
            </c:dLbl>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Operations'!$G$179:$H$179</c:f>
              <c:strCache>
                <c:ptCount val="2"/>
                <c:pt idx="0">
                  <c:v>9M-2017</c:v>
                </c:pt>
                <c:pt idx="1">
                  <c:v>9M-2018</c:v>
                </c:pt>
              </c:strCache>
            </c:strRef>
          </c:cat>
          <c:val>
            <c:numRef>
              <c:f>'Group Operations'!$G$180:$H$180</c:f>
              <c:numCache>
                <c:formatCode>#,##0.0_);\(#,##0.0\)</c:formatCode>
                <c:ptCount val="2"/>
                <c:pt idx="0">
                  <c:v>39.557895000000002</c:v>
                </c:pt>
                <c:pt idx="1">
                  <c:v>36.808614730000002</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AC85-4E4F-A671-FDFDC6219A33}"/>
            </c:ext>
          </c:extLst>
        </c:ser>
        <c:dLbls>
          <c:showLegendKey val="0"/>
          <c:showVal val="0"/>
          <c:showCatName val="0"/>
          <c:showSerName val="0"/>
          <c:showPercent val="0"/>
          <c:showBubbleSize val="0"/>
        </c:dLbls>
        <c:gapWidth val="51"/>
        <c:axId val="385648368"/>
        <c:axId val="385650328"/>
      </c:barChart>
      <c:lineChart>
        <c:grouping val="standard"/>
        <c:varyColors val="0"/>
        <c:ser>
          <c:idx val="1"/>
          <c:order val="1"/>
          <c:tx>
            <c:strRef>
              <c:f>'Group Operations'!$F$181</c:f>
              <c:strCache>
                <c:ptCount val="1"/>
                <c:pt idx="0">
                  <c:v>EBITDA Margin</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6-D452-4DE0-8DA8-2351F5B57C29}"/>
              </c:ext>
            </c:extLst>
          </c:dPt>
          <c:dLbls>
            <c:dLbl>
              <c:idx val="1"/>
              <c:layout>
                <c:manualLayout>
                  <c:x val="-7.4499999999999997E-2"/>
                  <c:y val="6.3750000000000001E-2"/>
                </c:manualLayout>
              </c:layout>
              <c:spPr>
                <a:noFill/>
                <a:ln w="9525">
                  <a:noFill/>
                </a:ln>
              </c:spPr>
              <c:txPr>
                <a:bodyPr rot="0" vert="horz"/>
                <a:lstStyle/>
                <a:p>
                  <a:pPr algn="ctr">
                    <a:defRPr lang="en-US" sz="800" b="0" u="none" baseline="0">
                      <a:solidFill>
                        <a:schemeClr val="bg1"/>
                      </a:solidFill>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452-4DE0-8DA8-2351F5B57C29}"/>
                </c:ext>
              </c:extLst>
            </c:dLbl>
            <c:spPr>
              <a:noFill/>
              <a:ln w="9525">
                <a:noFill/>
              </a:ln>
            </c:spPr>
            <c:txPr>
              <a:bodyPr rot="0" vert="horz"/>
              <a:lstStyle/>
              <a:p>
                <a:pPr algn="ctr">
                  <a:defRPr lang="en-US" sz="800" b="0" u="none" baseline="0"/>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Operations'!$G$179:$H$179</c:f>
              <c:strCache>
                <c:ptCount val="2"/>
                <c:pt idx="0">
                  <c:v>9M-2017</c:v>
                </c:pt>
                <c:pt idx="1">
                  <c:v>9M-2018</c:v>
                </c:pt>
              </c:strCache>
            </c:strRef>
          </c:cat>
          <c:val>
            <c:numRef>
              <c:f>'Group Operations'!$G$181:$H$181</c:f>
              <c:numCache>
                <c:formatCode>0%</c:formatCode>
                <c:ptCount val="2"/>
                <c:pt idx="0">
                  <c:v>0.24619122511786001</c:v>
                </c:pt>
                <c:pt idx="1">
                  <c:v>0.202563565648502</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AC85-4E4F-A671-FDFDC6219A33}"/>
            </c:ext>
          </c:extLst>
        </c:ser>
        <c:dLbls>
          <c:showLegendKey val="0"/>
          <c:showVal val="0"/>
          <c:showCatName val="0"/>
          <c:showSerName val="0"/>
          <c:showPercent val="0"/>
          <c:showBubbleSize val="0"/>
        </c:dLbls>
        <c:marker val="1"/>
        <c:smooth val="0"/>
        <c:axId val="385651112"/>
        <c:axId val="385646408"/>
      </c:lineChart>
      <c:catAx>
        <c:axId val="385648368"/>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5650328"/>
        <c:crosses val="autoZero"/>
        <c:auto val="1"/>
        <c:lblAlgn val="ctr"/>
        <c:lblOffset val="100"/>
        <c:noMultiLvlLbl val="0"/>
      </c:catAx>
      <c:valAx>
        <c:axId val="385650328"/>
        <c:scaling>
          <c:orientation val="minMax"/>
          <c:min val="0"/>
        </c:scaling>
        <c:delete val="0"/>
        <c:axPos val="l"/>
        <c:majorGridlines>
          <c:spPr>
            <a:ln w="9525">
              <a:noFill/>
            </a:ln>
          </c:spPr>
        </c:majorGridlines>
        <c:minorGridlines>
          <c:spPr>
            <a:ln w="9525">
              <a:noFill/>
            </a:ln>
          </c:spPr>
        </c:minorGridlines>
        <c:numFmt formatCode="#,##0.0_);\(#,##0.0\)" sourceLinked="1"/>
        <c:majorTickMark val="out"/>
        <c:minorTickMark val="none"/>
        <c:tickLblPos val="none"/>
        <c:spPr>
          <a:ln w="9525">
            <a:noFill/>
          </a:ln>
        </c:spPr>
        <c:crossAx val="385648368"/>
        <c:crosses val="autoZero"/>
        <c:crossBetween val="between"/>
      </c:valAx>
      <c:catAx>
        <c:axId val="385651112"/>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85646408"/>
        <c:crosses val="autoZero"/>
        <c:auto val="1"/>
        <c:lblAlgn val="ctr"/>
        <c:lblOffset val="100"/>
        <c:noMultiLvlLbl val="0"/>
      </c:catAx>
      <c:valAx>
        <c:axId val="385646408"/>
        <c:scaling>
          <c:orientation val="minMax"/>
          <c:max val="0.9"/>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85651112"/>
        <c:crosses val="max"/>
        <c:crossBetween val="between"/>
      </c:valAx>
      <c:spPr>
        <a:noFill/>
        <a:ln w="9525">
          <a:noFill/>
        </a:ln>
      </c:spPr>
    </c:plotArea>
    <c:plotVisOnly val="1"/>
    <c:dispBlanksAs val="gap"/>
    <c:showDLblsOverMax val="1"/>
  </c:chart>
  <c:spPr>
    <a:noFill/>
    <a:ln w="9525">
      <a:noFill/>
      <a:round/>
    </a:ln>
  </c:spPr>
  <c:userShapes r:id="rId1"/>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4074999999999999"/>
          <c:w val="0.93899999999999995"/>
          <c:h val="0.61750000000000005"/>
        </c:manualLayout>
      </c:layout>
      <c:barChart>
        <c:barDir val="col"/>
        <c:grouping val="clustered"/>
        <c:varyColors val="0"/>
        <c:ser>
          <c:idx val="2"/>
          <c:order val="0"/>
          <c:tx>
            <c:strRef>
              <c:f>'Group Operations'!$F$198</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8009-4017-A0D8-A246738206D1}"/>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8009-4017-A0D8-A246738206D1}"/>
              </c:ext>
            </c:extLst>
          </c:dPt>
          <c:dLbls>
            <c:spPr>
              <a:noFill/>
              <a:ln w="9525">
                <a:noFill/>
              </a:ln>
            </c:sp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Operations'!$G$197:$H$197</c:f>
              <c:strCache>
                <c:ptCount val="2"/>
                <c:pt idx="0">
                  <c:v>9M-2017</c:v>
                </c:pt>
                <c:pt idx="1">
                  <c:v>9M-2018</c:v>
                </c:pt>
              </c:strCache>
            </c:strRef>
          </c:cat>
          <c:val>
            <c:numRef>
              <c:f>'Group Operations'!$G$198:$H$198</c:f>
              <c:numCache>
                <c:formatCode>#,##0\ ;\(#,##0\)</c:formatCode>
                <c:ptCount val="2"/>
                <c:pt idx="0">
                  <c:v>2630.2160388000002</c:v>
                </c:pt>
                <c:pt idx="1">
                  <c:v>2096.488603887</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4-92EF-4198-89CF-818B3AC148F1}"/>
            </c:ext>
          </c:extLst>
        </c:ser>
        <c:dLbls>
          <c:showLegendKey val="0"/>
          <c:showVal val="0"/>
          <c:showCatName val="0"/>
          <c:showSerName val="0"/>
          <c:showPercent val="0"/>
          <c:showBubbleSize val="0"/>
        </c:dLbls>
        <c:gapWidth val="51"/>
        <c:axId val="385644448"/>
        <c:axId val="385647976"/>
      </c:barChart>
      <c:catAx>
        <c:axId val="385644448"/>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5647976"/>
        <c:crosses val="autoZero"/>
        <c:auto val="1"/>
        <c:lblAlgn val="ctr"/>
        <c:lblOffset val="50"/>
        <c:noMultiLvlLbl val="0"/>
      </c:catAx>
      <c:valAx>
        <c:axId val="385647976"/>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5644448"/>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2525000000000001"/>
          <c:w val="0.93899999999999995"/>
          <c:h val="0.63324999999999998"/>
        </c:manualLayout>
      </c:layout>
      <c:barChart>
        <c:barDir val="col"/>
        <c:grouping val="clustered"/>
        <c:varyColors val="0"/>
        <c:ser>
          <c:idx val="0"/>
          <c:order val="0"/>
          <c:tx>
            <c:strRef>
              <c:f>'Group Operations'!$F$220</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6F9A-425B-A736-9F243A65A0B8}"/>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6F9A-425B-A736-9F243A65A0B8}"/>
              </c:ext>
            </c:extLst>
          </c:dPt>
          <c:dPt>
            <c:idx val="2"/>
            <c:invertIfNegative val="0"/>
            <c:bubble3D val="0"/>
            <c:extLst>
              <c:ext xmlns:c16="http://schemas.microsoft.com/office/drawing/2014/chart" uri="{C3380CC4-5D6E-409C-BE32-E72D297353CC}">
                <c16:uniqueId val="{00000003-6F9A-425B-A736-9F243A65A0B8}"/>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6F9A-425B-A736-9F243A65A0B8}"/>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Operations'!$G$219:$H$219</c:f>
              <c:strCache>
                <c:ptCount val="2"/>
                <c:pt idx="0">
                  <c:v>9M-2017</c:v>
                </c:pt>
                <c:pt idx="1">
                  <c:v>9M-2018</c:v>
                </c:pt>
              </c:strCache>
            </c:strRef>
          </c:cat>
          <c:val>
            <c:numRef>
              <c:f>'Group Operations'!$G$220:$H$220</c:f>
              <c:numCache>
                <c:formatCode>#,##0\ ;\(#,##0\)</c:formatCode>
                <c:ptCount val="2"/>
                <c:pt idx="0">
                  <c:v>1197.213631334</c:v>
                </c:pt>
                <c:pt idx="1">
                  <c:v>801.42560874000003</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F26A-42D7-90C7-BE4BE385B4B0}"/>
            </c:ext>
          </c:extLst>
        </c:ser>
        <c:dLbls>
          <c:showLegendKey val="0"/>
          <c:showVal val="0"/>
          <c:showCatName val="0"/>
          <c:showSerName val="0"/>
          <c:showPercent val="0"/>
          <c:showBubbleSize val="0"/>
        </c:dLbls>
        <c:gapWidth val="51"/>
        <c:axId val="385649936"/>
        <c:axId val="385644840"/>
      </c:barChart>
      <c:lineChart>
        <c:grouping val="standard"/>
        <c:varyColors val="0"/>
        <c:ser>
          <c:idx val="1"/>
          <c:order val="1"/>
          <c:tx>
            <c:strRef>
              <c:f>'Group Operations'!$F$221</c:f>
              <c:strCache>
                <c:ptCount val="1"/>
                <c:pt idx="0">
                  <c:v>EBITDA Margin</c:v>
                </c:pt>
              </c:strCache>
            </c:strRef>
          </c:tx>
          <c:spPr>
            <a:ln w="28575" cmpd="sng">
              <a:solidFill>
                <a:schemeClr val="tx1"/>
              </a:solidFill>
            </a:ln>
          </c:spPr>
          <c:marker>
            <c:symbol val="none"/>
          </c:marker>
          <c:dLbls>
            <c:dLbl>
              <c:idx val="0"/>
              <c:spPr>
                <a:noFill/>
                <a:ln w="9525">
                  <a:noFill/>
                </a:ln>
              </c:spPr>
              <c:txPr>
                <a:bodyPr rot="0" vert="horz"/>
                <a:lstStyle/>
                <a:p>
                  <a:pPr algn="ctr">
                    <a:defRPr lang="en-US" sz="900" b="0" u="none" baseline="0">
                      <a:solidFill>
                        <a:srgbClr val="000000"/>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6-6F9A-425B-A736-9F243A65A0B8}"/>
                </c:ext>
              </c:extLst>
            </c:dLbl>
            <c:spPr>
              <a:noFill/>
              <a:ln w="9525">
                <a:noFill/>
              </a:ln>
            </c:spPr>
            <c:txPr>
              <a:bodyPr rot="0" vert="horz"/>
              <a:lstStyle/>
              <a:p>
                <a:pPr algn="ctr">
                  <a:defRPr lang="en-US" sz="900" b="0" u="none" baseline="0">
                    <a:solidFill>
                      <a:schemeClr val="bg1"/>
                    </a:solidFill>
                  </a:defRPr>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Operations'!$G$219:$H$219</c:f>
              <c:strCache>
                <c:ptCount val="2"/>
                <c:pt idx="0">
                  <c:v>9M-2017</c:v>
                </c:pt>
                <c:pt idx="1">
                  <c:v>9M-2018</c:v>
                </c:pt>
              </c:strCache>
            </c:strRef>
          </c:cat>
          <c:val>
            <c:numRef>
              <c:f>'Group Operations'!$G$221:$H$221</c:f>
              <c:numCache>
                <c:formatCode>0%</c:formatCode>
                <c:ptCount val="2"/>
                <c:pt idx="0">
                  <c:v>0.45517691842538299</c:v>
                </c:pt>
                <c:pt idx="1">
                  <c:v>0.38227043412213901</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F26A-42D7-90C7-BE4BE385B4B0}"/>
            </c:ext>
          </c:extLst>
        </c:ser>
        <c:dLbls>
          <c:showLegendKey val="0"/>
          <c:showVal val="0"/>
          <c:showCatName val="0"/>
          <c:showSerName val="0"/>
          <c:showPercent val="0"/>
          <c:showBubbleSize val="0"/>
        </c:dLbls>
        <c:marker val="1"/>
        <c:smooth val="0"/>
        <c:axId val="385645624"/>
        <c:axId val="385646016"/>
      </c:lineChart>
      <c:catAx>
        <c:axId val="38564993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5644840"/>
        <c:crosses val="autoZero"/>
        <c:auto val="1"/>
        <c:lblAlgn val="ctr"/>
        <c:lblOffset val="100"/>
        <c:noMultiLvlLbl val="0"/>
      </c:catAx>
      <c:valAx>
        <c:axId val="385644840"/>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5649936"/>
        <c:crosses val="autoZero"/>
        <c:crossBetween val="between"/>
      </c:valAx>
      <c:catAx>
        <c:axId val="385645624"/>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85646016"/>
        <c:crosses val="autoZero"/>
        <c:auto val="1"/>
        <c:lblAlgn val="ctr"/>
        <c:lblOffset val="100"/>
        <c:noMultiLvlLbl val="0"/>
      </c:catAx>
      <c:valAx>
        <c:axId val="385646016"/>
        <c:scaling>
          <c:orientation val="minMax"/>
          <c:max val="1.1000000000000001"/>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85645624"/>
        <c:crosses val="max"/>
        <c:crossBetween val="between"/>
        <c:majorUnit val="0.2"/>
      </c:valAx>
      <c:spPr>
        <a:noFill/>
        <a:ln w="9525">
          <a:noFill/>
        </a:ln>
      </c:spPr>
    </c:plotArea>
    <c:plotVisOnly val="1"/>
    <c:dispBlanksAs val="gap"/>
    <c:showDLblsOverMax val="1"/>
  </c:chart>
  <c:spPr>
    <a:noFill/>
    <a:ln w="9525">
      <a:noFill/>
      <a:round/>
    </a:ln>
  </c:spPr>
  <c:userShapes r:id="rId1"/>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4074999999999999"/>
          <c:w val="0.93899999999999995"/>
          <c:h val="0.61750000000000005"/>
        </c:manualLayout>
      </c:layout>
      <c:barChart>
        <c:barDir val="col"/>
        <c:grouping val="clustered"/>
        <c:varyColors val="0"/>
        <c:ser>
          <c:idx val="0"/>
          <c:order val="0"/>
          <c:tx>
            <c:strRef>
              <c:f>'Group Operations'!$F$210</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3CCB-4DEC-93C0-FEBD83D46644}"/>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3CCB-4DEC-93C0-FEBD83D46644}"/>
              </c:ext>
            </c:extLst>
          </c:dPt>
          <c:dPt>
            <c:idx val="2"/>
            <c:invertIfNegative val="0"/>
            <c:bubble3D val="0"/>
            <c:extLst>
              <c:ext xmlns:c16="http://schemas.microsoft.com/office/drawing/2014/chart" uri="{C3380CC4-5D6E-409C-BE32-E72D297353CC}">
                <c16:uniqueId val="{00000003-3CCB-4DEC-93C0-FEBD83D46644}"/>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3CCB-4DEC-93C0-FEBD83D46644}"/>
              </c:ext>
            </c:extLst>
          </c:dPt>
          <c:dLbls>
            <c:spPr>
              <a:noFill/>
              <a:ln w="9525">
                <a:noFill/>
              </a:ln>
            </c:spPr>
            <c:txPr>
              <a:bodyPr rot="0" vert="horz"/>
              <a:lstStyle/>
              <a:p>
                <a:pPr algn="ctr">
                  <a:defRPr lang="en-US" sz="8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Operations'!$G$209:$H$209</c:f>
              <c:strCache>
                <c:ptCount val="2"/>
                <c:pt idx="0">
                  <c:v>9M-2017</c:v>
                </c:pt>
                <c:pt idx="1">
                  <c:v>9M-2018</c:v>
                </c:pt>
              </c:strCache>
            </c:strRef>
          </c:cat>
          <c:val>
            <c:numRef>
              <c:f>'Group Operations'!$G$210:$H$210</c:f>
              <c:numCache>
                <c:formatCode>#,##0\ ;\(#,##0\)</c:formatCode>
                <c:ptCount val="2"/>
                <c:pt idx="0">
                  <c:v>79208.827871999994</c:v>
                </c:pt>
                <c:pt idx="1">
                  <c:v>66716.433639020004</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3E83-47CD-95B5-7AEE0B6548E9}"/>
            </c:ext>
          </c:extLst>
        </c:ser>
        <c:dLbls>
          <c:showLegendKey val="0"/>
          <c:showVal val="0"/>
          <c:showCatName val="0"/>
          <c:showSerName val="0"/>
          <c:showPercent val="0"/>
          <c:showBubbleSize val="0"/>
        </c:dLbls>
        <c:gapWidth val="51"/>
        <c:axId val="385646800"/>
        <c:axId val="382550688"/>
      </c:barChart>
      <c:catAx>
        <c:axId val="38564680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2550688"/>
        <c:crosses val="autoZero"/>
        <c:auto val="1"/>
        <c:lblAlgn val="ctr"/>
        <c:lblOffset val="100"/>
        <c:noMultiLvlLbl val="0"/>
      </c:catAx>
      <c:valAx>
        <c:axId val="38255068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5646800"/>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749973445767688E-2"/>
          <c:y val="0.20899992487331051"/>
          <c:w val="0.93899999999999995"/>
          <c:h val="0.63300000000000001"/>
        </c:manualLayout>
      </c:layout>
      <c:barChart>
        <c:barDir val="col"/>
        <c:grouping val="clustered"/>
        <c:varyColors val="0"/>
        <c:ser>
          <c:idx val="0"/>
          <c:order val="0"/>
          <c:tx>
            <c:strRef>
              <c:f>'Group Operations'!$F$234</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6846-4BE6-9B81-680A92C9F59B}"/>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6846-4BE6-9B81-680A92C9F59B}"/>
              </c:ext>
            </c:extLst>
          </c:dPt>
          <c:dPt>
            <c:idx val="2"/>
            <c:invertIfNegative val="0"/>
            <c:bubble3D val="0"/>
            <c:extLst>
              <c:ext xmlns:c16="http://schemas.microsoft.com/office/drawing/2014/chart" uri="{C3380CC4-5D6E-409C-BE32-E72D297353CC}">
                <c16:uniqueId val="{00000003-6846-4BE6-9B81-680A92C9F59B}"/>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6846-4BE6-9B81-680A92C9F59B}"/>
              </c:ext>
            </c:extLst>
          </c:dPt>
          <c:dLbls>
            <c:dLbl>
              <c:idx val="0"/>
              <c:layout>
                <c:manualLayout>
                  <c:x val="1.5122813919847629E-2"/>
                  <c:y val="-2.9605056120843385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2983628779929477"/>
                      <c:h val="0.11479247526137276"/>
                    </c:manualLayout>
                  </c15:layout>
                </c:ext>
                <c:ext xmlns:c16="http://schemas.microsoft.com/office/drawing/2014/chart" uri="{C3380CC4-5D6E-409C-BE32-E72D297353CC}">
                  <c16:uniqueId val="{00000000-6846-4BE6-9B81-680A92C9F59B}"/>
                </c:ext>
              </c:extLst>
            </c:dLbl>
            <c:dLbl>
              <c:idx val="1"/>
              <c:layout>
                <c:manualLayout>
                  <c:x val="5.9424156527907359E-3"/>
                  <c:y val="1.4499924239775284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6737922625069133"/>
                      <c:h val="0.20360676946746389"/>
                    </c:manualLayout>
                  </c15:layout>
                </c:ext>
                <c:ext xmlns:c16="http://schemas.microsoft.com/office/drawing/2014/chart" uri="{C3380CC4-5D6E-409C-BE32-E72D297353CC}">
                  <c16:uniqueId val="{00000002-6846-4BE6-9B81-680A92C9F59B}"/>
                </c:ext>
              </c:extLst>
            </c:dLbl>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'Group Operations'!$G$233:$H$233</c:f>
              <c:strCache>
                <c:ptCount val="2"/>
                <c:pt idx="0">
                  <c:v>9M-2017</c:v>
                </c:pt>
                <c:pt idx="1">
                  <c:v>9M-2018</c:v>
                </c:pt>
              </c:strCache>
            </c:strRef>
          </c:cat>
          <c:val>
            <c:numRef>
              <c:f>'Group Operations'!$G$234:$H$234</c:f>
              <c:numCache>
                <c:formatCode>#,##0\ ;\(#,##0\)</c:formatCode>
                <c:ptCount val="2"/>
                <c:pt idx="0">
                  <c:v>36061.219924999998</c:v>
                </c:pt>
                <c:pt idx="1">
                  <c:v>25472.962904190001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80D0-460A-8BFB-EF4BCDFDDBED}"/>
            </c:ext>
          </c:extLst>
        </c:ser>
        <c:dLbls>
          <c:showLegendKey val="0"/>
          <c:showVal val="0"/>
          <c:showCatName val="0"/>
          <c:showSerName val="0"/>
          <c:showPercent val="0"/>
          <c:showBubbleSize val="0"/>
        </c:dLbls>
        <c:gapWidth val="51"/>
        <c:axId val="383801360"/>
        <c:axId val="383801752"/>
      </c:barChart>
      <c:lineChart>
        <c:grouping val="standard"/>
        <c:varyColors val="0"/>
        <c:ser>
          <c:idx val="1"/>
          <c:order val="1"/>
          <c:tx>
            <c:strRef>
              <c:f>'Group Operations'!$F$235</c:f>
              <c:strCache>
                <c:ptCount val="1"/>
                <c:pt idx="0">
                  <c:v>EBITDA Margin</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6-6846-4BE6-9B81-680A92C9F59B}"/>
              </c:ext>
            </c:extLst>
          </c:dPt>
          <c:dLbls>
            <c:dLbl>
              <c:idx val="1"/>
              <c:spPr>
                <a:noFill/>
                <a:ln w="9525">
                  <a:noFill/>
                </a:ln>
              </c:spPr>
              <c:txPr>
                <a:bodyPr rot="0" vert="horz"/>
                <a:lstStyle/>
                <a:p>
                  <a:pPr algn="ctr">
                    <a:defRPr lang="en-US" sz="9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7-6846-4BE6-9B81-680A92C9F59B}"/>
                </c:ext>
              </c:extLst>
            </c:dLbl>
            <c:spPr>
              <a:noFill/>
              <a:ln w="9525">
                <a:noFill/>
              </a:ln>
            </c:spPr>
            <c:txPr>
              <a:bodyPr rot="0" vert="horz"/>
              <a:lstStyle/>
              <a:p>
                <a:pPr algn="ctr">
                  <a:defRPr lang="en-US" sz="900" b="0" u="none" baseline="0"/>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Operations'!$G$233:$H$233</c:f>
              <c:strCache>
                <c:ptCount val="2"/>
                <c:pt idx="0">
                  <c:v>9M-2017</c:v>
                </c:pt>
                <c:pt idx="1">
                  <c:v>9M-2018</c:v>
                </c:pt>
              </c:strCache>
            </c:strRef>
          </c:cat>
          <c:val>
            <c:numRef>
              <c:f>'Group Operations'!$G$235:$H$235</c:f>
              <c:numCache>
                <c:formatCode>0%</c:formatCode>
                <c:ptCount val="2"/>
                <c:pt idx="0">
                  <c:v>0.45526768788037397</c:v>
                </c:pt>
                <c:pt idx="1">
                  <c:v>0.38180942107930399</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80D0-460A-8BFB-EF4BCDFDDBED}"/>
            </c:ext>
          </c:extLst>
        </c:ser>
        <c:dLbls>
          <c:showLegendKey val="0"/>
          <c:showVal val="0"/>
          <c:showCatName val="0"/>
          <c:showSerName val="0"/>
          <c:showPercent val="0"/>
          <c:showBubbleSize val="0"/>
        </c:dLbls>
        <c:marker val="1"/>
        <c:smooth val="0"/>
        <c:axId val="383799792"/>
        <c:axId val="383802144"/>
      </c:lineChart>
      <c:catAx>
        <c:axId val="38380136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3801752"/>
        <c:crosses val="autoZero"/>
        <c:auto val="1"/>
        <c:lblAlgn val="ctr"/>
        <c:lblOffset val="100"/>
        <c:noMultiLvlLbl val="0"/>
      </c:catAx>
      <c:valAx>
        <c:axId val="383801752"/>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3801360"/>
        <c:crosses val="autoZero"/>
        <c:crossBetween val="between"/>
      </c:valAx>
      <c:catAx>
        <c:axId val="383799792"/>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83802144"/>
        <c:crosses val="autoZero"/>
        <c:auto val="1"/>
        <c:lblAlgn val="ctr"/>
        <c:lblOffset val="100"/>
        <c:noMultiLvlLbl val="0"/>
      </c:catAx>
      <c:valAx>
        <c:axId val="383802144"/>
        <c:scaling>
          <c:orientation val="minMax"/>
          <c:max val="0.9"/>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83799792"/>
        <c:crosses val="max"/>
        <c:crossBetween val="between"/>
      </c:valAx>
      <c:spPr>
        <a:noFill/>
        <a:ln w="9525">
          <a:noFill/>
        </a:ln>
      </c:spPr>
    </c:plotArea>
    <c:plotVisOnly val="1"/>
    <c:dispBlanksAs val="gap"/>
    <c:showDLblsOverMax val="1"/>
  </c:chart>
  <c:spPr>
    <a:noFill/>
    <a:ln w="9525">
      <a:noFill/>
      <a:round/>
    </a:ln>
  </c:spPr>
  <c:userShapes r:id="rId1"/>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0974999999999999"/>
          <c:w val="0.93899999999999995"/>
          <c:h val="0.64875000000000005"/>
        </c:manualLayout>
      </c:layout>
      <c:barChart>
        <c:barDir val="col"/>
        <c:grouping val="clustered"/>
        <c:varyColors val="0"/>
        <c:ser>
          <c:idx val="0"/>
          <c:order val="0"/>
          <c:tx>
            <c:strRef>
              <c:f>'Group Operations'!$F$250</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263D-498F-A6D9-3B46E071AFA7}"/>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263D-498F-A6D9-3B46E071AFA7}"/>
              </c:ext>
            </c:extLst>
          </c:dPt>
          <c:dPt>
            <c:idx val="2"/>
            <c:invertIfNegative val="0"/>
            <c:bubble3D val="0"/>
            <c:extLst>
              <c:ext xmlns:c16="http://schemas.microsoft.com/office/drawing/2014/chart" uri="{C3380CC4-5D6E-409C-BE32-E72D297353CC}">
                <c16:uniqueId val="{00000003-263D-498F-A6D9-3B46E071AFA7}"/>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263D-498F-A6D9-3B46E071AFA7}"/>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Operations'!$G$249:$H$249</c:f>
              <c:strCache>
                <c:ptCount val="2"/>
                <c:pt idx="0">
                  <c:v>9M-2017</c:v>
                </c:pt>
                <c:pt idx="1">
                  <c:v>9M-2018</c:v>
                </c:pt>
              </c:strCache>
            </c:strRef>
          </c:cat>
          <c:val>
            <c:numRef>
              <c:f>'Group Operations'!$G$250:$H$250</c:f>
              <c:numCache>
                <c:formatCode>#,##0\ ;\(#,##0\)</c:formatCode>
                <c:ptCount val="2"/>
                <c:pt idx="0">
                  <c:v>1153.2575576690001</c:v>
                </c:pt>
                <c:pt idx="1">
                  <c:v>1151.8961831449999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09FB-4955-9749-92F8C9ED3D7F}"/>
            </c:ext>
          </c:extLst>
        </c:ser>
        <c:dLbls>
          <c:showLegendKey val="0"/>
          <c:showVal val="0"/>
          <c:showCatName val="0"/>
          <c:showSerName val="0"/>
          <c:showPercent val="0"/>
          <c:showBubbleSize val="0"/>
        </c:dLbls>
        <c:gapWidth val="51"/>
        <c:axId val="383800576"/>
        <c:axId val="383800968"/>
      </c:barChart>
      <c:catAx>
        <c:axId val="38380057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3800968"/>
        <c:crosses val="autoZero"/>
        <c:auto val="1"/>
        <c:lblAlgn val="ctr"/>
        <c:lblOffset val="100"/>
        <c:noMultiLvlLbl val="0"/>
      </c:catAx>
      <c:valAx>
        <c:axId val="38380096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3800576"/>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7650000000000002"/>
          <c:w val="0.93899999999999995"/>
          <c:h val="0.57650000000000001"/>
        </c:manualLayout>
      </c:layout>
      <c:barChart>
        <c:barDir val="col"/>
        <c:grouping val="clustered"/>
        <c:varyColors val="0"/>
        <c:ser>
          <c:idx val="0"/>
          <c:order val="0"/>
          <c:tx>
            <c:strRef>
              <c:f>'Group Operations'!$F$288</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FA89-4621-9DE0-DD3A42EB0ABC}"/>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FA89-4621-9DE0-DD3A42EB0ABC}"/>
              </c:ext>
            </c:extLst>
          </c:dPt>
          <c:dPt>
            <c:idx val="2"/>
            <c:invertIfNegative val="0"/>
            <c:bubble3D val="0"/>
            <c:extLst>
              <c:ext xmlns:c16="http://schemas.microsoft.com/office/drawing/2014/chart" uri="{C3380CC4-5D6E-409C-BE32-E72D297353CC}">
                <c16:uniqueId val="{00000003-FA89-4621-9DE0-DD3A42EB0ABC}"/>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FA89-4621-9DE0-DD3A42EB0ABC}"/>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Operations'!$G$287:$H$287</c:f>
              <c:strCache>
                <c:ptCount val="2"/>
                <c:pt idx="0">
                  <c:v>9M-2017</c:v>
                </c:pt>
                <c:pt idx="1">
                  <c:v>9M-2018</c:v>
                </c:pt>
              </c:strCache>
            </c:strRef>
          </c:cat>
          <c:val>
            <c:numRef>
              <c:f>'Group Operations'!$G$288:$H$288</c:f>
              <c:numCache>
                <c:formatCode>#,##0\ ;\(#,##0\)</c:formatCode>
                <c:ptCount val="2"/>
                <c:pt idx="0">
                  <c:v>299.84047900000002</c:v>
                </c:pt>
                <c:pt idx="1">
                  <c:v>335.57315353000001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1212-4F01-991F-07970C565AD5}"/>
            </c:ext>
          </c:extLst>
        </c:ser>
        <c:dLbls>
          <c:showLegendKey val="0"/>
          <c:showVal val="0"/>
          <c:showCatName val="0"/>
          <c:showSerName val="0"/>
          <c:showPercent val="0"/>
          <c:showBubbleSize val="0"/>
        </c:dLbls>
        <c:gapWidth val="51"/>
        <c:axId val="383851152"/>
        <c:axId val="383852720"/>
      </c:barChart>
      <c:lineChart>
        <c:grouping val="standard"/>
        <c:varyColors val="0"/>
        <c:ser>
          <c:idx val="1"/>
          <c:order val="1"/>
          <c:tx>
            <c:strRef>
              <c:f>'Group Operations'!$F$289</c:f>
              <c:strCache>
                <c:ptCount val="1"/>
                <c:pt idx="0">
                  <c:v>EBITDA Margin</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6-FA89-4621-9DE0-DD3A42EB0ABC}"/>
              </c:ext>
            </c:extLst>
          </c:dPt>
          <c:dLbls>
            <c:dLbl>
              <c:idx val="1"/>
              <c:spPr>
                <a:noFill/>
                <a:ln w="9525">
                  <a:noFill/>
                </a:ln>
              </c:spPr>
              <c:txPr>
                <a:bodyPr rot="0" vert="horz"/>
                <a:lstStyle/>
                <a:p>
                  <a:pPr algn="ctr">
                    <a:defRPr lang="en-US" sz="9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7-FA89-4621-9DE0-DD3A42EB0ABC}"/>
                </c:ext>
              </c:extLst>
            </c:dLbl>
            <c:spPr>
              <a:noFill/>
              <a:ln w="9525">
                <a:noFill/>
              </a:ln>
            </c:spPr>
            <c:txPr>
              <a:bodyPr rot="0" vert="horz"/>
              <a:lstStyle/>
              <a:p>
                <a:pPr algn="ctr">
                  <a:defRPr lang="en-US" sz="900" b="0" u="none" baseline="0"/>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Operations'!$G$287:$H$287</c:f>
              <c:strCache>
                <c:ptCount val="2"/>
                <c:pt idx="0">
                  <c:v>9M-2017</c:v>
                </c:pt>
                <c:pt idx="1">
                  <c:v>9M-2018</c:v>
                </c:pt>
              </c:strCache>
            </c:strRef>
          </c:cat>
          <c:val>
            <c:numRef>
              <c:f>'Group Operations'!$G$289:$H$289</c:f>
              <c:numCache>
                <c:formatCode>0%</c:formatCode>
                <c:ptCount val="2"/>
                <c:pt idx="0">
                  <c:v>0.39509086131841697</c:v>
                </c:pt>
                <c:pt idx="1">
                  <c:v>0.41588496566043698</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1212-4F01-991F-07970C565AD5}"/>
            </c:ext>
          </c:extLst>
        </c:ser>
        <c:dLbls>
          <c:showLegendKey val="0"/>
          <c:showVal val="0"/>
          <c:showCatName val="0"/>
          <c:showSerName val="0"/>
          <c:showPercent val="0"/>
          <c:showBubbleSize val="0"/>
        </c:dLbls>
        <c:marker val="1"/>
        <c:smooth val="0"/>
        <c:axId val="383851936"/>
        <c:axId val="383847232"/>
      </c:lineChart>
      <c:catAx>
        <c:axId val="38385115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3852720"/>
        <c:crosses val="autoZero"/>
        <c:auto val="1"/>
        <c:lblAlgn val="ctr"/>
        <c:lblOffset val="100"/>
        <c:noMultiLvlLbl val="0"/>
      </c:catAx>
      <c:valAx>
        <c:axId val="383852720"/>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3851152"/>
        <c:crosses val="autoZero"/>
        <c:crossBetween val="between"/>
      </c:valAx>
      <c:catAx>
        <c:axId val="383851936"/>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83847232"/>
        <c:crosses val="autoZero"/>
        <c:auto val="1"/>
        <c:lblAlgn val="ctr"/>
        <c:lblOffset val="100"/>
        <c:noMultiLvlLbl val="0"/>
      </c:catAx>
      <c:valAx>
        <c:axId val="383847232"/>
        <c:scaling>
          <c:orientation val="minMax"/>
          <c:max val="0.9"/>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83851936"/>
        <c:crosses val="max"/>
        <c:crossBetween val="between"/>
      </c:valAx>
      <c:spPr>
        <a:noFill/>
        <a:ln w="9525">
          <a:noFill/>
        </a:ln>
      </c:spPr>
    </c:plotArea>
    <c:plotVisOnly val="1"/>
    <c:dispBlanksAs val="gap"/>
    <c:showDLblsOverMax val="1"/>
  </c:chart>
  <c:spPr>
    <a:noFill/>
    <a:ln w="9525">
      <a:noFill/>
      <a:round/>
    </a:ln>
  </c:spPr>
  <c:userShapes r:id="rId1"/>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34275"/>
          <c:w val="0.93899999999999995"/>
          <c:h val="0.51549999999999996"/>
        </c:manualLayout>
      </c:layout>
      <c:barChart>
        <c:barDir val="col"/>
        <c:grouping val="clustered"/>
        <c:varyColors val="0"/>
        <c:ser>
          <c:idx val="0"/>
          <c:order val="0"/>
          <c:tx>
            <c:strRef>
              <c:f>'Group Operations'!$F$264</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2E84-4851-B81B-5BFBA8277DE0}"/>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2E84-4851-B81B-5BFBA8277DE0}"/>
              </c:ext>
            </c:extLst>
          </c:dPt>
          <c:dPt>
            <c:idx val="2"/>
            <c:invertIfNegative val="0"/>
            <c:bubble3D val="0"/>
            <c:extLst>
              <c:ext xmlns:c16="http://schemas.microsoft.com/office/drawing/2014/chart" uri="{C3380CC4-5D6E-409C-BE32-E72D297353CC}">
                <c16:uniqueId val="{00000003-2E84-4851-B81B-5BFBA8277DE0}"/>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2E84-4851-B81B-5BFBA8277DE0}"/>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Operations'!$G$263:$H$263</c:f>
              <c:strCache>
                <c:ptCount val="2"/>
                <c:pt idx="0">
                  <c:v>9M-2017</c:v>
                </c:pt>
                <c:pt idx="1">
                  <c:v>9M-2018</c:v>
                </c:pt>
              </c:strCache>
            </c:strRef>
          </c:cat>
          <c:val>
            <c:numRef>
              <c:f>'Group Operations'!$G$264:$H$264</c:f>
              <c:numCache>
                <c:formatCode>#,##0\ ;\(#,##0\)</c:formatCode>
                <c:ptCount val="2"/>
                <c:pt idx="0">
                  <c:v>758.91524800000002</c:v>
                </c:pt>
                <c:pt idx="1">
                  <c:v>806.88935941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5E0A-4BD1-8AA0-3D12EBA015FE}"/>
            </c:ext>
          </c:extLst>
        </c:ser>
        <c:dLbls>
          <c:showLegendKey val="0"/>
          <c:showVal val="0"/>
          <c:showCatName val="0"/>
          <c:showSerName val="0"/>
          <c:showPercent val="0"/>
          <c:showBubbleSize val="0"/>
        </c:dLbls>
        <c:gapWidth val="51"/>
        <c:axId val="383851544"/>
        <c:axId val="383853504"/>
      </c:barChart>
      <c:catAx>
        <c:axId val="38385154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3853504"/>
        <c:crosses val="autoZero"/>
        <c:auto val="1"/>
        <c:lblAlgn val="ctr"/>
        <c:lblOffset val="100"/>
        <c:noMultiLvlLbl val="0"/>
      </c:catAx>
      <c:valAx>
        <c:axId val="383853504"/>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3851544"/>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499999999999999E-2"/>
          <c:y val="0.19625000000000001"/>
          <c:w val="0.93899999999999995"/>
          <c:h val="0.71875"/>
        </c:manualLayout>
      </c:layout>
      <c:barChart>
        <c:barDir val="col"/>
        <c:grouping val="clustered"/>
        <c:varyColors val="0"/>
        <c:ser>
          <c:idx val="0"/>
          <c:order val="0"/>
          <c:tx>
            <c:strRef>
              <c:f>'Group Results'!$F$47</c:f>
              <c:strCache>
                <c:ptCount val="1"/>
                <c:pt idx="0">
                  <c:v>Net Profit</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6E65-432D-A956-1F8EAEE36E4A}"/>
              </c:ext>
            </c:extLst>
          </c:dPt>
          <c:dPt>
            <c:idx val="1"/>
            <c:invertIfNegative val="0"/>
            <c:bubble3D val="0"/>
            <c:extLst>
              <c:ext xmlns:c16="http://schemas.microsoft.com/office/drawing/2014/chart" uri="{C3380CC4-5D6E-409C-BE32-E72D297353CC}">
                <c16:uniqueId val="{00000001-6E65-432D-A956-1F8EAEE36E4A}"/>
              </c:ext>
            </c:extLst>
          </c:dPt>
          <c:dPt>
            <c:idx val="2"/>
            <c:invertIfNegative val="0"/>
            <c:bubble3D val="0"/>
            <c:extLst>
              <c:ext xmlns:c16="http://schemas.microsoft.com/office/drawing/2014/chart" uri="{C3380CC4-5D6E-409C-BE32-E72D297353CC}">
                <c16:uniqueId val="{00000002-6E65-432D-A956-1F8EAEE36E4A}"/>
              </c:ext>
            </c:extLst>
          </c:dPt>
          <c:dPt>
            <c:idx val="3"/>
            <c:invertIfNegative val="0"/>
            <c:bubble3D val="0"/>
            <c:extLst>
              <c:ext xmlns:c16="http://schemas.microsoft.com/office/drawing/2014/chart" uri="{C3380CC4-5D6E-409C-BE32-E72D297353CC}">
                <c16:uniqueId val="{00000003-6E65-432D-A956-1F8EAEE36E4A}"/>
              </c:ext>
            </c:extLst>
          </c:dPt>
          <c:dLbls>
            <c:dLbl>
              <c:idx val="3"/>
              <c:spPr>
                <a:noFill/>
                <a:ln w="9525">
                  <a:noFill/>
                </a:ln>
              </c:spPr>
              <c:txPr>
                <a:bodyPr rot="0" vert="horz"/>
                <a:lstStyle/>
                <a:p>
                  <a:pPr algn="ctr">
                    <a:defRPr lang="en-US" sz="1100" b="0" i="0" u="none" baseline="0">
                      <a:solidFill>
                        <a:schemeClr val="tx1"/>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6E65-432D-A956-1F8EAEE36E4A}"/>
                </c:ext>
              </c:extLst>
            </c:dLbl>
            <c:spPr>
              <a:noFill/>
              <a:ln w="9525">
                <a:noFill/>
              </a:ln>
            </c:spPr>
            <c:txPr>
              <a:bodyPr rot="0" vert="horz"/>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a:noFill/>
                    </a:ln>
                  </c:spPr>
                </c15:leaderLines>
              </c:ext>
            </c:extLst>
          </c:dLbls>
          <c:cat>
            <c:strRef>
              <c:f>'Group Results'!$G$46:$J$46</c:f>
              <c:strCache>
                <c:ptCount val="4"/>
                <c:pt idx="0">
                  <c:v>9M-2015</c:v>
                </c:pt>
                <c:pt idx="1">
                  <c:v>9M-2016</c:v>
                </c:pt>
                <c:pt idx="2">
                  <c:v>9M-2017</c:v>
                </c:pt>
                <c:pt idx="3">
                  <c:v>9M-2018</c:v>
                </c:pt>
              </c:strCache>
            </c:strRef>
          </c:cat>
          <c:val>
            <c:numRef>
              <c:f>'Group Results'!$G$47:$J$47</c:f>
              <c:numCache>
                <c:formatCode>#,##0\ ;\(#,##0\)</c:formatCode>
                <c:ptCount val="4"/>
                <c:pt idx="0">
                  <c:v>1758.1403046349999</c:v>
                </c:pt>
                <c:pt idx="1">
                  <c:v>1831.7714502050101</c:v>
                </c:pt>
                <c:pt idx="2">
                  <c:v>1558.6844840000001</c:v>
                </c:pt>
                <c:pt idx="3">
                  <c:v>1092.1250071110001</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4-6E65-432D-A956-1F8EAEE36E4A}"/>
            </c:ext>
          </c:extLst>
        </c:ser>
        <c:ser>
          <c:idx val="1"/>
          <c:order val="1"/>
          <c:tx>
            <c:strRef>
              <c:f>'Group Results'!$F$48</c:f>
              <c:strCache>
                <c:ptCount val="1"/>
                <c:pt idx="0">
                  <c:v>Net F/X</c:v>
                </c:pt>
              </c:strCache>
            </c:strRef>
          </c:tx>
          <c:spPr>
            <a:solidFill>
              <a:schemeClr val="tx1">
                <a:lumMod val="75000"/>
                <a:lumOff val="25000"/>
              </a:schemeClr>
            </a:solidFill>
          </c:spPr>
          <c:invertIfNegative val="0"/>
          <c:dPt>
            <c:idx val="0"/>
            <c:invertIfNegative val="0"/>
            <c:bubble3D val="0"/>
            <c:extLst>
              <c:ext xmlns:c16="http://schemas.microsoft.com/office/drawing/2014/chart" uri="{C3380CC4-5D6E-409C-BE32-E72D297353CC}">
                <c16:uniqueId val="{00000005-6E65-432D-A956-1F8EAEE36E4A}"/>
              </c:ext>
            </c:extLst>
          </c:dPt>
          <c:dLbls>
            <c:dLbl>
              <c:idx val="0"/>
              <c:layout>
                <c:manualLayout>
                  <c:x val="0"/>
                  <c:y val="1.25000000000000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E65-432D-A956-1F8EAEE36E4A}"/>
                </c:ext>
              </c:extLst>
            </c:dLbl>
            <c:dLbl>
              <c:idx val="1"/>
              <c:layout>
                <c:manualLayout>
                  <c:x val="6.3324538258575196E-3"/>
                  <c:y val="0.1444386309948466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E65-432D-A956-1F8EAEE36E4A}"/>
                </c:ext>
              </c:extLst>
            </c:dLbl>
            <c:dLbl>
              <c:idx val="2"/>
              <c:layout>
                <c:manualLayout>
                  <c:x val="0"/>
                  <c:y val="0.1189999999999999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E65-432D-A956-1F8EAEE36E4A}"/>
                </c:ext>
              </c:extLst>
            </c:dLbl>
            <c:dLbl>
              <c:idx val="3"/>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E65-432D-A956-1F8EAEE36E4A}"/>
                </c:ext>
              </c:extLst>
            </c:dLbl>
            <c:spPr>
              <a:noFill/>
              <a:ln w="9525">
                <a:noFill/>
              </a:ln>
            </c:spPr>
            <c:txPr>
              <a:bodyPr rot="0" vert="horz"/>
              <a:lstStyle/>
              <a:p>
                <a:pPr algn="ctr">
                  <a:defRPr lang="en-US" sz="1050" u="none" baseline="0">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'Group Results'!$G$46:$J$46</c:f>
              <c:strCache>
                <c:ptCount val="4"/>
                <c:pt idx="0">
                  <c:v>9M-2015</c:v>
                </c:pt>
                <c:pt idx="1">
                  <c:v>9M-2016</c:v>
                </c:pt>
                <c:pt idx="2">
                  <c:v>9M-2017</c:v>
                </c:pt>
                <c:pt idx="3">
                  <c:v>9M-2018</c:v>
                </c:pt>
              </c:strCache>
            </c:strRef>
          </c:cat>
          <c:val>
            <c:numRef>
              <c:f>'Group Results'!$G$48:$J$48</c:f>
              <c:numCache>
                <c:formatCode>#,##0\ ;\(#,##0\)</c:formatCode>
                <c:ptCount val="4"/>
                <c:pt idx="0">
                  <c:v>-485</c:v>
                </c:pt>
                <c:pt idx="1">
                  <c:v>200</c:v>
                </c:pt>
                <c:pt idx="2">
                  <c:v>55</c:v>
                </c:pt>
                <c:pt idx="3">
                  <c:v>-415</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9-6E65-432D-A956-1F8EAEE36E4A}"/>
            </c:ext>
          </c:extLst>
        </c:ser>
        <c:ser>
          <c:idx val="2"/>
          <c:order val="2"/>
          <c:tx>
            <c:strRef>
              <c:f>'Group Results'!$F$49</c:f>
              <c:strCache>
                <c:ptCount val="1"/>
                <c:pt idx="0">
                  <c:v>Pre F/X Net Profit</c:v>
                </c:pt>
              </c:strCache>
            </c:strRef>
          </c:tx>
          <c:spPr>
            <a:noFill/>
          </c:spPr>
          <c:invertIfNegative val="0"/>
          <c:dPt>
            <c:idx val="0"/>
            <c:invertIfNegative val="0"/>
            <c:bubble3D val="0"/>
            <c:extLst>
              <c:ext xmlns:c16="http://schemas.microsoft.com/office/drawing/2014/chart" uri="{C3380CC4-5D6E-409C-BE32-E72D297353CC}">
                <c16:uniqueId val="{0000000A-6E65-432D-A956-1F8EAEE36E4A}"/>
              </c:ext>
            </c:extLst>
          </c:dPt>
          <c:dPt>
            <c:idx val="1"/>
            <c:invertIfNegative val="0"/>
            <c:bubble3D val="0"/>
            <c:spPr>
              <a:solidFill>
                <a:schemeClr val="bg1">
                  <a:lumMod val="85000"/>
                </a:schemeClr>
              </a:solidFill>
            </c:spPr>
            <c:extLst>
              <c:ext xmlns:c16="http://schemas.microsoft.com/office/drawing/2014/chart" uri="{C3380CC4-5D6E-409C-BE32-E72D297353CC}">
                <c16:uniqueId val="{0000000C-6E65-432D-A956-1F8EAEE36E4A}"/>
              </c:ext>
            </c:extLst>
          </c:dPt>
          <c:dPt>
            <c:idx val="2"/>
            <c:invertIfNegative val="0"/>
            <c:bubble3D val="0"/>
            <c:extLst>
              <c:ext xmlns:c16="http://schemas.microsoft.com/office/drawing/2014/chart" uri="{C3380CC4-5D6E-409C-BE32-E72D297353CC}">
                <c16:uniqueId val="{0000000D-6E65-432D-A956-1F8EAEE36E4A}"/>
              </c:ext>
            </c:extLst>
          </c:dPt>
          <c:dLbls>
            <c:dLbl>
              <c:idx val="1"/>
              <c:tx>
                <c:rich>
                  <a:bodyPr/>
                  <a:lstStyle/>
                  <a:p>
                    <a:fld id="{B87B1699-2AF8-4350-83F1-C2AE631C93F0}" type="VALUE">
                      <a:rPr lang="en-US" b="0">
                        <a:solidFill>
                          <a:schemeClr val="tx1"/>
                        </a:solidFill>
                      </a:rPr>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6E65-432D-A956-1F8EAEE36E4A}"/>
                </c:ext>
              </c:extLst>
            </c:dLbl>
            <c:spPr>
              <a:noFill/>
              <a:ln w="9525">
                <a:noFill/>
              </a:ln>
            </c:spPr>
            <c:txPr>
              <a:bodyPr rot="0" vert="horz">
                <a:spAutoFit/>
              </a:bodyPr>
              <a:lstStyle/>
              <a:p>
                <a:pPr algn="ctr">
                  <a:defRPr lang="en-US" sz="1100" u="none" baseline="0"/>
                </a:pPr>
                <a:endParaRPr lang="en-US"/>
              </a:p>
            </c:txPr>
            <c:dLblPos val="ctr"/>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a:noFill/>
                    </a:ln>
                  </c:spPr>
                </c15:leaderLines>
              </c:ext>
            </c:extLst>
          </c:dLbls>
          <c:cat>
            <c:strRef>
              <c:f>'Group Results'!$G$46:$J$46</c:f>
              <c:strCache>
                <c:ptCount val="4"/>
                <c:pt idx="0">
                  <c:v>9M-2015</c:v>
                </c:pt>
                <c:pt idx="1">
                  <c:v>9M-2016</c:v>
                </c:pt>
                <c:pt idx="2">
                  <c:v>9M-2017</c:v>
                </c:pt>
                <c:pt idx="3">
                  <c:v>9M-2018</c:v>
                </c:pt>
              </c:strCache>
            </c:strRef>
          </c:cat>
          <c:val>
            <c:numRef>
              <c:f>'Group Results'!$G$49:$J$49</c:f>
              <c:numCache>
                <c:formatCode>#,##0</c:formatCode>
                <c:ptCount val="4"/>
                <c:pt idx="0">
                  <c:v>2243.1403046350001</c:v>
                </c:pt>
                <c:pt idx="1">
                  <c:v>1631.7714502050101</c:v>
                </c:pt>
                <c:pt idx="2">
                  <c:v>1503.6844840000001</c:v>
                </c:pt>
                <c:pt idx="3">
                  <c:v>1507.1250071110001</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E-6E65-432D-A956-1F8EAEE36E4A}"/>
            </c:ext>
          </c:extLst>
        </c:ser>
        <c:dLbls>
          <c:showLegendKey val="0"/>
          <c:showVal val="0"/>
          <c:showCatName val="0"/>
          <c:showSerName val="0"/>
          <c:showPercent val="0"/>
          <c:showBubbleSize val="0"/>
        </c:dLbls>
        <c:gapWidth val="51"/>
        <c:overlap val="100"/>
        <c:axId val="23263462"/>
        <c:axId val="25732638"/>
      </c:barChart>
      <c:catAx>
        <c:axId val="2326346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low"/>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25732638"/>
        <c:crosses val="autoZero"/>
        <c:auto val="1"/>
        <c:lblAlgn val="ctr"/>
        <c:lblOffset val="0"/>
        <c:noMultiLvlLbl val="0"/>
      </c:catAx>
      <c:valAx>
        <c:axId val="25732638"/>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23263462"/>
        <c:crosses val="autoZero"/>
        <c:crossBetween val="between"/>
      </c:valAx>
      <c:spPr>
        <a:noFill/>
        <a:ln w="9525">
          <a:noFill/>
        </a:ln>
      </c:spPr>
    </c:plotArea>
    <c:plotVisOnly val="1"/>
    <c:dispBlanksAs val="gap"/>
    <c:showDLblsOverMax val="1"/>
  </c:chart>
  <c:spPr>
    <a:noFill/>
    <a:ln w="9525">
      <a:noFill/>
      <a:miter lim="800000"/>
    </a:ln>
  </c:spPr>
  <c:userShapes r:id="rId1"/>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7975"/>
          <c:w val="0.93899999999999995"/>
          <c:h val="0.57850000000000001"/>
        </c:manualLayout>
      </c:layout>
      <c:barChart>
        <c:barDir val="col"/>
        <c:grouping val="clustered"/>
        <c:varyColors val="0"/>
        <c:ser>
          <c:idx val="0"/>
          <c:order val="0"/>
          <c:tx>
            <c:strRef>
              <c:f>'Group Operations'!$F$274</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3D34-434D-80FF-379C0B9ABB7D}"/>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3D34-434D-80FF-379C0B9ABB7D}"/>
              </c:ext>
            </c:extLst>
          </c:dPt>
          <c:dPt>
            <c:idx val="2"/>
            <c:invertIfNegative val="0"/>
            <c:bubble3D val="0"/>
            <c:extLst>
              <c:ext xmlns:c16="http://schemas.microsoft.com/office/drawing/2014/chart" uri="{C3380CC4-5D6E-409C-BE32-E72D297353CC}">
                <c16:uniqueId val="{00000003-3D34-434D-80FF-379C0B9ABB7D}"/>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3D34-434D-80FF-379C0B9ABB7D}"/>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Operations'!$G$273:$H$273</c:f>
              <c:strCache>
                <c:ptCount val="2"/>
                <c:pt idx="0">
                  <c:v>9M-2017</c:v>
                </c:pt>
                <c:pt idx="1">
                  <c:v>9M-2018</c:v>
                </c:pt>
              </c:strCache>
            </c:strRef>
          </c:cat>
          <c:val>
            <c:numRef>
              <c:f>'Group Operations'!$G$274:$H$274</c:f>
              <c:numCache>
                <c:formatCode>#,##0\ ;\(#,##0\)</c:formatCode>
                <c:ptCount val="2"/>
                <c:pt idx="0">
                  <c:v>455.344754309</c:v>
                </c:pt>
                <c:pt idx="1">
                  <c:v>476.56344642300002</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6-3D34-434D-80FF-379C0B9ABB7D}"/>
            </c:ext>
          </c:extLst>
        </c:ser>
        <c:dLbls>
          <c:showLegendKey val="0"/>
          <c:showVal val="0"/>
          <c:showCatName val="0"/>
          <c:showSerName val="0"/>
          <c:showPercent val="0"/>
          <c:showBubbleSize val="0"/>
        </c:dLbls>
        <c:gapWidth val="51"/>
        <c:axId val="375881840"/>
        <c:axId val="375886936"/>
      </c:barChart>
      <c:lineChart>
        <c:grouping val="standard"/>
        <c:varyColors val="0"/>
        <c:ser>
          <c:idx val="1"/>
          <c:order val="1"/>
          <c:tx>
            <c:strRef>
              <c:f>'Group Operations'!$F$275</c:f>
              <c:strCache>
                <c:ptCount val="1"/>
                <c:pt idx="0">
                  <c:v>EBITDA Margin</c:v>
                </c:pt>
              </c:strCache>
            </c:strRef>
          </c:tx>
          <c:spPr>
            <a:ln w="28575" cmpd="sng">
              <a:solidFill>
                <a:schemeClr val="tx1"/>
              </a:solidFill>
            </a:ln>
          </c:spPr>
          <c:marker>
            <c:symbol val="none"/>
          </c:marker>
          <c:dLbls>
            <c:dLbl>
              <c:idx val="0"/>
              <c:spPr>
                <a:noFill/>
                <a:ln w="9525">
                  <a:noFill/>
                </a:ln>
              </c:spPr>
              <c:txPr>
                <a:bodyPr rot="0" vert="horz"/>
                <a:lstStyle/>
                <a:p>
                  <a:pPr algn="ctr">
                    <a:defRPr lang="en-US" sz="900" b="0" u="none" baseline="0">
                      <a:solidFill>
                        <a:srgbClr val="000000"/>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7-3D34-434D-80FF-379C0B9ABB7D}"/>
                </c:ext>
              </c:extLst>
            </c:dLbl>
            <c:spPr>
              <a:noFill/>
              <a:ln w="9525">
                <a:noFill/>
              </a:ln>
            </c:spPr>
            <c:txPr>
              <a:bodyPr rot="0" vert="horz"/>
              <a:lstStyle/>
              <a:p>
                <a:pPr algn="ctr">
                  <a:defRPr lang="en-US" sz="900" b="0" u="none" baseline="0">
                    <a:solidFill>
                      <a:schemeClr val="bg1"/>
                    </a:solidFill>
                  </a:defRPr>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Operations'!$G$273:$H$273</c:f>
              <c:strCache>
                <c:ptCount val="2"/>
                <c:pt idx="0">
                  <c:v>9M-2017</c:v>
                </c:pt>
                <c:pt idx="1">
                  <c:v>9M-2018</c:v>
                </c:pt>
              </c:strCache>
            </c:strRef>
          </c:cat>
          <c:val>
            <c:numRef>
              <c:f>'Group Operations'!$G$275:$H$275</c:f>
              <c:numCache>
                <c:formatCode>0%</c:formatCode>
                <c:ptCount val="2"/>
                <c:pt idx="0">
                  <c:v>0.39509086131841697</c:v>
                </c:pt>
                <c:pt idx="1">
                  <c:v>0.41588496566043698</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3D34-434D-80FF-379C0B9ABB7D}"/>
            </c:ext>
          </c:extLst>
        </c:ser>
        <c:dLbls>
          <c:showLegendKey val="0"/>
          <c:showVal val="0"/>
          <c:showCatName val="0"/>
          <c:showSerName val="0"/>
          <c:showPercent val="0"/>
          <c:showBubbleSize val="0"/>
        </c:dLbls>
        <c:marker val="1"/>
        <c:smooth val="0"/>
        <c:axId val="375883800"/>
        <c:axId val="375885368"/>
      </c:lineChart>
      <c:catAx>
        <c:axId val="37588184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75886936"/>
        <c:crosses val="autoZero"/>
        <c:auto val="1"/>
        <c:lblAlgn val="ctr"/>
        <c:lblOffset val="100"/>
        <c:noMultiLvlLbl val="0"/>
      </c:catAx>
      <c:valAx>
        <c:axId val="375886936"/>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75881840"/>
        <c:crosses val="autoZero"/>
        <c:crossBetween val="between"/>
      </c:valAx>
      <c:catAx>
        <c:axId val="375883800"/>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75885368"/>
        <c:crosses val="autoZero"/>
        <c:auto val="1"/>
        <c:lblAlgn val="ctr"/>
        <c:lblOffset val="100"/>
        <c:noMultiLvlLbl val="0"/>
      </c:catAx>
      <c:valAx>
        <c:axId val="375885368"/>
        <c:scaling>
          <c:orientation val="minMax"/>
          <c:max val="1.1000000000000001"/>
          <c:min val="0"/>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75883800"/>
        <c:crosses val="max"/>
        <c:crossBetween val="between"/>
        <c:majorUnit val="0.2"/>
      </c:valAx>
      <c:spPr>
        <a:noFill/>
        <a:ln w="9525">
          <a:noFill/>
        </a:ln>
      </c:spPr>
    </c:plotArea>
    <c:plotVisOnly val="1"/>
    <c:dispBlanksAs val="gap"/>
    <c:showDLblsOverMax val="1"/>
  </c:chart>
  <c:spPr>
    <a:noFill/>
    <a:ln w="9525">
      <a:noFill/>
      <a:round/>
    </a:ln>
  </c:spPr>
  <c:userShapes r:id="rId1"/>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3674099944011309"/>
          <c:w val="0.93899999999999995"/>
          <c:h val="0.61999450740298045"/>
        </c:manualLayout>
      </c:layout>
      <c:barChart>
        <c:barDir val="col"/>
        <c:grouping val="clustered"/>
        <c:varyColors val="0"/>
        <c:ser>
          <c:idx val="0"/>
          <c:order val="0"/>
          <c:tx>
            <c:strRef>
              <c:f>'Group Operations'!$F$306</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0D6F-4906-A0F1-A4ECE428C913}"/>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0D6F-4906-A0F1-A4ECE428C913}"/>
              </c:ext>
            </c:extLst>
          </c:dPt>
          <c:dPt>
            <c:idx val="2"/>
            <c:invertIfNegative val="0"/>
            <c:bubble3D val="0"/>
            <c:extLst>
              <c:ext xmlns:c16="http://schemas.microsoft.com/office/drawing/2014/chart" uri="{C3380CC4-5D6E-409C-BE32-E72D297353CC}">
                <c16:uniqueId val="{00000003-0D6F-4906-A0F1-A4ECE428C913}"/>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0D6F-4906-A0F1-A4ECE428C913}"/>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Operations'!$G$305:$H$305</c:f>
              <c:strCache>
                <c:ptCount val="2"/>
                <c:pt idx="0">
                  <c:v>9M-2017</c:v>
                </c:pt>
                <c:pt idx="1">
                  <c:v>9M-2018</c:v>
                </c:pt>
              </c:strCache>
            </c:strRef>
          </c:cat>
          <c:val>
            <c:numRef>
              <c:f>'Group Operations'!$G$306:$H$306</c:f>
              <c:numCache>
                <c:formatCode>#,##0\ ;\(#,##0\)</c:formatCode>
                <c:ptCount val="2"/>
                <c:pt idx="0">
                  <c:v>960.66303501499999</c:v>
                </c:pt>
                <c:pt idx="1">
                  <c:v>1052.726030989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CCB4-4DF8-AE34-2E85DE880E87}"/>
            </c:ext>
          </c:extLst>
        </c:ser>
        <c:dLbls>
          <c:showLegendKey val="0"/>
          <c:showVal val="0"/>
          <c:showCatName val="0"/>
          <c:showSerName val="0"/>
          <c:showPercent val="0"/>
          <c:showBubbleSize val="0"/>
        </c:dLbls>
        <c:gapWidth val="51"/>
        <c:axId val="383849192"/>
        <c:axId val="383849584"/>
      </c:barChart>
      <c:catAx>
        <c:axId val="38384919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3849584"/>
        <c:crosses val="autoZero"/>
        <c:auto val="1"/>
        <c:lblAlgn val="ctr"/>
        <c:lblOffset val="100"/>
        <c:noMultiLvlLbl val="0"/>
      </c:catAx>
      <c:valAx>
        <c:axId val="383849584"/>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3849192"/>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500000000000001E-2"/>
          <c:y val="0.27950000000000003"/>
          <c:w val="0.93899999999999995"/>
          <c:h val="0.57099999999999995"/>
        </c:manualLayout>
      </c:layout>
      <c:barChart>
        <c:barDir val="col"/>
        <c:grouping val="clustered"/>
        <c:varyColors val="0"/>
        <c:ser>
          <c:idx val="0"/>
          <c:order val="0"/>
          <c:tx>
            <c:strRef>
              <c:f>'Group Operations'!$F$319</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215C-4289-8715-D68786011A4D}"/>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215C-4289-8715-D68786011A4D}"/>
              </c:ext>
            </c:extLst>
          </c:dPt>
          <c:dPt>
            <c:idx val="2"/>
            <c:invertIfNegative val="0"/>
            <c:bubble3D val="0"/>
            <c:extLst>
              <c:ext xmlns:c16="http://schemas.microsoft.com/office/drawing/2014/chart" uri="{C3380CC4-5D6E-409C-BE32-E72D297353CC}">
                <c16:uniqueId val="{00000003-215C-4289-8715-D68786011A4D}"/>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215C-4289-8715-D68786011A4D}"/>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Operations'!$G$318:$H$318</c:f>
              <c:strCache>
                <c:ptCount val="2"/>
                <c:pt idx="0">
                  <c:v>9M-2017</c:v>
                </c:pt>
                <c:pt idx="1">
                  <c:v>9M-2018</c:v>
                </c:pt>
              </c:strCache>
            </c:strRef>
          </c:cat>
          <c:val>
            <c:numRef>
              <c:f>'Group Operations'!$G$319:$H$319</c:f>
              <c:numCache>
                <c:formatCode>#,##0\ ;\(#,##0\)</c:formatCode>
                <c:ptCount val="2"/>
                <c:pt idx="0">
                  <c:v>358</c:v>
                </c:pt>
                <c:pt idx="1">
                  <c:v>398.78944553299999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739C-4DD6-A18D-00E8E7C27C66}"/>
            </c:ext>
          </c:extLst>
        </c:ser>
        <c:dLbls>
          <c:showLegendKey val="0"/>
          <c:showVal val="0"/>
          <c:showCatName val="0"/>
          <c:showSerName val="0"/>
          <c:showPercent val="0"/>
          <c:showBubbleSize val="0"/>
        </c:dLbls>
        <c:gapWidth val="51"/>
        <c:axId val="382747312"/>
        <c:axId val="382747704"/>
      </c:barChart>
      <c:catAx>
        <c:axId val="38274731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2747704"/>
        <c:crosses val="autoZero"/>
        <c:auto val="1"/>
        <c:lblAlgn val="ctr"/>
        <c:lblOffset val="100"/>
        <c:noMultiLvlLbl val="0"/>
      </c:catAx>
      <c:valAx>
        <c:axId val="382747704"/>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2747312"/>
        <c:crosses val="autoZero"/>
        <c:crossBetween val="between"/>
      </c:valAx>
      <c:spPr>
        <a:noFill/>
        <a:ln w="9525">
          <a:noFill/>
        </a:ln>
      </c:spPr>
    </c:plotArea>
    <c:plotVisOnly val="1"/>
    <c:dispBlanksAs val="gap"/>
    <c:showDLblsOverMax val="1"/>
  </c:chart>
  <c:spPr>
    <a:noFill/>
    <a:ln w="9525">
      <a:noFill/>
      <a:round/>
    </a:ln>
  </c:spPr>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00127120862031E-2"/>
          <c:y val="0.28245967098265523"/>
          <c:w val="0.93899999999999995"/>
          <c:h val="0.57407651157150574"/>
        </c:manualLayout>
      </c:layout>
      <c:barChart>
        <c:barDir val="col"/>
        <c:grouping val="clustered"/>
        <c:varyColors val="0"/>
        <c:ser>
          <c:idx val="0"/>
          <c:order val="0"/>
          <c:tx>
            <c:strRef>
              <c:f>'Group Operations'!$F$329</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FDFD-40FF-8E2D-DDBA31A6EA30}"/>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FDFD-40FF-8E2D-DDBA31A6EA30}"/>
              </c:ext>
            </c:extLst>
          </c:dPt>
          <c:dPt>
            <c:idx val="2"/>
            <c:invertIfNegative val="0"/>
            <c:bubble3D val="0"/>
            <c:extLst>
              <c:ext xmlns:c16="http://schemas.microsoft.com/office/drawing/2014/chart" uri="{C3380CC4-5D6E-409C-BE32-E72D297353CC}">
                <c16:uniqueId val="{00000003-FDFD-40FF-8E2D-DDBA31A6EA30}"/>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FDFD-40FF-8E2D-DDBA31A6EA30}"/>
              </c:ext>
            </c:extLst>
          </c:dPt>
          <c:dLbls>
            <c:dLbl>
              <c:idx val="0"/>
              <c:layout>
                <c:manualLayout>
                  <c:x val="0"/>
                  <c:y val="3.1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DFD-40FF-8E2D-DDBA31A6EA30}"/>
                </c:ext>
              </c:extLst>
            </c:dLbl>
            <c:spPr>
              <a:noFill/>
              <a:ln w="9525">
                <a:noFill/>
              </a:ln>
            </c:spPr>
            <c:txPr>
              <a:bodyPr rot="0" vert="horz"/>
              <a:lstStyle/>
              <a:p>
                <a:pPr algn="ctr">
                  <a:defRPr lang="en-US" sz="10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Operations'!$G$328:$H$328</c:f>
              <c:strCache>
                <c:ptCount val="2"/>
                <c:pt idx="0">
                  <c:v>9M-2017</c:v>
                </c:pt>
                <c:pt idx="1">
                  <c:v>9M-2018</c:v>
                </c:pt>
              </c:strCache>
            </c:strRef>
          </c:cat>
          <c:val>
            <c:numRef>
              <c:f>'Group Operations'!$G$329:$H$329</c:f>
              <c:numCache>
                <c:formatCode>#,##0\ ;\(#,##0\)</c:formatCode>
                <c:ptCount val="2"/>
                <c:pt idx="0">
                  <c:v>92.528029339</c:v>
                </c:pt>
                <c:pt idx="1">
                  <c:v>173.07841463700001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6-FDFD-40FF-8E2D-DDBA31A6EA30}"/>
            </c:ext>
          </c:extLst>
        </c:ser>
        <c:dLbls>
          <c:showLegendKey val="0"/>
          <c:showVal val="0"/>
          <c:showCatName val="0"/>
          <c:showSerName val="0"/>
          <c:showPercent val="0"/>
          <c:showBubbleSize val="0"/>
        </c:dLbls>
        <c:gapWidth val="51"/>
        <c:axId val="49306954"/>
        <c:axId val="25761948"/>
      </c:barChart>
      <c:lineChart>
        <c:grouping val="standard"/>
        <c:varyColors val="0"/>
        <c:ser>
          <c:idx val="1"/>
          <c:order val="1"/>
          <c:tx>
            <c:strRef>
              <c:f>'Group Operations'!$F$330</c:f>
              <c:strCache>
                <c:ptCount val="1"/>
                <c:pt idx="0">
                  <c:v>EBITDA Margin</c:v>
                </c:pt>
              </c:strCache>
            </c:strRef>
          </c:tx>
          <c:spPr>
            <a:ln w="28575" cmpd="sng">
              <a:solidFill>
                <a:schemeClr val="tx1"/>
              </a:solidFill>
            </a:ln>
          </c:spPr>
          <c:marker>
            <c:symbol val="none"/>
          </c:marker>
          <c:dLbls>
            <c:dLbl>
              <c:idx val="0"/>
              <c:spPr>
                <a:noFill/>
                <a:ln w="9525">
                  <a:noFill/>
                </a:ln>
              </c:spPr>
              <c:txPr>
                <a:bodyPr rot="0" vert="horz"/>
                <a:lstStyle/>
                <a:p>
                  <a:pPr algn="ctr">
                    <a:defRPr lang="en-US" sz="900" b="0" u="none" baseline="0">
                      <a:solidFill>
                        <a:srgbClr val="000000"/>
                      </a:solidFill>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7-FDFD-40FF-8E2D-DDBA31A6EA30}"/>
                </c:ext>
              </c:extLst>
            </c:dLbl>
            <c:spPr>
              <a:noFill/>
              <a:ln w="9525">
                <a:noFill/>
              </a:ln>
            </c:spPr>
            <c:txPr>
              <a:bodyPr rot="0" vert="horz"/>
              <a:lstStyle/>
              <a:p>
                <a:pPr algn="ctr">
                  <a:defRPr lang="en-US" sz="900" b="0" u="none" baseline="0">
                    <a:solidFill>
                      <a:schemeClr val="bg1"/>
                    </a:solidFill>
                  </a:defRPr>
                </a:pPr>
                <a:endParaRPr lang="en-US"/>
              </a:p>
            </c:txPr>
            <c:dLblPos val="t"/>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Operations'!$G$328:$H$328</c:f>
              <c:strCache>
                <c:ptCount val="2"/>
                <c:pt idx="0">
                  <c:v>9M-2017</c:v>
                </c:pt>
                <c:pt idx="1">
                  <c:v>9M-2018</c:v>
                </c:pt>
              </c:strCache>
            </c:strRef>
          </c:cat>
          <c:val>
            <c:numRef>
              <c:f>'Group Operations'!$G$330:$H$330</c:f>
              <c:numCache>
                <c:formatCode>\+0%;\-0%</c:formatCode>
                <c:ptCount val="2"/>
                <c:pt idx="0">
                  <c:v>9.6117318435754204E-2</c:v>
                </c:pt>
                <c:pt idx="1">
                  <c:v>0.16386807352601401</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FDFD-40FF-8E2D-DDBA31A6EA30}"/>
            </c:ext>
          </c:extLst>
        </c:ser>
        <c:dLbls>
          <c:showLegendKey val="0"/>
          <c:showVal val="0"/>
          <c:showCatName val="0"/>
          <c:showSerName val="0"/>
          <c:showPercent val="0"/>
          <c:showBubbleSize val="0"/>
        </c:dLbls>
        <c:marker val="1"/>
        <c:smooth val="0"/>
        <c:axId val="16660270"/>
        <c:axId val="47173905"/>
      </c:lineChart>
      <c:catAx>
        <c:axId val="4930695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25761948"/>
        <c:crosses val="autoZero"/>
        <c:auto val="1"/>
        <c:lblAlgn val="ctr"/>
        <c:lblOffset val="100"/>
        <c:noMultiLvlLbl val="0"/>
      </c:catAx>
      <c:valAx>
        <c:axId val="2576194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49306954"/>
        <c:crosses val="autoZero"/>
        <c:crossBetween val="between"/>
      </c:valAx>
      <c:catAx>
        <c:axId val="16660270"/>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47173905"/>
        <c:crosses val="autoZero"/>
        <c:auto val="1"/>
        <c:lblAlgn val="ctr"/>
        <c:lblOffset val="100"/>
        <c:noMultiLvlLbl val="0"/>
      </c:catAx>
      <c:valAx>
        <c:axId val="47173905"/>
        <c:scaling>
          <c:orientation val="minMax"/>
          <c:max val="1.1000000000000001"/>
          <c:min val="0"/>
        </c:scaling>
        <c:delete val="0"/>
        <c:axPos val="r"/>
        <c:majorGridlines>
          <c:spPr>
            <a:ln w="9525">
              <a:noFill/>
            </a:ln>
          </c:spPr>
        </c:majorGridlines>
        <c:minorGridlines>
          <c:spPr>
            <a:ln w="9525">
              <a:noFill/>
            </a:ln>
          </c:spPr>
        </c:minorGridlines>
        <c:numFmt formatCode="\+0%;\-0%" sourceLinked="1"/>
        <c:majorTickMark val="out"/>
        <c:minorTickMark val="none"/>
        <c:tickLblPos val="none"/>
        <c:spPr>
          <a:ln w="9525">
            <a:noFill/>
          </a:ln>
        </c:spPr>
        <c:crossAx val="16660270"/>
        <c:crosses val="max"/>
        <c:crossBetween val="between"/>
        <c:majorUnit val="0.2"/>
      </c:valAx>
      <c:spPr>
        <a:noFill/>
        <a:ln w="9525">
          <a:noFill/>
        </a:ln>
      </c:spPr>
    </c:plotArea>
    <c:plotVisOnly val="1"/>
    <c:dispBlanksAs val="gap"/>
    <c:showDLblsOverMax val="1"/>
  </c:chart>
  <c:spPr>
    <a:noFill/>
    <a:ln w="9525">
      <a:noFill/>
      <a:round/>
    </a:ln>
  </c:spPr>
  <c:userShapes r:id="rId1"/>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500000000000003E-2"/>
          <c:y val="0.21170359464472985"/>
          <c:w val="0.93899999999999995"/>
          <c:h val="0.66804636904489068"/>
        </c:manualLayout>
      </c:layout>
      <c:barChart>
        <c:barDir val="col"/>
        <c:grouping val="clustered"/>
        <c:varyColors val="0"/>
        <c:ser>
          <c:idx val="0"/>
          <c:order val="0"/>
          <c:tx>
            <c:strRef>
              <c:f>'Group Operations'!$F$340</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3497-4826-8655-00BAB786B762}"/>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3497-4826-8655-00BAB786B762}"/>
              </c:ext>
            </c:extLst>
          </c:dPt>
          <c:dPt>
            <c:idx val="2"/>
            <c:invertIfNegative val="0"/>
            <c:bubble3D val="0"/>
            <c:extLst>
              <c:ext xmlns:c16="http://schemas.microsoft.com/office/drawing/2014/chart" uri="{C3380CC4-5D6E-409C-BE32-E72D297353CC}">
                <c16:uniqueId val="{00000003-3497-4826-8655-00BAB786B762}"/>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3497-4826-8655-00BAB786B762}"/>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Operations'!$G$339:$H$339</c:f>
              <c:strCache>
                <c:ptCount val="2"/>
                <c:pt idx="0">
                  <c:v>9M-2017</c:v>
                </c:pt>
                <c:pt idx="1">
                  <c:v>9M-2018</c:v>
                </c:pt>
              </c:strCache>
            </c:strRef>
          </c:cat>
          <c:val>
            <c:numRef>
              <c:f>'Group Operations'!$G$340:$H$340</c:f>
              <c:numCache>
                <c:formatCode>#,##0\ ;\(#,##0\)</c:formatCode>
                <c:ptCount val="2"/>
                <c:pt idx="0">
                  <c:v>34.409999999999997</c:v>
                </c:pt>
                <c:pt idx="1">
                  <c:v>65.348858182000001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6-3497-4826-8655-00BAB786B762}"/>
            </c:ext>
          </c:extLst>
        </c:ser>
        <c:dLbls>
          <c:showLegendKey val="0"/>
          <c:showVal val="0"/>
          <c:showCatName val="0"/>
          <c:showSerName val="0"/>
          <c:showPercent val="0"/>
          <c:showBubbleSize val="0"/>
        </c:dLbls>
        <c:gapWidth val="51"/>
        <c:axId val="24655535"/>
        <c:axId val="20615023"/>
      </c:barChart>
      <c:lineChart>
        <c:grouping val="standard"/>
        <c:varyColors val="0"/>
        <c:ser>
          <c:idx val="1"/>
          <c:order val="1"/>
          <c:tx>
            <c:strRef>
              <c:f>'Group Operations'!$F$341</c:f>
              <c:strCache>
                <c:ptCount val="1"/>
                <c:pt idx="0">
                  <c:v>EBITDA Margin</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7-3497-4826-8655-00BAB786B762}"/>
              </c:ext>
            </c:extLst>
          </c:dPt>
          <c:dLbls>
            <c:dLbl>
              <c:idx val="1"/>
              <c:spPr>
                <a:noFill/>
                <a:ln w="9525">
                  <a:noFill/>
                </a:ln>
              </c:spPr>
              <c:txPr>
                <a:bodyPr rot="0" vert="horz"/>
                <a:lstStyle/>
                <a:p>
                  <a:pPr algn="ctr">
                    <a:defRPr lang="en-US" sz="900" b="0" u="none" baseline="0">
                      <a:solidFill>
                        <a:schemeClr val="bg1"/>
                      </a:solidFill>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8-3497-4826-8655-00BAB786B762}"/>
                </c:ext>
              </c:extLst>
            </c:dLbl>
            <c:spPr>
              <a:noFill/>
              <a:ln w="9525">
                <a:noFill/>
              </a:ln>
            </c:spPr>
            <c:txPr>
              <a:bodyPr rot="0" vert="horz"/>
              <a:lstStyle/>
              <a:p>
                <a:pPr algn="ctr">
                  <a:defRPr lang="en-US" sz="900" b="0" u="none" baseline="0"/>
                </a:pPr>
                <a:endParaRPr lang="en-US"/>
              </a:p>
            </c:txPr>
            <c:dLblPos val="t"/>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Operations'!$G$339:$H$339</c:f>
              <c:strCache>
                <c:ptCount val="2"/>
                <c:pt idx="0">
                  <c:v>9M-2017</c:v>
                </c:pt>
                <c:pt idx="1">
                  <c:v>9M-2018</c:v>
                </c:pt>
              </c:strCache>
            </c:strRef>
          </c:cat>
          <c:val>
            <c:numRef>
              <c:f>'Group Operations'!$G$341:$H$341</c:f>
              <c:numCache>
                <c:formatCode>\+0%;\-0%</c:formatCode>
                <c:ptCount val="2"/>
                <c:pt idx="0">
                  <c:v>9.6117318435754204E-2</c:v>
                </c:pt>
                <c:pt idx="1">
                  <c:v>0.16386807352601401</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9-3497-4826-8655-00BAB786B762}"/>
            </c:ext>
          </c:extLst>
        </c:ser>
        <c:dLbls>
          <c:showLegendKey val="0"/>
          <c:showVal val="0"/>
          <c:showCatName val="0"/>
          <c:showSerName val="0"/>
          <c:showPercent val="0"/>
          <c:showBubbleSize val="0"/>
        </c:dLbls>
        <c:marker val="1"/>
        <c:smooth val="0"/>
        <c:axId val="7012883"/>
        <c:axId val="40728034"/>
      </c:lineChart>
      <c:catAx>
        <c:axId val="24655535"/>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20615023"/>
        <c:crosses val="autoZero"/>
        <c:auto val="1"/>
        <c:lblAlgn val="ctr"/>
        <c:lblOffset val="100"/>
        <c:noMultiLvlLbl val="0"/>
      </c:catAx>
      <c:valAx>
        <c:axId val="20615023"/>
        <c:scaling>
          <c:orientation val="minMax"/>
          <c:min val="-5"/>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24655535"/>
        <c:crosses val="autoZero"/>
        <c:crossBetween val="between"/>
      </c:valAx>
      <c:catAx>
        <c:axId val="7012883"/>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40728034"/>
        <c:crosses val="autoZero"/>
        <c:auto val="1"/>
        <c:lblAlgn val="ctr"/>
        <c:lblOffset val="100"/>
        <c:noMultiLvlLbl val="0"/>
      </c:catAx>
      <c:valAx>
        <c:axId val="40728034"/>
        <c:scaling>
          <c:orientation val="minMax"/>
          <c:max val="0.9"/>
          <c:min val="0"/>
        </c:scaling>
        <c:delete val="0"/>
        <c:axPos val="r"/>
        <c:majorGridlines>
          <c:spPr>
            <a:ln w="9525">
              <a:noFill/>
            </a:ln>
          </c:spPr>
        </c:majorGridlines>
        <c:minorGridlines>
          <c:spPr>
            <a:ln w="9525">
              <a:noFill/>
            </a:ln>
          </c:spPr>
        </c:minorGridlines>
        <c:numFmt formatCode="\+0%;\-0%" sourceLinked="1"/>
        <c:majorTickMark val="out"/>
        <c:minorTickMark val="none"/>
        <c:tickLblPos val="none"/>
        <c:spPr>
          <a:ln w="9525">
            <a:noFill/>
          </a:ln>
        </c:spPr>
        <c:crossAx val="7012883"/>
        <c:crosses val="max"/>
        <c:crossBetween val="between"/>
      </c:valAx>
      <c:spPr>
        <a:noFill/>
        <a:ln w="9525">
          <a:noFill/>
        </a:ln>
      </c:spPr>
    </c:plotArea>
    <c:plotVisOnly val="1"/>
    <c:dispBlanksAs val="gap"/>
    <c:showDLblsOverMax val="1"/>
  </c:chart>
  <c:spPr>
    <a:noFill/>
    <a:ln w="9525">
      <a:noFill/>
      <a:round/>
    </a:ln>
  </c:spPr>
  <c:userShapes r:id="rId1"/>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149999999999999"/>
          <c:y val="7.5749999999999998E-2"/>
          <c:w val="0.69450000000000001"/>
          <c:h val="0.36199999999999999"/>
        </c:manualLayout>
      </c:layout>
      <c:barChart>
        <c:barDir val="col"/>
        <c:grouping val="percentStacked"/>
        <c:varyColors val="0"/>
        <c:ser>
          <c:idx val="0"/>
          <c:order val="0"/>
          <c:tx>
            <c:strRef>
              <c:f>Additional!$F$6</c:f>
              <c:strCache>
                <c:ptCount val="1"/>
                <c:pt idx="0">
                  <c:v>Algeria</c:v>
                </c:pt>
              </c:strCache>
            </c:strRef>
          </c:tx>
          <c:spPr>
            <a:solidFill>
              <a:schemeClr val="accent1"/>
            </a:solidFill>
            <a:ln>
              <a:noFill/>
            </a:ln>
            <a:effectLst/>
          </c:spPr>
          <c:invertIfNegative val="0"/>
          <c:cat>
            <c:strRef>
              <c:f>Additional!$G$3:$J$3</c:f>
              <c:strCache>
                <c:ptCount val="4"/>
                <c:pt idx="0">
                  <c:v>9M-2015</c:v>
                </c:pt>
                <c:pt idx="1">
                  <c:v>9M-2016</c:v>
                </c:pt>
                <c:pt idx="2">
                  <c:v>9M-2017</c:v>
                </c:pt>
                <c:pt idx="3">
                  <c:v>9M-2018</c:v>
                </c:pt>
              </c:strCache>
            </c:strRef>
          </c:cat>
          <c:val>
            <c:numRef>
              <c:f>Additional!$G$6:$J$6</c:f>
              <c:numCache>
                <c:formatCode>#,##0\ ;\(#,##0\)</c:formatCode>
                <c:ptCount val="4"/>
                <c:pt idx="0">
                  <c:v>3102.496165773</c:v>
                </c:pt>
                <c:pt idx="1">
                  <c:v>2828.9169197229999</c:v>
                </c:pt>
                <c:pt idx="2">
                  <c:v>2630.2160388000002</c:v>
                </c:pt>
                <c:pt idx="3">
                  <c:v>2096.488603887</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0-817E-4136-B3F4-EA4F631E1232}"/>
            </c:ext>
          </c:extLst>
        </c:ser>
        <c:ser>
          <c:idx val="1"/>
          <c:order val="1"/>
          <c:tx>
            <c:strRef>
              <c:f>Additional!$F$7</c:f>
              <c:strCache>
                <c:ptCount val="1"/>
                <c:pt idx="0">
                  <c:v>Tunisia</c:v>
                </c:pt>
              </c:strCache>
            </c:strRef>
          </c:tx>
          <c:spPr>
            <a:solidFill>
              <a:schemeClr val="accent2"/>
            </a:solidFill>
            <a:ln>
              <a:noFill/>
            </a:ln>
            <a:effectLst/>
          </c:spPr>
          <c:invertIfNegative val="0"/>
          <c:cat>
            <c:strRef>
              <c:f>Additional!$G$3:$J$3</c:f>
              <c:strCache>
                <c:ptCount val="4"/>
                <c:pt idx="0">
                  <c:v>9M-2015</c:v>
                </c:pt>
                <c:pt idx="1">
                  <c:v>9M-2016</c:v>
                </c:pt>
                <c:pt idx="2">
                  <c:v>9M-2017</c:v>
                </c:pt>
                <c:pt idx="3">
                  <c:v>9M-2018</c:v>
                </c:pt>
              </c:strCache>
            </c:strRef>
          </c:cat>
          <c:val>
            <c:numRef>
              <c:f>Additional!$G$7:$J$7</c:f>
              <c:numCache>
                <c:formatCode>#,##0\ ;\(#,##0\)</c:formatCode>
                <c:ptCount val="4"/>
                <c:pt idx="0">
                  <c:v>1413.9996957220001</c:v>
                </c:pt>
                <c:pt idx="1">
                  <c:v>1289.5631615459999</c:v>
                </c:pt>
                <c:pt idx="2">
                  <c:v>1153.2575576690001</c:v>
                </c:pt>
                <c:pt idx="3">
                  <c:v>1151.8961831449999</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1-817E-4136-B3F4-EA4F631E1232}"/>
            </c:ext>
          </c:extLst>
        </c:ser>
        <c:ser>
          <c:idx val="2"/>
          <c:order val="2"/>
          <c:tx>
            <c:strRef>
              <c:f>Additional!$F$8</c:f>
              <c:strCache>
                <c:ptCount val="1"/>
                <c:pt idx="0">
                  <c:v>Kuwait</c:v>
                </c:pt>
              </c:strCache>
            </c:strRef>
          </c:tx>
          <c:spPr>
            <a:solidFill>
              <a:schemeClr val="accent3"/>
            </a:solidFill>
            <a:ln>
              <a:noFill/>
            </a:ln>
            <a:effectLst/>
          </c:spPr>
          <c:invertIfNegative val="0"/>
          <c:cat>
            <c:strRef>
              <c:f>Additional!$G$3:$J$3</c:f>
              <c:strCache>
                <c:ptCount val="4"/>
                <c:pt idx="0">
                  <c:v>9M-2015</c:v>
                </c:pt>
                <c:pt idx="1">
                  <c:v>9M-2016</c:v>
                </c:pt>
                <c:pt idx="2">
                  <c:v>9M-2017</c:v>
                </c:pt>
                <c:pt idx="3">
                  <c:v>9M-2018</c:v>
                </c:pt>
              </c:strCache>
            </c:strRef>
          </c:cat>
          <c:val>
            <c:numRef>
              <c:f>Additional!$G$8:$J$8</c:f>
              <c:numCache>
                <c:formatCode>#,##0\ ;\(#,##0\)</c:formatCode>
                <c:ptCount val="4"/>
                <c:pt idx="0">
                  <c:v>1686</c:v>
                </c:pt>
                <c:pt idx="1">
                  <c:v>1794.5220804190001</c:v>
                </c:pt>
                <c:pt idx="2">
                  <c:v>1926.5446747890001</c:v>
                </c:pt>
                <c:pt idx="3">
                  <c:v>2195.0741888769999</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2-817E-4136-B3F4-EA4F631E1232}"/>
            </c:ext>
          </c:extLst>
        </c:ser>
        <c:ser>
          <c:idx val="3"/>
          <c:order val="3"/>
          <c:tx>
            <c:strRef>
              <c:f>Additional!$F$9</c:f>
              <c:strCache>
                <c:ptCount val="1"/>
                <c:pt idx="0">
                  <c:v>Myanmar</c:v>
                </c:pt>
              </c:strCache>
            </c:strRef>
          </c:tx>
          <c:spPr>
            <a:solidFill>
              <a:schemeClr val="accent4"/>
            </a:solidFill>
            <a:ln>
              <a:noFill/>
            </a:ln>
            <a:effectLst/>
          </c:spPr>
          <c:invertIfNegative val="0"/>
          <c:cat>
            <c:strRef>
              <c:f>Additional!$G$3:$J$3</c:f>
              <c:strCache>
                <c:ptCount val="4"/>
                <c:pt idx="0">
                  <c:v>9M-2015</c:v>
                </c:pt>
                <c:pt idx="1">
                  <c:v>9M-2016</c:v>
                </c:pt>
                <c:pt idx="2">
                  <c:v>9M-2017</c:v>
                </c:pt>
                <c:pt idx="3">
                  <c:v>9M-2018</c:v>
                </c:pt>
              </c:strCache>
            </c:strRef>
          </c:cat>
          <c:val>
            <c:numRef>
              <c:f>Additional!$G$9:$J$9</c:f>
              <c:numCache>
                <c:formatCode>#,##0\ ;\(#,##0\)</c:formatCode>
                <c:ptCount val="4"/>
                <c:pt idx="0">
                  <c:v>782</c:v>
                </c:pt>
                <c:pt idx="1">
                  <c:v>1104.994167118</c:v>
                </c:pt>
                <c:pt idx="2">
                  <c:v>960.66303501499999</c:v>
                </c:pt>
                <c:pt idx="3">
                  <c:v>1052.726030989</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3-817E-4136-B3F4-EA4F631E1232}"/>
            </c:ext>
          </c:extLst>
        </c:ser>
        <c:ser>
          <c:idx val="4"/>
          <c:order val="4"/>
          <c:tx>
            <c:strRef>
              <c:f>Additional!$F$10</c:f>
              <c:strCache>
                <c:ptCount val="1"/>
                <c:pt idx="0">
                  <c:v>Oman</c:v>
                </c:pt>
              </c:strCache>
            </c:strRef>
          </c:tx>
          <c:spPr>
            <a:solidFill>
              <a:schemeClr val="accent5"/>
            </a:solidFill>
            <a:ln>
              <a:noFill/>
            </a:ln>
            <a:effectLst/>
          </c:spPr>
          <c:invertIfNegative val="0"/>
          <c:cat>
            <c:strRef>
              <c:f>Additional!$G$3:$J$3</c:f>
              <c:strCache>
                <c:ptCount val="4"/>
                <c:pt idx="0">
                  <c:v>9M-2015</c:v>
                </c:pt>
                <c:pt idx="1">
                  <c:v>9M-2016</c:v>
                </c:pt>
                <c:pt idx="2">
                  <c:v>9M-2017</c:v>
                </c:pt>
                <c:pt idx="3">
                  <c:v>9M-2018</c:v>
                </c:pt>
              </c:strCache>
            </c:strRef>
          </c:cat>
          <c:val>
            <c:numRef>
              <c:f>Additional!$G$10:$J$10</c:f>
              <c:numCache>
                <c:formatCode>#,##0\ ;\(#,##0\)</c:formatCode>
                <c:ptCount val="4"/>
                <c:pt idx="0">
                  <c:v>1833.6174863829999</c:v>
                </c:pt>
                <c:pt idx="1">
                  <c:v>1972.762347932</c:v>
                </c:pt>
                <c:pt idx="2">
                  <c:v>1994.6896000060001</c:v>
                </c:pt>
                <c:pt idx="3">
                  <c:v>2058.6580647639998</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4-817E-4136-B3F4-EA4F631E1232}"/>
            </c:ext>
          </c:extLst>
        </c:ser>
        <c:ser>
          <c:idx val="5"/>
          <c:order val="5"/>
          <c:tx>
            <c:strRef>
              <c:f>Additional!$F$11</c:f>
              <c:strCache>
                <c:ptCount val="1"/>
                <c:pt idx="0">
                  <c:v>Iraq</c:v>
                </c:pt>
              </c:strCache>
            </c:strRef>
          </c:tx>
          <c:spPr>
            <a:solidFill>
              <a:schemeClr val="accent6"/>
            </a:solidFill>
            <a:ln>
              <a:noFill/>
            </a:ln>
            <a:effectLst/>
          </c:spPr>
          <c:invertIfNegative val="0"/>
          <c:cat>
            <c:strRef>
              <c:f>Additional!$G$3:$J$3</c:f>
              <c:strCache>
                <c:ptCount val="4"/>
                <c:pt idx="0">
                  <c:v>9M-2015</c:v>
                </c:pt>
                <c:pt idx="1">
                  <c:v>9M-2016</c:v>
                </c:pt>
                <c:pt idx="2">
                  <c:v>9M-2017</c:v>
                </c:pt>
                <c:pt idx="3">
                  <c:v>9M-2018</c:v>
                </c:pt>
              </c:strCache>
            </c:strRef>
          </c:cat>
          <c:val>
            <c:numRef>
              <c:f>Additional!$G$11:$J$11</c:f>
              <c:numCache>
                <c:formatCode>#,##0\ ;\(#,##0\)</c:formatCode>
                <c:ptCount val="4"/>
                <c:pt idx="0">
                  <c:v>3711.561373864</c:v>
                </c:pt>
                <c:pt idx="1">
                  <c:v>3161.3947387600001</c:v>
                </c:pt>
                <c:pt idx="2">
                  <c:v>3347.1077192560001</c:v>
                </c:pt>
                <c:pt idx="3">
                  <c:v>3454.6283993789998</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5-817E-4136-B3F4-EA4F631E1232}"/>
            </c:ext>
          </c:extLst>
        </c:ser>
        <c:ser>
          <c:idx val="6"/>
          <c:order val="6"/>
          <c:tx>
            <c:strRef>
              <c:f>Additional!$F$12</c:f>
              <c:strCache>
                <c:ptCount val="1"/>
                <c:pt idx="0">
                  <c:v>Indosat</c:v>
                </c:pt>
              </c:strCache>
            </c:strRef>
          </c:tx>
          <c:spPr>
            <a:solidFill>
              <a:schemeClr val="accent1">
                <a:lumMod val="60000"/>
              </a:schemeClr>
            </a:solidFill>
            <a:ln>
              <a:noFill/>
            </a:ln>
            <a:effectLst/>
          </c:spPr>
          <c:invertIfNegative val="0"/>
          <c:dPt>
            <c:idx val="0"/>
            <c:invertIfNegative val="0"/>
            <c:bubble3D val="0"/>
            <c:extLst>
              <c:ext xmlns:c16="http://schemas.microsoft.com/office/drawing/2014/chart" uri="{C3380CC4-5D6E-409C-BE32-E72D297353CC}">
                <c16:uniqueId val="{00000000-FA87-481F-AD97-137344027410}"/>
              </c:ext>
            </c:extLst>
          </c:dPt>
          <c:dPt>
            <c:idx val="1"/>
            <c:invertIfNegative val="0"/>
            <c:bubble3D val="0"/>
            <c:extLst>
              <c:ext xmlns:c16="http://schemas.microsoft.com/office/drawing/2014/chart" uri="{C3380CC4-5D6E-409C-BE32-E72D297353CC}">
                <c16:uniqueId val="{00000001-FA87-481F-AD97-137344027410}"/>
              </c:ext>
            </c:extLst>
          </c:dPt>
          <c:dPt>
            <c:idx val="2"/>
            <c:invertIfNegative val="0"/>
            <c:bubble3D val="0"/>
            <c:extLst>
              <c:ext xmlns:c16="http://schemas.microsoft.com/office/drawing/2014/chart" uri="{C3380CC4-5D6E-409C-BE32-E72D297353CC}">
                <c16:uniqueId val="{00000002-FA87-481F-AD97-137344027410}"/>
              </c:ext>
            </c:extLst>
          </c:dPt>
          <c:dPt>
            <c:idx val="3"/>
            <c:invertIfNegative val="0"/>
            <c:bubble3D val="0"/>
            <c:extLst>
              <c:ext xmlns:c16="http://schemas.microsoft.com/office/drawing/2014/chart" uri="{C3380CC4-5D6E-409C-BE32-E72D297353CC}">
                <c16:uniqueId val="{00000003-FA87-481F-AD97-137344027410}"/>
              </c:ext>
            </c:extLst>
          </c:dPt>
          <c:cat>
            <c:strRef>
              <c:f>Additional!$G$3:$J$3</c:f>
              <c:strCache>
                <c:ptCount val="4"/>
                <c:pt idx="0">
                  <c:v>9M-2015</c:v>
                </c:pt>
                <c:pt idx="1">
                  <c:v>9M-2016</c:v>
                </c:pt>
                <c:pt idx="2">
                  <c:v>9M-2017</c:v>
                </c:pt>
                <c:pt idx="3">
                  <c:v>9M-2018</c:v>
                </c:pt>
              </c:strCache>
            </c:strRef>
          </c:cat>
          <c:val>
            <c:numRef>
              <c:f>Additional!$G$12:$J$12</c:f>
              <c:numCache>
                <c:formatCode>#,##0\ ;\(#,##0\)</c:formatCode>
                <c:ptCount val="4"/>
                <c:pt idx="0">
                  <c:v>5373.5178192989997</c:v>
                </c:pt>
                <c:pt idx="1">
                  <c:v>5890.1774017739999</c:v>
                </c:pt>
                <c:pt idx="2">
                  <c:v>6165.2895954790001</c:v>
                </c:pt>
                <c:pt idx="3">
                  <c:v>4347.5620997790002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E-817E-4136-B3F4-EA4F631E1232}"/>
            </c:ext>
          </c:extLst>
        </c:ser>
        <c:ser>
          <c:idx val="7"/>
          <c:order val="7"/>
          <c:tx>
            <c:strRef>
              <c:f>Additional!$F$13</c:f>
              <c:strCache>
                <c:ptCount val="1"/>
                <c:pt idx="0">
                  <c:v>Qatar</c:v>
                </c:pt>
              </c:strCache>
            </c:strRef>
          </c:tx>
          <c:spPr>
            <a:solidFill>
              <a:schemeClr val="accent2">
                <a:lumMod val="60000"/>
              </a:schemeClr>
            </a:solidFill>
            <a:ln>
              <a:noFill/>
            </a:ln>
            <a:effectLst/>
          </c:spPr>
          <c:invertIfNegative val="0"/>
          <c:cat>
            <c:strRef>
              <c:f>Additional!$G$3:$J$3</c:f>
              <c:strCache>
                <c:ptCount val="4"/>
                <c:pt idx="0">
                  <c:v>9M-2015</c:v>
                </c:pt>
                <c:pt idx="1">
                  <c:v>9M-2016</c:v>
                </c:pt>
                <c:pt idx="2">
                  <c:v>9M-2017</c:v>
                </c:pt>
                <c:pt idx="3">
                  <c:v>9M-2018</c:v>
                </c:pt>
              </c:strCache>
            </c:strRef>
          </c:cat>
          <c:val>
            <c:numRef>
              <c:f>Additional!$G$13:$J$13</c:f>
              <c:numCache>
                <c:formatCode>#,##0\ ;\(#,##0\)</c:formatCode>
                <c:ptCount val="4"/>
                <c:pt idx="0">
                  <c:v>5897.3871879999997</c:v>
                </c:pt>
                <c:pt idx="1">
                  <c:v>5981.5780320000003</c:v>
                </c:pt>
                <c:pt idx="2">
                  <c:v>5860.9831109999996</c:v>
                </c:pt>
                <c:pt idx="3">
                  <c:v>5821.5151731799997</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F-817E-4136-B3F4-EA4F631E1232}"/>
            </c:ext>
          </c:extLst>
        </c:ser>
        <c:dLbls>
          <c:showLegendKey val="0"/>
          <c:showVal val="0"/>
          <c:showCatName val="0"/>
          <c:showSerName val="0"/>
          <c:showPercent val="0"/>
          <c:showBubbleSize val="0"/>
        </c:dLbls>
        <c:gapWidth val="35"/>
        <c:overlap val="100"/>
        <c:axId val="385272368"/>
        <c:axId val="385266096"/>
      </c:barChart>
      <c:catAx>
        <c:axId val="385272368"/>
        <c:scaling>
          <c:orientation val="minMax"/>
        </c:scaling>
        <c:delete val="0"/>
        <c:axPos val="b"/>
        <c:majorGridlines>
          <c:spPr>
            <a:ln w="9525" cap="flat" cmpd="sng" algn="ctr">
              <a:noFill/>
              <a:prstDash val="solid"/>
              <a:round/>
            </a:ln>
            <a:effectLst/>
          </c:spPr>
        </c:majorGridlines>
        <c:minorGridlines>
          <c:spPr>
            <a:ln w="9525" cap="flat" cmpd="sng" algn="ctr">
              <a:noFill/>
              <a:prstDash val="solid"/>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0" spcFirstLastPara="1" vertOverflow="ellipsis" wrap="square" anchor="ctr" anchorCtr="1"/>
          <a:lstStyle/>
          <a:p>
            <a:pPr>
              <a:defRPr lang="en-US" sz="900" b="0" i="0" u="none" strike="noStrike" kern="1200" baseline="0">
                <a:solidFill>
                  <a:schemeClr val="tx1"/>
                </a:solidFill>
                <a:latin typeface="+mn-lt"/>
                <a:ea typeface="+mn-ea"/>
                <a:cs typeface="+mn-cs"/>
              </a:defRPr>
            </a:pPr>
            <a:endParaRPr lang="en-US"/>
          </a:p>
        </c:txPr>
        <c:crossAx val="385266096"/>
        <c:crosses val="autoZero"/>
        <c:auto val="1"/>
        <c:lblAlgn val="ctr"/>
        <c:lblOffset val="100"/>
        <c:noMultiLvlLbl val="0"/>
      </c:catAx>
      <c:valAx>
        <c:axId val="385266096"/>
        <c:scaling>
          <c:orientation val="minMax"/>
          <c:min val="0"/>
        </c:scaling>
        <c:delete val="0"/>
        <c:axPos val="l"/>
        <c:majorGridlines>
          <c:spPr>
            <a:ln w="9525" cap="flat" cmpd="sng" algn="ctr">
              <a:noFill/>
              <a:prstDash val="solid"/>
              <a:round/>
            </a:ln>
            <a:effectLst/>
          </c:spPr>
        </c:majorGridlines>
        <c:minorGridlines>
          <c:spPr>
            <a:ln w="9525" cap="flat" cmpd="sng" algn="ctr">
              <a:noFill/>
              <a:prstDash val="solid"/>
              <a:round/>
            </a:ln>
            <a:effectLst/>
          </c:spPr>
        </c:minorGridlines>
        <c:numFmt formatCode="0%" sourceLinked="1"/>
        <c:majorTickMark val="out"/>
        <c:minorTickMark val="none"/>
        <c:tickLblPos val="none"/>
        <c:spPr>
          <a:noFill/>
          <a:ln w="9525" cap="flat" cmpd="sng" algn="ctr">
            <a:noFill/>
            <a:prstDash val="solid"/>
            <a:round/>
          </a:ln>
          <a:effectLst/>
        </c:spPr>
        <c:txPr>
          <a:bodyPr rot="0" spcFirstLastPara="1" vertOverflow="ellipsis" wrap="square" anchor="ctr" anchorCtr="1"/>
          <a:lstStyle/>
          <a:p>
            <a:pPr>
              <a:defRPr lang="en-US" sz="900" b="0" i="0" u="none" strike="noStrike" kern="1200" baseline="0">
                <a:solidFill>
                  <a:schemeClr val="tx1"/>
                </a:solidFill>
                <a:latin typeface="+mn-lt"/>
                <a:ea typeface="+mn-ea"/>
                <a:cs typeface="+mn-cs"/>
              </a:defRPr>
            </a:pPr>
            <a:endParaRPr lang="en-US"/>
          </a:p>
        </c:txPr>
        <c:crossAx val="385272368"/>
        <c:crosses val="autoZero"/>
        <c:crossBetween val="between"/>
      </c:valAx>
      <c:dTable>
        <c:showHorzBorder val="1"/>
        <c:showVertBorder val="1"/>
        <c:showOutline val="1"/>
        <c:showKeys val="1"/>
        <c:spPr>
          <a:noFill/>
          <a:ln w="9525" cap="flat" cmpd="sng" algn="ctr">
            <a:noFill/>
            <a:prstDash val="solid"/>
            <a:round/>
          </a:ln>
          <a:effectLst/>
        </c:spPr>
        <c:txPr>
          <a:bodyPr rot="0" spcFirstLastPara="1" vertOverflow="ellipsis" vert="horz" wrap="square" anchor="ctr" anchorCtr="1"/>
          <a:lstStyle/>
          <a:p>
            <a:pPr rtl="0">
              <a:defRPr lang="en-US" sz="1050" b="0" i="0" u="none" strike="noStrike" kern="1200" baseline="0">
                <a:solidFill>
                  <a:schemeClr val="tx1"/>
                </a:solidFill>
                <a:latin typeface="+mn-lt"/>
                <a:ea typeface="+mn-ea"/>
                <a:cs typeface="+mn-cs"/>
              </a:defRPr>
            </a:pPr>
            <a:endParaRPr lang="en-US"/>
          </a:p>
        </c:txPr>
      </c:dTable>
      <c:spPr>
        <a:noFill/>
        <a:ln w="9525">
          <a:noFill/>
        </a:ln>
        <a:effectLst/>
      </c:spPr>
    </c:plotArea>
    <c:plotVisOnly val="1"/>
    <c:dispBlanksAs val="gap"/>
    <c:showDLblsOverMax val="1"/>
  </c:chart>
  <c:spPr>
    <a:noFill/>
    <a:ln w="9525" cap="flat" cmpd="sng" algn="ctr">
      <a:noFill/>
      <a:prstDash val="solid"/>
      <a:round/>
    </a:ln>
    <a:effectLst/>
  </c:spPr>
  <c:txPr>
    <a:bodyPr rot="0" vert="horz"/>
    <a:lstStyle/>
    <a:p>
      <a:pPr>
        <a:defRPr lang="en-US" sz="900" u="none" baseline="0">
          <a:solidFill>
            <a:schemeClr val="tx1"/>
          </a:solidFill>
        </a:defRPr>
      </a:pPr>
      <a:endParaRPr lang="en-US"/>
    </a:p>
  </c:txPr>
  <c:userShapes r:id="rId3"/>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149999999999999"/>
          <c:y val="7.5749999999999998E-2"/>
          <c:w val="0.69450000000000001"/>
          <c:h val="0.36199999999999999"/>
        </c:manualLayout>
      </c:layout>
      <c:barChart>
        <c:barDir val="col"/>
        <c:grouping val="percentStacked"/>
        <c:varyColors val="0"/>
        <c:ser>
          <c:idx val="0"/>
          <c:order val="0"/>
          <c:tx>
            <c:strRef>
              <c:f>Additional!$F$26</c:f>
              <c:strCache>
                <c:ptCount val="1"/>
                <c:pt idx="0">
                  <c:v>Algeria</c:v>
                </c:pt>
              </c:strCache>
            </c:strRef>
          </c:tx>
          <c:spPr>
            <a:solidFill>
              <a:schemeClr val="accent1"/>
            </a:solidFill>
            <a:ln>
              <a:noFill/>
            </a:ln>
            <a:effectLst/>
          </c:spPr>
          <c:invertIfNegative val="0"/>
          <c:cat>
            <c:strRef>
              <c:f>Additional!$G$3:$J$3</c:f>
              <c:strCache>
                <c:ptCount val="4"/>
                <c:pt idx="0">
                  <c:v>9M-2015</c:v>
                </c:pt>
                <c:pt idx="1">
                  <c:v>9M-2016</c:v>
                </c:pt>
                <c:pt idx="2">
                  <c:v>9M-2017</c:v>
                </c:pt>
                <c:pt idx="3">
                  <c:v>9M-2018</c:v>
                </c:pt>
              </c:strCache>
            </c:strRef>
          </c:cat>
          <c:val>
            <c:numRef>
              <c:f>Additional!$G$26:$J$26</c:f>
              <c:numCache>
                <c:formatCode>#,##0\ ;\(#,##0\)</c:formatCode>
                <c:ptCount val="4"/>
                <c:pt idx="0">
                  <c:v>1166.1546271760001</c:v>
                </c:pt>
                <c:pt idx="1">
                  <c:v>1037.669519798</c:v>
                </c:pt>
                <c:pt idx="2">
                  <c:v>1197.213631334</c:v>
                </c:pt>
                <c:pt idx="3">
                  <c:v>801.42560874000003</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BE34-4F30-8342-F25003B31F5C}"/>
            </c:ext>
          </c:extLst>
        </c:ser>
        <c:ser>
          <c:idx val="1"/>
          <c:order val="1"/>
          <c:tx>
            <c:strRef>
              <c:f>Additional!$F$27</c:f>
              <c:strCache>
                <c:ptCount val="1"/>
                <c:pt idx="0">
                  <c:v>Tunisia</c:v>
                </c:pt>
              </c:strCache>
            </c:strRef>
          </c:tx>
          <c:spPr>
            <a:solidFill>
              <a:schemeClr val="accent2"/>
            </a:solidFill>
            <a:ln>
              <a:noFill/>
            </a:ln>
            <a:effectLst/>
          </c:spPr>
          <c:invertIfNegative val="0"/>
          <c:cat>
            <c:strRef>
              <c:f>Additional!$G$3:$J$3</c:f>
              <c:strCache>
                <c:ptCount val="4"/>
                <c:pt idx="0">
                  <c:v>9M-2015</c:v>
                </c:pt>
                <c:pt idx="1">
                  <c:v>9M-2016</c:v>
                </c:pt>
                <c:pt idx="2">
                  <c:v>9M-2017</c:v>
                </c:pt>
                <c:pt idx="3">
                  <c:v>9M-2018</c:v>
                </c:pt>
              </c:strCache>
            </c:strRef>
          </c:cat>
          <c:val>
            <c:numRef>
              <c:f>Additional!$G$27:$J$27</c:f>
              <c:numCache>
                <c:formatCode>#,##0\ ;\(#,##0\)</c:formatCode>
                <c:ptCount val="4"/>
                <c:pt idx="0">
                  <c:v>625.82376855400003</c:v>
                </c:pt>
                <c:pt idx="1">
                  <c:v>504.19598797999998</c:v>
                </c:pt>
                <c:pt idx="2">
                  <c:v>455.344754309</c:v>
                </c:pt>
                <c:pt idx="3">
                  <c:v>476.56344642300002</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BE34-4F30-8342-F25003B31F5C}"/>
            </c:ext>
          </c:extLst>
        </c:ser>
        <c:ser>
          <c:idx val="2"/>
          <c:order val="2"/>
          <c:tx>
            <c:strRef>
              <c:f>Additional!$F$28</c:f>
              <c:strCache>
                <c:ptCount val="1"/>
                <c:pt idx="0">
                  <c:v>Kuwait</c:v>
                </c:pt>
              </c:strCache>
            </c:strRef>
          </c:tx>
          <c:spPr>
            <a:solidFill>
              <a:schemeClr val="accent3"/>
            </a:solidFill>
            <a:ln>
              <a:noFill/>
            </a:ln>
            <a:effectLst/>
          </c:spPr>
          <c:invertIfNegative val="0"/>
          <c:cat>
            <c:strRef>
              <c:f>Additional!$G$3:$J$3</c:f>
              <c:strCache>
                <c:ptCount val="4"/>
                <c:pt idx="0">
                  <c:v>9M-2015</c:v>
                </c:pt>
                <c:pt idx="1">
                  <c:v>9M-2016</c:v>
                </c:pt>
                <c:pt idx="2">
                  <c:v>9M-2017</c:v>
                </c:pt>
                <c:pt idx="3">
                  <c:v>9M-2018</c:v>
                </c:pt>
              </c:strCache>
            </c:strRef>
          </c:cat>
          <c:val>
            <c:numRef>
              <c:f>Additional!$G$28:$J$28</c:f>
              <c:numCache>
                <c:formatCode>#,##0\ ;\(#,##0\)</c:formatCode>
                <c:ptCount val="4"/>
                <c:pt idx="0">
                  <c:v>418.08160584500001</c:v>
                </c:pt>
                <c:pt idx="1">
                  <c:v>434.41761812700003</c:v>
                </c:pt>
                <c:pt idx="2">
                  <c:v>474.17046946200003</c:v>
                </c:pt>
                <c:pt idx="3">
                  <c:v>444.46843119499903</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BE34-4F30-8342-F25003B31F5C}"/>
            </c:ext>
          </c:extLst>
        </c:ser>
        <c:ser>
          <c:idx val="3"/>
          <c:order val="3"/>
          <c:tx>
            <c:strRef>
              <c:f>Additional!$F$29</c:f>
              <c:strCache>
                <c:ptCount val="1"/>
                <c:pt idx="0">
                  <c:v>Myanmar</c:v>
                </c:pt>
              </c:strCache>
            </c:strRef>
          </c:tx>
          <c:spPr>
            <a:solidFill>
              <a:schemeClr val="accent4"/>
            </a:solidFill>
            <a:ln>
              <a:noFill/>
            </a:ln>
            <a:effectLst/>
          </c:spPr>
          <c:invertIfNegative val="0"/>
          <c:cat>
            <c:strRef>
              <c:f>Additional!$G$3:$J$3</c:f>
              <c:strCache>
                <c:ptCount val="4"/>
                <c:pt idx="0">
                  <c:v>9M-2015</c:v>
                </c:pt>
                <c:pt idx="1">
                  <c:v>9M-2016</c:v>
                </c:pt>
                <c:pt idx="2">
                  <c:v>9M-2017</c:v>
                </c:pt>
                <c:pt idx="3">
                  <c:v>9M-2018</c:v>
                </c:pt>
              </c:strCache>
            </c:strRef>
          </c:cat>
          <c:val>
            <c:numRef>
              <c:f>Additional!$G$29:$J$29</c:f>
              <c:numCache>
                <c:formatCode>#,##0\ ;\(#,##0\)</c:formatCode>
                <c:ptCount val="4"/>
                <c:pt idx="0">
                  <c:v>-30</c:v>
                </c:pt>
                <c:pt idx="1">
                  <c:v>-7.0402333710005296</c:v>
                </c:pt>
                <c:pt idx="2">
                  <c:v>92.528029339</c:v>
                </c:pt>
                <c:pt idx="3">
                  <c:v>173.07841463700001</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BE34-4F30-8342-F25003B31F5C}"/>
            </c:ext>
          </c:extLst>
        </c:ser>
        <c:ser>
          <c:idx val="4"/>
          <c:order val="4"/>
          <c:tx>
            <c:strRef>
              <c:f>Additional!$F$30</c:f>
              <c:strCache>
                <c:ptCount val="1"/>
                <c:pt idx="0">
                  <c:v>Oman</c:v>
                </c:pt>
              </c:strCache>
            </c:strRef>
          </c:tx>
          <c:spPr>
            <a:solidFill>
              <a:schemeClr val="accent5"/>
            </a:solidFill>
            <a:ln>
              <a:noFill/>
            </a:ln>
            <a:effectLst/>
          </c:spPr>
          <c:invertIfNegative val="0"/>
          <c:cat>
            <c:strRef>
              <c:f>Additional!$G$3:$J$3</c:f>
              <c:strCache>
                <c:ptCount val="4"/>
                <c:pt idx="0">
                  <c:v>9M-2015</c:v>
                </c:pt>
                <c:pt idx="1">
                  <c:v>9M-2016</c:v>
                </c:pt>
                <c:pt idx="2">
                  <c:v>9M-2017</c:v>
                </c:pt>
                <c:pt idx="3">
                  <c:v>9M-2018</c:v>
                </c:pt>
              </c:strCache>
            </c:strRef>
          </c:cat>
          <c:val>
            <c:numRef>
              <c:f>Additional!$G$30:$J$30</c:f>
              <c:numCache>
                <c:formatCode>#,##0\ ;\(#,##0\)</c:formatCode>
                <c:ptCount val="4"/>
                <c:pt idx="0">
                  <c:v>987.068307688</c:v>
                </c:pt>
                <c:pt idx="1">
                  <c:v>1069.074433146</c:v>
                </c:pt>
                <c:pt idx="2">
                  <c:v>1066.0202698359999</c:v>
                </c:pt>
                <c:pt idx="3">
                  <c:v>1088.1211467129999</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4-BE34-4F30-8342-F25003B31F5C}"/>
            </c:ext>
          </c:extLst>
        </c:ser>
        <c:ser>
          <c:idx val="5"/>
          <c:order val="5"/>
          <c:tx>
            <c:strRef>
              <c:f>Additional!$F$31</c:f>
              <c:strCache>
                <c:ptCount val="1"/>
                <c:pt idx="0">
                  <c:v>Iraq</c:v>
                </c:pt>
              </c:strCache>
            </c:strRef>
          </c:tx>
          <c:spPr>
            <a:solidFill>
              <a:schemeClr val="accent6"/>
            </a:solidFill>
            <a:ln>
              <a:noFill/>
            </a:ln>
            <a:effectLst/>
          </c:spPr>
          <c:invertIfNegative val="0"/>
          <c:cat>
            <c:strRef>
              <c:f>Additional!$G$3:$J$3</c:f>
              <c:strCache>
                <c:ptCount val="4"/>
                <c:pt idx="0">
                  <c:v>9M-2015</c:v>
                </c:pt>
                <c:pt idx="1">
                  <c:v>9M-2016</c:v>
                </c:pt>
                <c:pt idx="2">
                  <c:v>9M-2017</c:v>
                </c:pt>
                <c:pt idx="3">
                  <c:v>9M-2018</c:v>
                </c:pt>
              </c:strCache>
            </c:strRef>
          </c:cat>
          <c:val>
            <c:numRef>
              <c:f>Additional!$G$31:$J$31</c:f>
              <c:numCache>
                <c:formatCode>#,##0\ ;\(#,##0\)</c:formatCode>
                <c:ptCount val="4"/>
                <c:pt idx="0">
                  <c:v>1611.756653035</c:v>
                </c:pt>
                <c:pt idx="1">
                  <c:v>1461.483216313</c:v>
                </c:pt>
                <c:pt idx="2">
                  <c:v>1494.1082727620001</c:v>
                </c:pt>
                <c:pt idx="3">
                  <c:v>1620.6284755849999</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BE34-4F30-8342-F25003B31F5C}"/>
            </c:ext>
          </c:extLst>
        </c:ser>
        <c:ser>
          <c:idx val="6"/>
          <c:order val="6"/>
          <c:tx>
            <c:strRef>
              <c:f>Additional!$F$32</c:f>
              <c:strCache>
                <c:ptCount val="1"/>
                <c:pt idx="0">
                  <c:v>Indosat</c:v>
                </c:pt>
              </c:strCache>
            </c:strRef>
          </c:tx>
          <c:spPr>
            <a:solidFill>
              <a:schemeClr val="accent1">
                <a:lumMod val="60000"/>
              </a:schemeClr>
            </a:solidFill>
            <a:ln>
              <a:noFill/>
            </a:ln>
            <a:effectLst/>
          </c:spPr>
          <c:invertIfNegative val="0"/>
          <c:dPt>
            <c:idx val="0"/>
            <c:invertIfNegative val="0"/>
            <c:bubble3D val="0"/>
            <c:extLst>
              <c:ext xmlns:c16="http://schemas.microsoft.com/office/drawing/2014/chart" uri="{C3380CC4-5D6E-409C-BE32-E72D297353CC}">
                <c16:uniqueId val="{00000006-BE34-4F30-8342-F25003B31F5C}"/>
              </c:ext>
            </c:extLst>
          </c:dPt>
          <c:dPt>
            <c:idx val="1"/>
            <c:invertIfNegative val="0"/>
            <c:bubble3D val="0"/>
            <c:extLst>
              <c:ext xmlns:c16="http://schemas.microsoft.com/office/drawing/2014/chart" uri="{C3380CC4-5D6E-409C-BE32-E72D297353CC}">
                <c16:uniqueId val="{00000007-BE34-4F30-8342-F25003B31F5C}"/>
              </c:ext>
            </c:extLst>
          </c:dPt>
          <c:dPt>
            <c:idx val="2"/>
            <c:invertIfNegative val="0"/>
            <c:bubble3D val="0"/>
            <c:extLst>
              <c:ext xmlns:c16="http://schemas.microsoft.com/office/drawing/2014/chart" uri="{C3380CC4-5D6E-409C-BE32-E72D297353CC}">
                <c16:uniqueId val="{00000008-BE34-4F30-8342-F25003B31F5C}"/>
              </c:ext>
            </c:extLst>
          </c:dPt>
          <c:dPt>
            <c:idx val="3"/>
            <c:invertIfNegative val="0"/>
            <c:bubble3D val="0"/>
            <c:extLst>
              <c:ext xmlns:c16="http://schemas.microsoft.com/office/drawing/2014/chart" uri="{C3380CC4-5D6E-409C-BE32-E72D297353CC}">
                <c16:uniqueId val="{00000009-BE34-4F30-8342-F25003B31F5C}"/>
              </c:ext>
            </c:extLst>
          </c:dPt>
          <c:cat>
            <c:strRef>
              <c:f>Additional!$G$3:$J$3</c:f>
              <c:strCache>
                <c:ptCount val="4"/>
                <c:pt idx="0">
                  <c:v>9M-2015</c:v>
                </c:pt>
                <c:pt idx="1">
                  <c:v>9M-2016</c:v>
                </c:pt>
                <c:pt idx="2">
                  <c:v>9M-2017</c:v>
                </c:pt>
                <c:pt idx="3">
                  <c:v>9M-2018</c:v>
                </c:pt>
              </c:strCache>
            </c:strRef>
          </c:cat>
          <c:val>
            <c:numRef>
              <c:f>Additional!$G$32:$J$32</c:f>
              <c:numCache>
                <c:formatCode>#,##0\ ;\(#,##0\)</c:formatCode>
                <c:ptCount val="4"/>
                <c:pt idx="0">
                  <c:v>2490.5644784350002</c:v>
                </c:pt>
                <c:pt idx="1">
                  <c:v>2737.4306526219998</c:v>
                </c:pt>
                <c:pt idx="2">
                  <c:v>2890</c:v>
                </c:pt>
                <c:pt idx="3">
                  <c:v>1549.2553061629999</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A-BE34-4F30-8342-F25003B31F5C}"/>
            </c:ext>
          </c:extLst>
        </c:ser>
        <c:ser>
          <c:idx val="7"/>
          <c:order val="7"/>
          <c:tx>
            <c:strRef>
              <c:f>Additional!$F$33</c:f>
              <c:strCache>
                <c:ptCount val="1"/>
                <c:pt idx="0">
                  <c:v>Qatar</c:v>
                </c:pt>
              </c:strCache>
            </c:strRef>
          </c:tx>
          <c:spPr>
            <a:solidFill>
              <a:schemeClr val="accent2">
                <a:lumMod val="60000"/>
              </a:schemeClr>
            </a:solidFill>
            <a:ln>
              <a:noFill/>
            </a:ln>
            <a:effectLst/>
          </c:spPr>
          <c:invertIfNegative val="0"/>
          <c:cat>
            <c:strRef>
              <c:f>Additional!$G$3:$J$3</c:f>
              <c:strCache>
                <c:ptCount val="4"/>
                <c:pt idx="0">
                  <c:v>9M-2015</c:v>
                </c:pt>
                <c:pt idx="1">
                  <c:v>9M-2016</c:v>
                </c:pt>
                <c:pt idx="2">
                  <c:v>9M-2017</c:v>
                </c:pt>
                <c:pt idx="3">
                  <c:v>9M-2018</c:v>
                </c:pt>
              </c:strCache>
            </c:strRef>
          </c:cat>
          <c:val>
            <c:numRef>
              <c:f>Additional!$G$33:$J$33</c:f>
              <c:numCache>
                <c:formatCode>#,##0\ ;\(#,##0\)</c:formatCode>
                <c:ptCount val="4"/>
                <c:pt idx="0">
                  <c:v>3049.9914020000001</c:v>
                </c:pt>
                <c:pt idx="1">
                  <c:v>3050.6915429999999</c:v>
                </c:pt>
                <c:pt idx="2">
                  <c:v>2957.9178040000002</c:v>
                </c:pt>
                <c:pt idx="3">
                  <c:v>2975.45731505</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B-BE34-4F30-8342-F25003B31F5C}"/>
            </c:ext>
          </c:extLst>
        </c:ser>
        <c:dLbls>
          <c:showLegendKey val="0"/>
          <c:showVal val="0"/>
          <c:showCatName val="0"/>
          <c:showSerName val="0"/>
          <c:showPercent val="0"/>
          <c:showBubbleSize val="0"/>
        </c:dLbls>
        <c:gapWidth val="35"/>
        <c:overlap val="100"/>
        <c:axId val="33939326"/>
        <c:axId val="54586505"/>
      </c:barChart>
      <c:catAx>
        <c:axId val="33939326"/>
        <c:scaling>
          <c:orientation val="minMax"/>
        </c:scaling>
        <c:delete val="0"/>
        <c:axPos val="b"/>
        <c:majorGridlines>
          <c:spPr>
            <a:ln w="9525" cap="flat" cmpd="sng" algn="ctr">
              <a:noFill/>
              <a:prstDash val="solid"/>
              <a:round/>
            </a:ln>
            <a:effectLst/>
          </c:spPr>
        </c:majorGridlines>
        <c:minorGridlines>
          <c:spPr>
            <a:ln w="9525" cap="flat" cmpd="sng" algn="ctr">
              <a:noFill/>
              <a:prstDash val="solid"/>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0" spcFirstLastPara="1" vertOverflow="ellipsis" wrap="square" anchor="ctr" anchorCtr="1"/>
          <a:lstStyle/>
          <a:p>
            <a:pPr>
              <a:defRPr lang="en-US" sz="900" b="0" i="0" u="none" strike="noStrike" kern="1200" baseline="0">
                <a:solidFill>
                  <a:schemeClr val="tx1"/>
                </a:solidFill>
                <a:latin typeface="+mn-lt"/>
                <a:ea typeface="+mn-ea"/>
                <a:cs typeface="+mn-cs"/>
              </a:defRPr>
            </a:pPr>
            <a:endParaRPr lang="en-US"/>
          </a:p>
        </c:txPr>
        <c:crossAx val="54586505"/>
        <c:crosses val="autoZero"/>
        <c:auto val="1"/>
        <c:lblAlgn val="ctr"/>
        <c:lblOffset val="100"/>
        <c:noMultiLvlLbl val="0"/>
      </c:catAx>
      <c:valAx>
        <c:axId val="54586505"/>
        <c:scaling>
          <c:orientation val="minMax"/>
          <c:min val="0"/>
        </c:scaling>
        <c:delete val="0"/>
        <c:axPos val="l"/>
        <c:majorGridlines>
          <c:spPr>
            <a:ln w="9525" cap="flat" cmpd="sng" algn="ctr">
              <a:noFill/>
              <a:prstDash val="solid"/>
              <a:round/>
            </a:ln>
            <a:effectLst/>
          </c:spPr>
        </c:majorGridlines>
        <c:minorGridlines>
          <c:spPr>
            <a:ln w="9525" cap="flat" cmpd="sng" algn="ctr">
              <a:noFill/>
              <a:prstDash val="solid"/>
              <a:round/>
            </a:ln>
            <a:effectLst/>
          </c:spPr>
        </c:minorGridlines>
        <c:numFmt formatCode="0%" sourceLinked="1"/>
        <c:majorTickMark val="out"/>
        <c:minorTickMark val="none"/>
        <c:tickLblPos val="none"/>
        <c:spPr>
          <a:noFill/>
          <a:ln w="9525" cap="flat" cmpd="sng" algn="ctr">
            <a:noFill/>
            <a:prstDash val="solid"/>
            <a:round/>
          </a:ln>
          <a:effectLst/>
        </c:spPr>
        <c:txPr>
          <a:bodyPr rot="0" spcFirstLastPara="1" vertOverflow="ellipsis" wrap="square" anchor="ctr" anchorCtr="1"/>
          <a:lstStyle/>
          <a:p>
            <a:pPr>
              <a:defRPr lang="en-US" sz="900" b="0" i="0" u="none" strike="noStrike" kern="1200" baseline="0">
                <a:solidFill>
                  <a:schemeClr val="tx1"/>
                </a:solidFill>
                <a:latin typeface="+mn-lt"/>
                <a:ea typeface="+mn-ea"/>
                <a:cs typeface="+mn-cs"/>
              </a:defRPr>
            </a:pPr>
            <a:endParaRPr lang="en-US"/>
          </a:p>
        </c:txPr>
        <c:crossAx val="33939326"/>
        <c:crosses val="autoZero"/>
        <c:crossBetween val="between"/>
      </c:valAx>
      <c:dTable>
        <c:showHorzBorder val="1"/>
        <c:showVertBorder val="1"/>
        <c:showOutline val="1"/>
        <c:showKeys val="1"/>
        <c:spPr>
          <a:noFill/>
          <a:ln w="9525" cap="flat" cmpd="sng" algn="ctr">
            <a:noFill/>
            <a:prstDash val="solid"/>
            <a:round/>
          </a:ln>
          <a:effectLst/>
        </c:spPr>
        <c:txPr>
          <a:bodyPr rot="0" spcFirstLastPara="1" vertOverflow="ellipsis" vert="horz" wrap="square" anchor="ctr" anchorCtr="1"/>
          <a:lstStyle/>
          <a:p>
            <a:pPr rtl="0">
              <a:defRPr lang="en-US" sz="1050" b="0" i="0" u="none" strike="noStrike" kern="1200" baseline="0">
                <a:solidFill>
                  <a:schemeClr val="tx1"/>
                </a:solidFill>
                <a:latin typeface="+mn-lt"/>
                <a:ea typeface="+mn-ea"/>
                <a:cs typeface="+mn-cs"/>
              </a:defRPr>
            </a:pPr>
            <a:endParaRPr lang="en-US"/>
          </a:p>
        </c:txPr>
      </c:dTable>
      <c:spPr>
        <a:noFill/>
        <a:ln w="9525">
          <a:noFill/>
        </a:ln>
        <a:effectLst/>
      </c:spPr>
    </c:plotArea>
    <c:plotVisOnly val="1"/>
    <c:dispBlanksAs val="gap"/>
    <c:showDLblsOverMax val="1"/>
  </c:chart>
  <c:spPr>
    <a:noFill/>
    <a:ln w="9525" cap="flat" cmpd="sng" algn="ctr">
      <a:noFill/>
      <a:prstDash val="solid"/>
      <a:round/>
    </a:ln>
    <a:effectLst/>
  </c:spPr>
  <c:txPr>
    <a:bodyPr rot="0" vert="horz"/>
    <a:lstStyle/>
    <a:p>
      <a:pPr>
        <a:defRPr lang="en-US" sz="900" u="none" baseline="0">
          <a:solidFill>
            <a:schemeClr val="tx1"/>
          </a:solidFill>
        </a:defRPr>
      </a:pPr>
      <a:endParaRPr lang="en-US"/>
    </a:p>
  </c:txPr>
  <c:userShapes r:id="rId3"/>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74999999999999"/>
          <c:y val="0.127"/>
          <c:w val="0.61075000000000002"/>
          <c:h val="0.81399999999999995"/>
        </c:manualLayout>
      </c:layout>
      <c:doughnut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513F-4D8D-9236-A882C53578E0}"/>
              </c:ext>
            </c:extLst>
          </c:dPt>
          <c:dPt>
            <c:idx val="1"/>
            <c:bubble3D val="0"/>
            <c:spPr>
              <a:solidFill>
                <a:schemeClr val="accent2"/>
              </a:solidFill>
              <a:ln>
                <a:noFill/>
              </a:ln>
              <a:effectLst/>
            </c:spPr>
            <c:extLst>
              <c:ext xmlns:c16="http://schemas.microsoft.com/office/drawing/2014/chart" uri="{C3380CC4-5D6E-409C-BE32-E72D297353CC}">
                <c16:uniqueId val="{00000003-513F-4D8D-9236-A882C53578E0}"/>
              </c:ext>
            </c:extLst>
          </c:dPt>
          <c:dPt>
            <c:idx val="2"/>
            <c:bubble3D val="0"/>
            <c:spPr>
              <a:solidFill>
                <a:schemeClr val="accent3"/>
              </a:solidFill>
              <a:ln>
                <a:noFill/>
              </a:ln>
              <a:effectLst/>
            </c:spPr>
            <c:extLst>
              <c:ext xmlns:c16="http://schemas.microsoft.com/office/drawing/2014/chart" uri="{C3380CC4-5D6E-409C-BE32-E72D297353CC}">
                <c16:uniqueId val="{00000005-513F-4D8D-9236-A882C53578E0}"/>
              </c:ext>
            </c:extLst>
          </c:dPt>
          <c:dPt>
            <c:idx val="3"/>
            <c:bubble3D val="0"/>
            <c:spPr>
              <a:solidFill>
                <a:schemeClr val="accent4"/>
              </a:solidFill>
              <a:ln>
                <a:noFill/>
              </a:ln>
              <a:effectLst/>
            </c:spPr>
            <c:extLst>
              <c:ext xmlns:c16="http://schemas.microsoft.com/office/drawing/2014/chart" uri="{C3380CC4-5D6E-409C-BE32-E72D297353CC}">
                <c16:uniqueId val="{00000007-513F-4D8D-9236-A882C53578E0}"/>
              </c:ext>
            </c:extLst>
          </c:dPt>
          <c:dPt>
            <c:idx val="4"/>
            <c:bubble3D val="0"/>
            <c:spPr>
              <a:solidFill>
                <a:schemeClr val="accent5"/>
              </a:solidFill>
              <a:ln>
                <a:noFill/>
              </a:ln>
              <a:effectLst/>
            </c:spPr>
            <c:extLst>
              <c:ext xmlns:c16="http://schemas.microsoft.com/office/drawing/2014/chart" uri="{C3380CC4-5D6E-409C-BE32-E72D297353CC}">
                <c16:uniqueId val="{00000009-513F-4D8D-9236-A882C53578E0}"/>
              </c:ext>
            </c:extLst>
          </c:dPt>
          <c:dPt>
            <c:idx val="5"/>
            <c:bubble3D val="0"/>
            <c:spPr>
              <a:solidFill>
                <a:schemeClr val="accent6"/>
              </a:solidFill>
              <a:ln>
                <a:noFill/>
              </a:ln>
              <a:effectLst/>
            </c:spPr>
            <c:extLst>
              <c:ext xmlns:c16="http://schemas.microsoft.com/office/drawing/2014/chart" uri="{C3380CC4-5D6E-409C-BE32-E72D297353CC}">
                <c16:uniqueId val="{0000000B-513F-4D8D-9236-A882C53578E0}"/>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513F-4D8D-9236-A882C53578E0}"/>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513F-4D8D-9236-A882C53578E0}"/>
              </c:ext>
            </c:extLst>
          </c:dPt>
          <c:dPt>
            <c:idx val="8"/>
            <c:bubble3D val="0"/>
            <c:spPr>
              <a:solidFill>
                <a:schemeClr val="accent3">
                  <a:lumMod val="60000"/>
                </a:schemeClr>
              </a:solidFill>
              <a:ln>
                <a:noFill/>
              </a:ln>
              <a:effectLst/>
            </c:spPr>
            <c:extLst>
              <c:ext xmlns:c16="http://schemas.microsoft.com/office/drawing/2014/chart" uri="{C3380CC4-5D6E-409C-BE32-E72D297353CC}">
                <c16:uniqueId val="{00000011-513F-4D8D-9236-A882C53578E0}"/>
              </c:ext>
            </c:extLst>
          </c:dPt>
          <c:dLbls>
            <c:dLbl>
              <c:idx val="0"/>
              <c:layout>
                <c:manualLayout>
                  <c:x val="0.14533008792293148"/>
                  <c:y val="-0.15729960480963764"/>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513F-4D8D-9236-A882C53578E0}"/>
                </c:ext>
              </c:extLst>
            </c:dLbl>
            <c:dLbl>
              <c:idx val="1"/>
              <c:layout>
                <c:manualLayout>
                  <c:x val="0.16752436551111971"/>
                  <c:y val="0.20155569530797535"/>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4586594436925399"/>
                      <c:h val="0.1859008375790572"/>
                    </c:manualLayout>
                  </c15:layout>
                </c:ext>
                <c:ext xmlns:c16="http://schemas.microsoft.com/office/drawing/2014/chart" uri="{C3380CC4-5D6E-409C-BE32-E72D297353CC}">
                  <c16:uniqueId val="{00000003-513F-4D8D-9236-A882C53578E0}"/>
                </c:ext>
              </c:extLst>
            </c:dLbl>
            <c:dLbl>
              <c:idx val="2"/>
              <c:layout>
                <c:manualLayout>
                  <c:x val="-0.13141198818933439"/>
                  <c:y val="0.11320185196051653"/>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14057402463156202"/>
                      <c:h val="0.13608427326048628"/>
                    </c:manualLayout>
                  </c15:layout>
                </c:ext>
                <c:ext xmlns:c16="http://schemas.microsoft.com/office/drawing/2014/chart" uri="{C3380CC4-5D6E-409C-BE32-E72D297353CC}">
                  <c16:uniqueId val="{00000005-513F-4D8D-9236-A882C53578E0}"/>
                </c:ext>
              </c:extLst>
            </c:dLbl>
            <c:dLbl>
              <c:idx val="3"/>
              <c:layout>
                <c:manualLayout>
                  <c:x val="-0.16705239648214409"/>
                  <c:y val="3.2350948941609288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513F-4D8D-9236-A882C53578E0}"/>
                </c:ext>
              </c:extLst>
            </c:dLbl>
            <c:dLbl>
              <c:idx val="4"/>
              <c:layout>
                <c:manualLayout>
                  <c:x val="-0.15382699709778647"/>
                  <c:y val="-6.0399833657768791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513F-4D8D-9236-A882C53578E0}"/>
                </c:ext>
              </c:extLst>
            </c:dLbl>
            <c:dLbl>
              <c:idx val="5"/>
              <c:layout>
                <c:manualLayout>
                  <c:x val="-0.14527758173512123"/>
                  <c:y val="-0.11800061485395309"/>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513F-4D8D-9236-A882C53578E0}"/>
                </c:ext>
              </c:extLst>
            </c:dLbl>
            <c:dLbl>
              <c:idx val="6"/>
              <c:layout>
                <c:manualLayout>
                  <c:x val="-0.10324999999999999"/>
                  <c:y val="-0.126"/>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513F-4D8D-9236-A882C53578E0}"/>
                </c:ext>
              </c:extLst>
            </c:dLbl>
            <c:dLbl>
              <c:idx val="7"/>
              <c:layout>
                <c:manualLayout>
                  <c:x val="-6.6750000000000004E-2"/>
                  <c:y val="-0.15375"/>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F-513F-4D8D-9236-A882C53578E0}"/>
                </c:ext>
              </c:extLst>
            </c:dLbl>
            <c:dLbl>
              <c:idx val="8"/>
              <c:layout>
                <c:manualLayout>
                  <c:x val="0"/>
                  <c:y val="-0.17274999999999999"/>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11-513F-4D8D-9236-A882C53578E0}"/>
                </c:ext>
              </c:extLst>
            </c:dLbl>
            <c:spPr>
              <a:noFill/>
              <a:ln w="9525">
                <a:noFill/>
              </a:ln>
              <a:effectLst/>
            </c:spPr>
            <c:txPr>
              <a:bodyPr rot="0" spcFirstLastPara="1" vertOverflow="ellipsis" vert="horz" wrap="square" anchor="ctr" anchorCtr="1"/>
              <a:lstStyle/>
              <a:p>
                <a:pPr algn="ctr">
                  <a:defRPr lang="en-US" sz="105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Additional!$F$71:$F$79</c:f>
              <c:strCache>
                <c:ptCount val="9"/>
                <c:pt idx="0">
                  <c:v>Qatar </c:v>
                </c:pt>
                <c:pt idx="1">
                  <c:v>Indonesia</c:v>
                </c:pt>
                <c:pt idx="2">
                  <c:v>Iraq</c:v>
                </c:pt>
                <c:pt idx="3">
                  <c:v>Oman</c:v>
                </c:pt>
                <c:pt idx="4">
                  <c:v>Kuwait</c:v>
                </c:pt>
                <c:pt idx="5">
                  <c:v>Algeria</c:v>
                </c:pt>
                <c:pt idx="6">
                  <c:v>Tunisia</c:v>
                </c:pt>
                <c:pt idx="7">
                  <c:v>Myanmar</c:v>
                </c:pt>
                <c:pt idx="8">
                  <c:v>Others</c:v>
                </c:pt>
              </c:strCache>
            </c:strRef>
          </c:cat>
          <c:val>
            <c:numRef>
              <c:f>Additional!$G$71:$G$79</c:f>
              <c:numCache>
                <c:formatCode>0%</c:formatCode>
                <c:ptCount val="9"/>
                <c:pt idx="0">
                  <c:v>2.7269068591209599E-2</c:v>
                </c:pt>
                <c:pt idx="1">
                  <c:v>0.53667167653615699</c:v>
                </c:pt>
                <c:pt idx="2">
                  <c:v>0.110714985436177</c:v>
                </c:pt>
                <c:pt idx="3">
                  <c:v>2.4392305114503299E-2</c:v>
                </c:pt>
                <c:pt idx="4">
                  <c:v>1.93810765624414E-2</c:v>
                </c:pt>
                <c:pt idx="5">
                  <c:v>0.11517759025138299</c:v>
                </c:pt>
                <c:pt idx="6">
                  <c:v>7.3269286987988402E-2</c:v>
                </c:pt>
                <c:pt idx="7">
                  <c:v>7.8603833005501403E-2</c:v>
                </c:pt>
                <c:pt idx="8">
                  <c:v>1.4520177514639699E-2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12-513F-4D8D-9236-A882C53578E0}"/>
            </c:ext>
          </c:extLst>
        </c:ser>
        <c:dLbls>
          <c:showLegendKey val="0"/>
          <c:showVal val="0"/>
          <c:showCatName val="0"/>
          <c:showSerName val="0"/>
          <c:showPercent val="0"/>
          <c:showBubbleSize val="0"/>
          <c:showLeaderLines val="0"/>
        </c:dLbls>
        <c:firstSliceAng val="0"/>
        <c:holeSize val="50"/>
      </c:doughnutChart>
      <c:spPr>
        <a:noFill/>
        <a:ln w="9525">
          <a:noFill/>
        </a:ln>
        <a:effectLst/>
      </c:spPr>
    </c:plotArea>
    <c:plotVisOnly val="1"/>
    <c:dispBlanksAs val="gap"/>
    <c:showDLblsOverMax val="1"/>
  </c:chart>
  <c:spPr>
    <a:solidFill>
      <a:schemeClr val="bg1"/>
    </a:solidFill>
    <a:ln w="9525" cap="flat" cmpd="sng" algn="ctr">
      <a:noFill/>
      <a:prstDash val="solid"/>
      <a:round/>
    </a:ln>
    <a:effectLst/>
  </c:spPr>
  <c:txPr>
    <a:bodyPr/>
    <a:lstStyle/>
    <a:p>
      <a:pPr>
        <a:defRPr/>
      </a:pPr>
      <a:endParaRPr lang="en-US"/>
    </a:p>
  </c:txPr>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525"/>
          <c:y val="0.19725000000000001"/>
          <c:w val="0.60599999999999998"/>
          <c:h val="0.63675000000000004"/>
        </c:manualLayout>
      </c:layout>
      <c:doughnutChart>
        <c:varyColors val="1"/>
        <c:ser>
          <c:idx val="0"/>
          <c:order val="0"/>
          <c:explosion val="1"/>
          <c:dPt>
            <c:idx val="0"/>
            <c:bubble3D val="0"/>
            <c:spPr>
              <a:solidFill>
                <a:schemeClr val="accent1"/>
              </a:solidFill>
              <a:ln>
                <a:noFill/>
              </a:ln>
              <a:effectLst/>
            </c:spPr>
            <c:extLst>
              <c:ext xmlns:c16="http://schemas.microsoft.com/office/drawing/2014/chart" uri="{C3380CC4-5D6E-409C-BE32-E72D297353CC}">
                <c16:uniqueId val="{00000001-8040-40D5-B3EF-280237642369}"/>
              </c:ext>
            </c:extLst>
          </c:dPt>
          <c:dPt>
            <c:idx val="1"/>
            <c:bubble3D val="0"/>
            <c:spPr>
              <a:solidFill>
                <a:schemeClr val="accent2"/>
              </a:solidFill>
              <a:ln>
                <a:noFill/>
              </a:ln>
              <a:effectLst/>
            </c:spPr>
            <c:extLst>
              <c:ext xmlns:c16="http://schemas.microsoft.com/office/drawing/2014/chart" uri="{C3380CC4-5D6E-409C-BE32-E72D297353CC}">
                <c16:uniqueId val="{00000003-8040-40D5-B3EF-280237642369}"/>
              </c:ext>
            </c:extLst>
          </c:dPt>
          <c:dPt>
            <c:idx val="2"/>
            <c:bubble3D val="0"/>
            <c:spPr>
              <a:solidFill>
                <a:schemeClr val="accent3"/>
              </a:solidFill>
              <a:ln>
                <a:noFill/>
              </a:ln>
              <a:effectLst/>
            </c:spPr>
            <c:extLst>
              <c:ext xmlns:c16="http://schemas.microsoft.com/office/drawing/2014/chart" uri="{C3380CC4-5D6E-409C-BE32-E72D297353CC}">
                <c16:uniqueId val="{00000005-8040-40D5-B3EF-280237642369}"/>
              </c:ext>
            </c:extLst>
          </c:dPt>
          <c:dPt>
            <c:idx val="3"/>
            <c:bubble3D val="0"/>
            <c:spPr>
              <a:solidFill>
                <a:schemeClr val="accent4"/>
              </a:solidFill>
              <a:ln>
                <a:noFill/>
              </a:ln>
              <a:effectLst/>
            </c:spPr>
            <c:extLst>
              <c:ext xmlns:c16="http://schemas.microsoft.com/office/drawing/2014/chart" uri="{C3380CC4-5D6E-409C-BE32-E72D297353CC}">
                <c16:uniqueId val="{00000007-8040-40D5-B3EF-280237642369}"/>
              </c:ext>
            </c:extLst>
          </c:dPt>
          <c:dPt>
            <c:idx val="4"/>
            <c:bubble3D val="0"/>
            <c:spPr>
              <a:solidFill>
                <a:schemeClr val="accent5"/>
              </a:solidFill>
              <a:ln>
                <a:noFill/>
              </a:ln>
              <a:effectLst/>
            </c:spPr>
            <c:extLst>
              <c:ext xmlns:c16="http://schemas.microsoft.com/office/drawing/2014/chart" uri="{C3380CC4-5D6E-409C-BE32-E72D297353CC}">
                <c16:uniqueId val="{00000009-8040-40D5-B3EF-280237642369}"/>
              </c:ext>
            </c:extLst>
          </c:dPt>
          <c:dPt>
            <c:idx val="5"/>
            <c:bubble3D val="0"/>
            <c:spPr>
              <a:solidFill>
                <a:schemeClr val="accent6"/>
              </a:solidFill>
              <a:ln>
                <a:noFill/>
              </a:ln>
              <a:effectLst/>
            </c:spPr>
            <c:extLst>
              <c:ext xmlns:c16="http://schemas.microsoft.com/office/drawing/2014/chart" uri="{C3380CC4-5D6E-409C-BE32-E72D297353CC}">
                <c16:uniqueId val="{0000000B-8040-40D5-B3EF-280237642369}"/>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8040-40D5-B3EF-280237642369}"/>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8040-40D5-B3EF-280237642369}"/>
              </c:ext>
            </c:extLst>
          </c:dPt>
          <c:dPt>
            <c:idx val="8"/>
            <c:bubble3D val="0"/>
            <c:spPr>
              <a:solidFill>
                <a:schemeClr val="accent3">
                  <a:lumMod val="60000"/>
                </a:schemeClr>
              </a:solidFill>
              <a:ln>
                <a:noFill/>
              </a:ln>
              <a:effectLst/>
            </c:spPr>
            <c:extLst>
              <c:ext xmlns:c16="http://schemas.microsoft.com/office/drawing/2014/chart" uri="{C3380CC4-5D6E-409C-BE32-E72D297353CC}">
                <c16:uniqueId val="{00000011-8040-40D5-B3EF-280237642369}"/>
              </c:ext>
            </c:extLst>
          </c:dPt>
          <c:dLbls>
            <c:dLbl>
              <c:idx val="0"/>
              <c:layout>
                <c:manualLayout>
                  <c:x val="0.127"/>
                  <c:y val="-0.11849999999999999"/>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8040-40D5-B3EF-280237642369}"/>
                </c:ext>
              </c:extLst>
            </c:dLbl>
            <c:dLbl>
              <c:idx val="1"/>
              <c:layout>
                <c:manualLayout>
                  <c:x val="0.18192592592592594"/>
                  <c:y val="7.6499999999999999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333517060367454"/>
                      <c:h val="0.12845528455284552"/>
                    </c:manualLayout>
                  </c15:layout>
                </c:ext>
                <c:ext xmlns:c16="http://schemas.microsoft.com/office/drawing/2014/chart" uri="{C3380CC4-5D6E-409C-BE32-E72D297353CC}">
                  <c16:uniqueId val="{00000003-8040-40D5-B3EF-280237642369}"/>
                </c:ext>
              </c:extLst>
            </c:dLbl>
            <c:dLbl>
              <c:idx val="2"/>
              <c:layout>
                <c:manualLayout>
                  <c:x val="-5.2749999999999998E-2"/>
                  <c:y val="0.14149999999999999"/>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8040-40D5-B3EF-280237642369}"/>
                </c:ext>
              </c:extLst>
            </c:dLbl>
            <c:dLbl>
              <c:idx val="3"/>
              <c:layout>
                <c:manualLayout>
                  <c:x val="-0.15175"/>
                  <c:y val="0.11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8040-40D5-B3EF-280237642369}"/>
                </c:ext>
              </c:extLst>
            </c:dLbl>
            <c:dLbl>
              <c:idx val="4"/>
              <c:layout>
                <c:manualLayout>
                  <c:x val="-0.16300000000000001"/>
                  <c:y val="3.875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8040-40D5-B3EF-280237642369}"/>
                </c:ext>
              </c:extLst>
            </c:dLbl>
            <c:dLbl>
              <c:idx val="5"/>
              <c:layout>
                <c:manualLayout>
                  <c:x val="-0.16750000000000001"/>
                  <c:y val="-3.5000000000000001E-3"/>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8040-40D5-B3EF-280237642369}"/>
                </c:ext>
              </c:extLst>
            </c:dLbl>
            <c:dLbl>
              <c:idx val="6"/>
              <c:layout>
                <c:manualLayout>
                  <c:x val="-0.16475000000000001"/>
                  <c:y val="-8.2750000000000004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8040-40D5-B3EF-280237642369}"/>
                </c:ext>
              </c:extLst>
            </c:dLbl>
            <c:dLbl>
              <c:idx val="7"/>
              <c:layout>
                <c:manualLayout>
                  <c:x val="-0.13"/>
                  <c:y val="-0.12725"/>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F-8040-40D5-B3EF-280237642369}"/>
                </c:ext>
              </c:extLst>
            </c:dLbl>
            <c:dLbl>
              <c:idx val="8"/>
              <c:layout>
                <c:manualLayout>
                  <c:x val="1.4500000000000001E-2"/>
                  <c:y val="-0.14749999999999999"/>
                </c:manualLayout>
              </c:layout>
              <c:tx>
                <c:rich>
                  <a:bodyPr/>
                  <a:lstStyle/>
                  <a:p>
                    <a:fld id="{8AF8C48E-1512-41A5-AEAC-D41B3D61EA21}" type="CATEGORYNAME">
                      <a:rPr lang="en-US"/>
                      <a:pPr/>
                      <a:t>[CATEGORY NAME]</a:t>
                    </a:fld>
                    <a:r>
                      <a:rPr lang="en-US" baseline="0" dirty="0"/>
                      <a:t>, </a:t>
                    </a:r>
                    <a:r>
                      <a:rPr lang="en-US" baseline="0" dirty="0" smtClean="0"/>
                      <a:t>1%</a:t>
                    </a:r>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11-8040-40D5-B3EF-280237642369}"/>
                </c:ext>
              </c:extLst>
            </c:dLbl>
            <c:spPr>
              <a:noFill/>
              <a:ln w="9525">
                <a:noFill/>
              </a:ln>
              <a:effectLst/>
            </c:spPr>
            <c:txPr>
              <a:bodyPr rot="0" spcFirstLastPara="1" vertOverflow="ellipsis" vert="horz" wrap="square" anchor="ctr" anchorCtr="1"/>
              <a:lstStyle/>
              <a:p>
                <a:pPr algn="ctr">
                  <a:defRPr lang="en-US" sz="105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Additional!$F$48:$F$56</c:f>
              <c:strCache>
                <c:ptCount val="9"/>
                <c:pt idx="0">
                  <c:v>Qatar </c:v>
                </c:pt>
                <c:pt idx="1">
                  <c:v>Indonesia</c:v>
                </c:pt>
                <c:pt idx="2">
                  <c:v>Iraq</c:v>
                </c:pt>
                <c:pt idx="3">
                  <c:v>Oman</c:v>
                </c:pt>
                <c:pt idx="4">
                  <c:v>Kuwait</c:v>
                </c:pt>
                <c:pt idx="5">
                  <c:v>Algeria</c:v>
                </c:pt>
                <c:pt idx="6">
                  <c:v>Tunisia</c:v>
                </c:pt>
                <c:pt idx="7">
                  <c:v>Myanmar</c:v>
                </c:pt>
                <c:pt idx="8">
                  <c:v>Others</c:v>
                </c:pt>
              </c:strCache>
            </c:strRef>
          </c:cat>
          <c:val>
            <c:numRef>
              <c:f>Additional!$G$48:$G$56</c:f>
              <c:numCache>
                <c:formatCode>0%</c:formatCode>
                <c:ptCount val="9"/>
                <c:pt idx="0">
                  <c:v>0.15623145922162701</c:v>
                </c:pt>
                <c:pt idx="1">
                  <c:v>0.40289823923957002</c:v>
                </c:pt>
                <c:pt idx="2">
                  <c:v>1.6866731388328601E-2</c:v>
                </c:pt>
                <c:pt idx="3">
                  <c:v>9.8616477915625403E-2</c:v>
                </c:pt>
                <c:pt idx="4">
                  <c:v>5.5087721887575603E-2</c:v>
                </c:pt>
                <c:pt idx="5">
                  <c:v>0.13037598202313999</c:v>
                </c:pt>
                <c:pt idx="6">
                  <c:v>4.3927763883064602E-2</c:v>
                </c:pt>
                <c:pt idx="7">
                  <c:v>7.6491640209993494E-2</c:v>
                </c:pt>
                <c:pt idx="8">
                  <c:v>1.9503984231075099E-2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12-8040-40D5-B3EF-280237642369}"/>
            </c:ext>
          </c:extLst>
        </c:ser>
        <c:dLbls>
          <c:showLegendKey val="0"/>
          <c:showVal val="0"/>
          <c:showCatName val="0"/>
          <c:showSerName val="0"/>
          <c:showPercent val="0"/>
          <c:showBubbleSize val="0"/>
          <c:showLeaderLines val="0"/>
        </c:dLbls>
        <c:firstSliceAng val="0"/>
        <c:holeSize val="50"/>
      </c:doughnutChart>
      <c:spPr>
        <a:noFill/>
        <a:ln w="9525">
          <a:noFill/>
        </a:ln>
        <a:effectLst/>
      </c:spPr>
    </c:plotArea>
    <c:plotVisOnly val="1"/>
    <c:dispBlanksAs val="gap"/>
    <c:showDLblsOverMax val="1"/>
  </c:chart>
  <c:spPr>
    <a:solidFill>
      <a:schemeClr val="bg1"/>
    </a:solidFill>
    <a:ln w="9525" cap="flat" cmpd="sng" algn="ctr">
      <a:noFill/>
      <a:prstDash val="solid"/>
      <a:round/>
    </a:ln>
    <a:effectLst/>
  </c:spPr>
  <c:txPr>
    <a:bodyPr rot="0" vert="horz"/>
    <a:lstStyle/>
    <a:p>
      <a:pPr>
        <a:defRPr lang="en-US" u="none" baseline="0">
          <a:solidFill>
            <a:schemeClr val="tx1"/>
          </a:solidFill>
        </a:defRPr>
      </a:pPr>
      <a:endParaRPr lang="en-US"/>
    </a:p>
  </c:txPr>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065"/>
          <c:w val="0.93899999999999995"/>
          <c:h val="0.77324999999999999"/>
        </c:manualLayout>
      </c:layout>
      <c:barChart>
        <c:barDir val="col"/>
        <c:grouping val="stacked"/>
        <c:varyColors val="0"/>
        <c:ser>
          <c:idx val="0"/>
          <c:order val="0"/>
          <c:tx>
            <c:strRef>
              <c:f>'Group Results'!$F$174</c:f>
              <c:strCache>
                <c:ptCount val="1"/>
                <c:pt idx="0">
                  <c:v>Long Term </c:v>
                </c:pt>
              </c:strCache>
            </c:strRef>
          </c:tx>
          <c:spPr>
            <a:solidFill>
              <a:schemeClr val="bg1">
                <a:lumMod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20F4-4240-8DF4-F4C0A67842AF}"/>
              </c:ext>
            </c:extLst>
          </c:dPt>
          <c:dPt>
            <c:idx val="1"/>
            <c:invertIfNegative val="0"/>
            <c:bubble3D val="0"/>
            <c:extLst>
              <c:ext xmlns:c16="http://schemas.microsoft.com/office/drawing/2014/chart" uri="{C3380CC4-5D6E-409C-BE32-E72D297353CC}">
                <c16:uniqueId val="{00000001-20F4-4240-8DF4-F4C0A67842AF}"/>
              </c:ext>
            </c:extLst>
          </c:dPt>
          <c:dPt>
            <c:idx val="2"/>
            <c:invertIfNegative val="0"/>
            <c:bubble3D val="0"/>
            <c:extLst>
              <c:ext xmlns:c16="http://schemas.microsoft.com/office/drawing/2014/chart" uri="{C3380CC4-5D6E-409C-BE32-E72D297353CC}">
                <c16:uniqueId val="{00000002-20F4-4240-8DF4-F4C0A67842AF}"/>
              </c:ext>
            </c:extLst>
          </c:dPt>
          <c:dPt>
            <c:idx val="3"/>
            <c:invertIfNegative val="0"/>
            <c:bubble3D val="0"/>
            <c:extLst>
              <c:ext xmlns:c16="http://schemas.microsoft.com/office/drawing/2014/chart" uri="{C3380CC4-5D6E-409C-BE32-E72D297353CC}">
                <c16:uniqueId val="{00000003-20F4-4240-8DF4-F4C0A67842AF}"/>
              </c:ext>
            </c:extLst>
          </c:dPt>
          <c:dLbls>
            <c:spPr>
              <a:noFill/>
              <a:ln w="9525">
                <a:noFill/>
              </a:ln>
            </c:spPr>
            <c:txPr>
              <a:bodyPr rot="0" vert="horz"/>
              <a:lstStyle/>
              <a:p>
                <a:pPr algn="ctr">
                  <a:defRPr lang="en-US" sz="1000" b="0" i="0" u="none" baseline="0">
                    <a:solidFill>
                      <a:srgbClr val="000000"/>
                    </a:solidFill>
                  </a:defRPr>
                </a:pPr>
                <a:endParaRPr lang="en-US"/>
              </a:p>
            </c:txPr>
            <c:dLblPos val="ctr"/>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Results'!$G$173:$J$173</c:f>
              <c:strCache>
                <c:ptCount val="4"/>
                <c:pt idx="0">
                  <c:v>9M-2015</c:v>
                </c:pt>
                <c:pt idx="1">
                  <c:v>9M-2016</c:v>
                </c:pt>
                <c:pt idx="2">
                  <c:v>9M-2017</c:v>
                </c:pt>
                <c:pt idx="3">
                  <c:v>9M-2018</c:v>
                </c:pt>
              </c:strCache>
            </c:strRef>
          </c:cat>
          <c:val>
            <c:numRef>
              <c:f>'Group Results'!$G$174:$J$174</c:f>
              <c:numCache>
                <c:formatCode>#,##0\ ;\(#,##0\)</c:formatCode>
                <c:ptCount val="4"/>
                <c:pt idx="0">
                  <c:v>40463.065427251997</c:v>
                </c:pt>
                <c:pt idx="1">
                  <c:v>38462.247872166998</c:v>
                </c:pt>
                <c:pt idx="2">
                  <c:v>37795.972531246</c:v>
                </c:pt>
                <c:pt idx="3">
                  <c:v>25789.424504027</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4-20F4-4240-8DF4-F4C0A67842AF}"/>
            </c:ext>
          </c:extLst>
        </c:ser>
        <c:ser>
          <c:idx val="1"/>
          <c:order val="1"/>
          <c:tx>
            <c:strRef>
              <c:f>'Group Results'!$F$175</c:f>
              <c:strCache>
                <c:ptCount val="1"/>
                <c:pt idx="0">
                  <c:v>Short Term</c:v>
                </c:pt>
              </c:strCache>
            </c:strRef>
          </c:tx>
          <c:spPr>
            <a:solidFill>
              <a:srgbClr val="65C4DB"/>
            </a:solidFill>
          </c:spPr>
          <c:invertIfNegative val="0"/>
          <c:dLbls>
            <c:spPr>
              <a:noFill/>
              <a:ln w="9525">
                <a:noFill/>
              </a:ln>
            </c:spPr>
            <c:txPr>
              <a:bodyPr rot="0" vert="horz"/>
              <a:lstStyle/>
              <a:p>
                <a:pPr algn="ctr">
                  <a:defRPr lang="en-US" sz="1000" b="1" u="none" baseline="0">
                    <a:solidFill>
                      <a:schemeClr val="bg1"/>
                    </a:solidFill>
                  </a:defRPr>
                </a:pPr>
                <a:endParaRPr lang="en-US"/>
              </a:p>
            </c:txPr>
            <c:dLblPos val="ctr"/>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Results'!$G$173:$J$173</c:f>
              <c:strCache>
                <c:ptCount val="4"/>
                <c:pt idx="0">
                  <c:v>9M-2015</c:v>
                </c:pt>
                <c:pt idx="1">
                  <c:v>9M-2016</c:v>
                </c:pt>
                <c:pt idx="2">
                  <c:v>9M-2017</c:v>
                </c:pt>
                <c:pt idx="3">
                  <c:v>9M-2018</c:v>
                </c:pt>
              </c:strCache>
            </c:strRef>
          </c:cat>
          <c:val>
            <c:numRef>
              <c:f>'Group Results'!$G$175:$J$175</c:f>
              <c:numCache>
                <c:formatCode>#,##0\ ;\(#,##0\)</c:formatCode>
                <c:ptCount val="4"/>
                <c:pt idx="0">
                  <c:v>2318.3034801529998</c:v>
                </c:pt>
                <c:pt idx="1">
                  <c:v>6883.9400815769995</c:v>
                </c:pt>
                <c:pt idx="2">
                  <c:v>2455.2935766420001</c:v>
                </c:pt>
                <c:pt idx="3">
                  <c:v>11692.938946548</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5-20F4-4240-8DF4-F4C0A67842AF}"/>
            </c:ext>
          </c:extLst>
        </c:ser>
        <c:ser>
          <c:idx val="2"/>
          <c:order val="2"/>
          <c:tx>
            <c:strRef>
              <c:f>'Group Results'!$F$176</c:f>
              <c:strCache>
                <c:ptCount val="1"/>
                <c:pt idx="0">
                  <c:v>Total</c:v>
                </c:pt>
              </c:strCache>
            </c:strRef>
          </c:tx>
          <c:spPr>
            <a:noFill/>
          </c:spPr>
          <c:invertIfNegative val="0"/>
          <c:dLbls>
            <c:dLbl>
              <c:idx val="0"/>
              <c:tx>
                <c:rich>
                  <a:bodyPr rot="0" vert="horz"/>
                  <a:lstStyle/>
                  <a:p>
                    <a:pPr algn="ctr">
                      <a:defRPr/>
                    </a:pPr>
                    <a:fld id="{20CEA7DE-5231-4B65-9802-BEF332A11D3B}" type="VALUE">
                      <a:rPr lang="en-US" b="0" u="none" baseline="0">
                        <a:solidFill>
                          <a:schemeClr val="tx1"/>
                        </a:solidFill>
                      </a:rPr>
                      <a:pPr algn="ctr">
                        <a:defRPr/>
                      </a:pPr>
                      <a:t>[VALUE]</a:t>
                    </a:fld>
                    <a:endParaRPr lang="en-US"/>
                  </a:p>
                </c:rich>
              </c:tx>
              <c:spPr>
                <a:noFill/>
                <a:ln w="9525">
                  <a:noFill/>
                </a:ln>
              </c:spPr>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20F4-4240-8DF4-F4C0A67842AF}"/>
                </c:ext>
              </c:extLst>
            </c:dLbl>
            <c:spPr>
              <a:noFill/>
              <a:ln w="9525">
                <a:noFill/>
              </a:ln>
            </c:sp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'Group Results'!$G$173:$J$173</c:f>
              <c:strCache>
                <c:ptCount val="4"/>
                <c:pt idx="0">
                  <c:v>9M-2015</c:v>
                </c:pt>
                <c:pt idx="1">
                  <c:v>9M-2016</c:v>
                </c:pt>
                <c:pt idx="2">
                  <c:v>9M-2017</c:v>
                </c:pt>
                <c:pt idx="3">
                  <c:v>9M-2018</c:v>
                </c:pt>
              </c:strCache>
            </c:strRef>
          </c:cat>
          <c:val>
            <c:numRef>
              <c:f>'Group Results'!$G$176:$J$176</c:f>
              <c:numCache>
                <c:formatCode>#,##0</c:formatCode>
                <c:ptCount val="4"/>
                <c:pt idx="0">
                  <c:v>42781.368907404998</c:v>
                </c:pt>
                <c:pt idx="1">
                  <c:v>45346.187953744004</c:v>
                </c:pt>
                <c:pt idx="2">
                  <c:v>40251.266107887997</c:v>
                </c:pt>
                <c:pt idx="3">
                  <c:v>37482.363450575001</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7-20F4-4240-8DF4-F4C0A67842AF}"/>
            </c:ext>
          </c:extLst>
        </c:ser>
        <c:dLbls>
          <c:showLegendKey val="0"/>
          <c:showVal val="0"/>
          <c:showCatName val="0"/>
          <c:showSerName val="0"/>
          <c:showPercent val="0"/>
          <c:showBubbleSize val="0"/>
        </c:dLbls>
        <c:gapWidth val="70"/>
        <c:overlap val="100"/>
        <c:axId val="41173946"/>
        <c:axId val="33592860"/>
        <c:extLst xmlns:c16="http://schemas.microsoft.com/office/drawing/2014/chart" xmlns:c15="http://schemas.microsoft.com/office/drawing/2012/chart" xmlns:c14="http://schemas.microsoft.com/office/drawing/2007/8/2/chart" xmlns:mc="http://schemas.openxmlformats.org/markup-compatibility/2006"/>
      </c:barChart>
      <c:catAx>
        <c:axId val="4117394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33592860"/>
        <c:crosses val="autoZero"/>
        <c:auto val="1"/>
        <c:lblAlgn val="ctr"/>
        <c:lblOffset val="100"/>
        <c:noMultiLvlLbl val="0"/>
      </c:catAx>
      <c:valAx>
        <c:axId val="33592860"/>
        <c:scaling>
          <c:orientation val="minMax"/>
          <c:max val="50000"/>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41173946"/>
        <c:crosses val="autoZero"/>
        <c:crossBetween val="between"/>
      </c:valAx>
      <c:spPr>
        <a:noFill/>
        <a:ln w="9525">
          <a:noFill/>
        </a:ln>
      </c:spPr>
    </c:plotArea>
    <c:plotVisOnly val="1"/>
    <c:dispBlanksAs val="gap"/>
    <c:showDLblsOverMax val="1"/>
  </c:chart>
  <c:spPr>
    <a:noFill/>
    <a:ln w="9525">
      <a:noFill/>
      <a:miter lim="800000"/>
    </a:ln>
  </c:spPr>
  <c:txPr>
    <a:bodyPr rot="0" vert="horz"/>
    <a:lstStyle/>
    <a:p>
      <a:pPr>
        <a:defRPr lang="en-US" u="none" baseline="0">
          <a:solidFill>
            <a:schemeClr val="tx1"/>
          </a:solidFill>
        </a:defRPr>
      </a:pPr>
      <a:endParaRPr lang="en-US"/>
    </a:p>
  </c:txPr>
  <c:userShapes r:id="rId1"/>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89124560356E-2"/>
          <c:y val="0.16567963361740112"/>
          <c:w val="0.93888890743255615"/>
          <c:h val="0.76036381721496582"/>
        </c:manualLayout>
      </c:layout>
      <c:barChart>
        <c:barDir val="col"/>
        <c:grouping val="clustered"/>
        <c:varyColors val="1"/>
        <c:dLbls>
          <c:showLegendKey val="0"/>
          <c:showVal val="0"/>
          <c:showCatName val="0"/>
          <c:showSerName val="0"/>
          <c:showPercent val="0"/>
          <c:showBubbleSize val="0"/>
        </c:dLbls>
        <c:gapWidth val="150"/>
        <c:axId val="378005272"/>
        <c:axId val="381182816"/>
      </c:barChart>
      <c:catAx>
        <c:axId val="378005272"/>
        <c:scaling>
          <c:orientation val="minMax"/>
        </c:scaling>
        <c:delete val="0"/>
        <c:axPos val="b"/>
        <c:numFmt formatCode="General" sourceLinked="1"/>
        <c:majorTickMark val="none"/>
        <c:minorTickMark val="none"/>
        <c:tickLblPos val="nextTo"/>
        <c:spPr>
          <a:ln>
            <a:solidFill>
              <a:schemeClr val="tx1"/>
            </a:solidFill>
          </a:ln>
        </c:spPr>
        <c:crossAx val="381182816"/>
        <c:crosses val="autoZero"/>
        <c:auto val="0"/>
        <c:lblAlgn val="ctr"/>
        <c:lblOffset val="100"/>
        <c:noMultiLvlLbl val="0"/>
      </c:catAx>
      <c:valAx>
        <c:axId val="381182816"/>
        <c:scaling>
          <c:orientation val="minMax"/>
          <c:max val="3500"/>
          <c:min val="0"/>
        </c:scaling>
        <c:delete val="1"/>
        <c:axPos val="l"/>
        <c:numFmt formatCode="_(* #,##0_);_(* \(#,##0\);_(* &quot;-&quot;??_);_(@_)" sourceLinked="1"/>
        <c:majorTickMark val="out"/>
        <c:minorTickMark val="none"/>
        <c:tickLblPos val="nextTo"/>
        <c:crossAx val="378005272"/>
        <c:crosses val="autoZero"/>
        <c:crossBetween val="between"/>
        <c:majorUnit val="200"/>
      </c:valAx>
      <c:spPr>
        <a:noFill/>
        <a:ln w="25398">
          <a:noFill/>
        </a:ln>
      </c:spPr>
    </c:plotArea>
    <c:plotVisOnly val="1"/>
    <c:dispBlanksAs val="gap"/>
    <c:showDLblsOverMax val="0"/>
  </c:chart>
  <c:spPr>
    <a:noFill/>
    <a:ln w="9323">
      <a:noFill/>
    </a:ln>
  </c:spPr>
  <c:txPr>
    <a:bodyPr/>
    <a:lstStyle/>
    <a:p>
      <a:pPr>
        <a:defRPr sz="900" smtId="4294967295">
          <a:solidFill>
            <a:schemeClr val="tx1"/>
          </a:solidFill>
        </a:defRPr>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74999999999999"/>
          <c:y val="0.14649999999999999"/>
          <c:w val="0.66949999999999998"/>
          <c:h val="0.79449999999999998"/>
        </c:manualLayout>
      </c:layout>
      <c:doughnut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9D07-4E14-BC2E-6FDAD47F91DF}"/>
              </c:ext>
            </c:extLst>
          </c:dPt>
          <c:dPt>
            <c:idx val="1"/>
            <c:bubble3D val="0"/>
            <c:spPr>
              <a:solidFill>
                <a:schemeClr val="accent2"/>
              </a:solidFill>
              <a:ln>
                <a:noFill/>
              </a:ln>
              <a:effectLst/>
            </c:spPr>
            <c:extLst>
              <c:ext xmlns:c16="http://schemas.microsoft.com/office/drawing/2014/chart" uri="{C3380CC4-5D6E-409C-BE32-E72D297353CC}">
                <c16:uniqueId val="{00000003-9D07-4E14-BC2E-6FDAD47F91DF}"/>
              </c:ext>
            </c:extLst>
          </c:dPt>
          <c:dPt>
            <c:idx val="2"/>
            <c:bubble3D val="0"/>
            <c:spPr>
              <a:solidFill>
                <a:schemeClr val="accent3"/>
              </a:solidFill>
              <a:ln>
                <a:noFill/>
              </a:ln>
              <a:effectLst/>
            </c:spPr>
            <c:extLst>
              <c:ext xmlns:c16="http://schemas.microsoft.com/office/drawing/2014/chart" uri="{C3380CC4-5D6E-409C-BE32-E72D297353CC}">
                <c16:uniqueId val="{00000005-9D07-4E14-BC2E-6FDAD47F91DF}"/>
              </c:ext>
            </c:extLst>
          </c:dPt>
          <c:dPt>
            <c:idx val="3"/>
            <c:bubble3D val="0"/>
            <c:spPr>
              <a:solidFill>
                <a:schemeClr val="accent4"/>
              </a:solidFill>
              <a:ln>
                <a:noFill/>
              </a:ln>
              <a:effectLst/>
            </c:spPr>
            <c:extLst>
              <c:ext xmlns:c16="http://schemas.microsoft.com/office/drawing/2014/chart" uri="{C3380CC4-5D6E-409C-BE32-E72D297353CC}">
                <c16:uniqueId val="{00000007-9D07-4E14-BC2E-6FDAD47F91DF}"/>
              </c:ext>
            </c:extLst>
          </c:dPt>
          <c:dPt>
            <c:idx val="4"/>
            <c:bubble3D val="0"/>
            <c:spPr>
              <a:solidFill>
                <a:schemeClr val="accent5"/>
              </a:solidFill>
              <a:ln>
                <a:noFill/>
              </a:ln>
              <a:effectLst/>
            </c:spPr>
            <c:extLst>
              <c:ext xmlns:c16="http://schemas.microsoft.com/office/drawing/2014/chart" uri="{C3380CC4-5D6E-409C-BE32-E72D297353CC}">
                <c16:uniqueId val="{00000009-9D07-4E14-BC2E-6FDAD47F91DF}"/>
              </c:ext>
            </c:extLst>
          </c:dPt>
          <c:dPt>
            <c:idx val="5"/>
            <c:bubble3D val="0"/>
            <c:spPr>
              <a:solidFill>
                <a:schemeClr val="accent6"/>
              </a:solidFill>
              <a:ln>
                <a:noFill/>
              </a:ln>
              <a:effectLst/>
            </c:spPr>
            <c:extLst>
              <c:ext xmlns:c16="http://schemas.microsoft.com/office/drawing/2014/chart" uri="{C3380CC4-5D6E-409C-BE32-E72D297353CC}">
                <c16:uniqueId val="{0000000B-9D07-4E14-BC2E-6FDAD47F91DF}"/>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9D07-4E14-BC2E-6FDAD47F91DF}"/>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9D07-4E14-BC2E-6FDAD47F91DF}"/>
              </c:ext>
            </c:extLst>
          </c:dPt>
          <c:dPt>
            <c:idx val="8"/>
            <c:bubble3D val="0"/>
            <c:spPr>
              <a:solidFill>
                <a:schemeClr val="accent3">
                  <a:lumMod val="60000"/>
                </a:schemeClr>
              </a:solidFill>
              <a:ln>
                <a:noFill/>
              </a:ln>
              <a:effectLst/>
            </c:spPr>
            <c:extLst>
              <c:ext xmlns:c16="http://schemas.microsoft.com/office/drawing/2014/chart" uri="{C3380CC4-5D6E-409C-BE32-E72D297353CC}">
                <c16:uniqueId val="{00000011-9D07-4E14-BC2E-6FDAD47F91DF}"/>
              </c:ext>
            </c:extLst>
          </c:dPt>
          <c:dLbls>
            <c:dLbl>
              <c:idx val="0"/>
              <c:layout>
                <c:manualLayout>
                  <c:x val="0.19350000000000001"/>
                  <c:y val="6.25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9D07-4E14-BC2E-6FDAD47F91DF}"/>
                </c:ext>
              </c:extLst>
            </c:dLbl>
            <c:dLbl>
              <c:idx val="1"/>
              <c:layout>
                <c:manualLayout>
                  <c:x val="7.775E-2"/>
                  <c:y val="-0.28775000000000001"/>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9D07-4E14-BC2E-6FDAD47F91DF}"/>
                </c:ext>
              </c:extLst>
            </c:dLbl>
            <c:dLbl>
              <c:idx val="2"/>
              <c:layout>
                <c:manualLayout>
                  <c:x val="-0.27250000000000002"/>
                  <c:y val="0"/>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9D07-4E14-BC2E-6FDAD47F91DF}"/>
                </c:ext>
              </c:extLst>
            </c:dLbl>
            <c:dLbl>
              <c:idx val="3"/>
              <c:layout>
                <c:manualLayout>
                  <c:x val="-9.5750000000000002E-2"/>
                  <c:y val="1.8249999999999999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9D07-4E14-BC2E-6FDAD47F91DF}"/>
                </c:ext>
              </c:extLst>
            </c:dLbl>
            <c:dLbl>
              <c:idx val="4"/>
              <c:layout>
                <c:manualLayout>
                  <c:x val="-9.8750000000000004E-2"/>
                  <c:y val="0"/>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9D07-4E14-BC2E-6FDAD47F91DF}"/>
                </c:ext>
              </c:extLst>
            </c:dLbl>
            <c:dLbl>
              <c:idx val="5"/>
              <c:layout>
                <c:manualLayout>
                  <c:x val="-8.0250000000000002E-2"/>
                  <c:y val="-1.7500000000000002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9D07-4E14-BC2E-6FDAD47F91DF}"/>
                </c:ext>
              </c:extLst>
            </c:dLbl>
            <c:dLbl>
              <c:idx val="6"/>
              <c:layout>
                <c:manualLayout>
                  <c:x val="-5.2499999999999998E-2"/>
                  <c:y val="-5.7750000000000003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9D07-4E14-BC2E-6FDAD47F91DF}"/>
                </c:ext>
              </c:extLst>
            </c:dLbl>
            <c:dLbl>
              <c:idx val="7"/>
              <c:layout>
                <c:manualLayout>
                  <c:x val="-2.4750000000000001E-2"/>
                  <c:y val="-0.10875"/>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F-9D07-4E14-BC2E-6FDAD47F91DF}"/>
                </c:ext>
              </c:extLst>
            </c:dLbl>
            <c:dLbl>
              <c:idx val="8"/>
              <c:layout>
                <c:manualLayout>
                  <c:x val="0"/>
                  <c:y val="-0.1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11-9D07-4E14-BC2E-6FDAD47F91DF}"/>
                </c:ext>
              </c:extLst>
            </c:dLbl>
            <c:spPr>
              <a:noFill/>
              <a:ln w="9525">
                <a:noFill/>
              </a:ln>
              <a:effectLst/>
            </c:spPr>
            <c:txPr>
              <a:bodyPr rot="0" spcFirstLastPara="1" vertOverflow="ellipsis" vert="horz" wrap="square" anchor="ctr" anchorCtr="1"/>
              <a:lstStyle/>
              <a:p>
                <a:pPr algn="ctr">
                  <a:defRPr lang="en-US" sz="1100" b="0" i="0" u="none" strike="noStrike" kern="1200" baseline="0">
                    <a:solidFill>
                      <a:srgbClr val="000000"/>
                    </a:solidFill>
                    <a:latin typeface="+mn-lt"/>
                    <a:ea typeface="+mn-ea"/>
                    <a:cs typeface="+mn-cs"/>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Additional!$F$98:$F$100</c:f>
              <c:strCache>
                <c:ptCount val="3"/>
                <c:pt idx="0">
                  <c:v>Qatar</c:v>
                </c:pt>
                <c:pt idx="1">
                  <c:v>Indonesia </c:v>
                </c:pt>
                <c:pt idx="2">
                  <c:v>Others </c:v>
                </c:pt>
              </c:strCache>
            </c:strRef>
          </c:cat>
          <c:val>
            <c:numRef>
              <c:f>Additional!$G$98:$G$100</c:f>
              <c:numCache>
                <c:formatCode>0%</c:formatCode>
                <c:ptCount val="3"/>
                <c:pt idx="0">
                  <c:v>0.79276348112016304</c:v>
                </c:pt>
                <c:pt idx="1">
                  <c:v>0.13638275535804201</c:v>
                </c:pt>
                <c:pt idx="2">
                  <c:v>7.0853763521794497E-2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12-9D07-4E14-BC2E-6FDAD47F91DF}"/>
            </c:ext>
          </c:extLst>
        </c:ser>
        <c:dLbls>
          <c:showLegendKey val="0"/>
          <c:showVal val="0"/>
          <c:showCatName val="0"/>
          <c:showSerName val="0"/>
          <c:showPercent val="0"/>
          <c:showBubbleSize val="0"/>
          <c:showLeaderLines val="0"/>
        </c:dLbls>
        <c:firstSliceAng val="0"/>
        <c:holeSize val="50"/>
      </c:doughnutChart>
      <c:spPr>
        <a:noFill/>
        <a:ln w="9525">
          <a:noFill/>
        </a:ln>
        <a:effectLst/>
      </c:spPr>
    </c:plotArea>
    <c:plotVisOnly val="1"/>
    <c:dispBlanksAs val="gap"/>
    <c:showDLblsOverMax val="1"/>
  </c:chart>
  <c:spPr>
    <a:solidFill>
      <a:schemeClr val="bg1"/>
    </a:solidFill>
    <a:ln w="9525" cap="flat" cmpd="sng" algn="ctr">
      <a:noFill/>
      <a:prstDash val="solid"/>
      <a:round/>
    </a:ln>
    <a:effectLst/>
  </c:spPr>
  <c:txPr>
    <a:bodyPr/>
    <a:lstStyle/>
    <a:p>
      <a:pPr>
        <a:defRPr/>
      </a:pPr>
      <a:endParaRPr lang="en-US"/>
    </a:p>
  </c:txPr>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6735577194561293E-2"/>
          <c:y val="7.5342593394450763E-2"/>
          <c:w val="0.94399994028871825"/>
          <c:h val="0.72870995577609265"/>
        </c:manualLayout>
      </c:layout>
      <c:barChart>
        <c:barDir val="col"/>
        <c:grouping val="clustered"/>
        <c:varyColors val="0"/>
        <c:ser>
          <c:idx val="0"/>
          <c:order val="0"/>
          <c:tx>
            <c:strRef>
              <c:f>Sheet1!$B$1</c:f>
              <c:strCache>
                <c:ptCount val="1"/>
                <c:pt idx="0">
                  <c:v>Series 1</c:v>
                </c:pt>
              </c:strCache>
            </c:strRef>
          </c:tx>
          <c:spPr>
            <a:solidFill>
              <a:srgbClr val="DFDFE1">
                <a:lumMod val="50000"/>
              </a:srgbClr>
            </a:solidFill>
            <a:ln>
              <a:solidFill>
                <a:srgbClr val="DFDFE1">
                  <a:lumMod val="50000"/>
                </a:srgbClr>
              </a:solidFill>
            </a:ln>
          </c:spPr>
          <c:invertIfNegative val="0"/>
          <c:dPt>
            <c:idx val="0"/>
            <c:invertIfNegative val="0"/>
            <c:bubble3D val="0"/>
            <c:spPr>
              <a:solidFill>
                <a:srgbClr val="FFFFFF">
                  <a:lumMod val="75000"/>
                </a:srgbClr>
              </a:solidFill>
              <a:ln>
                <a:solidFill>
                  <a:srgbClr val="FFFFFF">
                    <a:lumMod val="75000"/>
                  </a:srgbClr>
                </a:solidFill>
              </a:ln>
            </c:spPr>
            <c:extLst>
              <c:ext xmlns:c16="http://schemas.microsoft.com/office/drawing/2014/chart" uri="{C3380CC4-5D6E-409C-BE32-E72D297353CC}">
                <c16:uniqueId val="{00000003-3CD7-41B9-AD98-2C7D9FFC7712}"/>
              </c:ext>
            </c:extLst>
          </c:dPt>
          <c:dPt>
            <c:idx val="1"/>
            <c:invertIfNegative val="0"/>
            <c:bubble3D val="0"/>
            <c:extLst>
              <c:ext xmlns:c16="http://schemas.microsoft.com/office/drawing/2014/chart" uri="{C3380CC4-5D6E-409C-BE32-E72D297353CC}">
                <c16:uniqueId val="{00000005-3CD7-41B9-AD98-2C7D9FFC7712}"/>
              </c:ext>
            </c:extLst>
          </c:dPt>
          <c:dPt>
            <c:idx val="2"/>
            <c:invertIfNegative val="0"/>
            <c:bubble3D val="0"/>
            <c:spPr>
              <a:solidFill>
                <a:srgbClr val="FF0000"/>
              </a:solidFill>
              <a:ln>
                <a:solidFill>
                  <a:srgbClr val="FF0000"/>
                </a:solidFill>
              </a:ln>
            </c:spPr>
            <c:extLst>
              <c:ext xmlns:c16="http://schemas.microsoft.com/office/drawing/2014/chart" uri="{C3380CC4-5D6E-409C-BE32-E72D297353CC}">
                <c16:uniqueId val="{00000007-3CD7-41B9-AD98-2C7D9FFC7712}"/>
              </c:ext>
            </c:extLst>
          </c:dPt>
          <c:dPt>
            <c:idx val="3"/>
            <c:invertIfNegative val="0"/>
            <c:bubble3D val="0"/>
            <c:extLst>
              <c:ext xmlns:c16="http://schemas.microsoft.com/office/drawing/2014/chart" uri="{C3380CC4-5D6E-409C-BE32-E72D297353CC}">
                <c16:uniqueId val="{00000009-3CD7-41B9-AD98-2C7D9FFC7712}"/>
              </c:ext>
            </c:extLst>
          </c:dPt>
          <c:dPt>
            <c:idx val="4"/>
            <c:invertIfNegative val="0"/>
            <c:bubble3D val="0"/>
            <c:spPr>
              <a:solidFill>
                <a:srgbClr val="FF0000"/>
              </a:solidFill>
              <a:ln>
                <a:solidFill>
                  <a:srgbClr val="FF0000"/>
                </a:solidFill>
              </a:ln>
            </c:spPr>
            <c:extLst>
              <c:ext xmlns:c16="http://schemas.microsoft.com/office/drawing/2014/chart" uri="{C3380CC4-5D6E-409C-BE32-E72D297353CC}">
                <c16:uniqueId val="{0000000B-3CD7-41B9-AD98-2C7D9FFC7712}"/>
              </c:ext>
            </c:extLst>
          </c:dPt>
          <c:dPt>
            <c:idx val="5"/>
            <c:invertIfNegative val="0"/>
            <c:bubble3D val="0"/>
            <c:extLst>
              <c:ext xmlns:c16="http://schemas.microsoft.com/office/drawing/2014/chart" uri="{C3380CC4-5D6E-409C-BE32-E72D297353CC}">
                <c16:uniqueId val="{0000000C-3CD7-41B9-AD98-2C7D9FFC7712}"/>
              </c:ext>
            </c:extLst>
          </c:dPt>
          <c:dPt>
            <c:idx val="6"/>
            <c:invertIfNegative val="0"/>
            <c:bubble3D val="0"/>
            <c:extLst>
              <c:ext xmlns:c16="http://schemas.microsoft.com/office/drawing/2014/chart" uri="{C3380CC4-5D6E-409C-BE32-E72D297353CC}">
                <c16:uniqueId val="{0000000D-3CD7-41B9-AD98-2C7D9FFC7712}"/>
              </c:ext>
            </c:extLst>
          </c:dPt>
          <c:dPt>
            <c:idx val="7"/>
            <c:invertIfNegative val="0"/>
            <c:bubble3D val="0"/>
            <c:extLst>
              <c:ext xmlns:c16="http://schemas.microsoft.com/office/drawing/2014/chart" uri="{C3380CC4-5D6E-409C-BE32-E72D297353CC}">
                <c16:uniqueId val="{0000000E-3CD7-41B9-AD98-2C7D9FFC7712}"/>
              </c:ext>
            </c:extLst>
          </c:dPt>
          <c:dPt>
            <c:idx val="8"/>
            <c:invertIfNegative val="0"/>
            <c:bubble3D val="0"/>
            <c:extLst>
              <c:ext xmlns:c16="http://schemas.microsoft.com/office/drawing/2014/chart" uri="{C3380CC4-5D6E-409C-BE32-E72D297353CC}">
                <c16:uniqueId val="{0000000F-3CD7-41B9-AD98-2C7D9FFC7712}"/>
              </c:ext>
            </c:extLst>
          </c:dPt>
          <c:dPt>
            <c:idx val="9"/>
            <c:invertIfNegative val="0"/>
            <c:bubble3D val="0"/>
            <c:extLst>
              <c:ext xmlns:c16="http://schemas.microsoft.com/office/drawing/2014/chart" uri="{C3380CC4-5D6E-409C-BE32-E72D297353CC}">
                <c16:uniqueId val="{00000010-3CD7-41B9-AD98-2C7D9FFC7712}"/>
              </c:ext>
            </c:extLst>
          </c:dPt>
          <c:dPt>
            <c:idx val="10"/>
            <c:invertIfNegative val="0"/>
            <c:bubble3D val="0"/>
            <c:extLst>
              <c:ext xmlns:c16="http://schemas.microsoft.com/office/drawing/2014/chart" uri="{C3380CC4-5D6E-409C-BE32-E72D297353CC}">
                <c16:uniqueId val="{00000011-3CD7-41B9-AD98-2C7D9FFC7712}"/>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Sheet1!$A$2:$A$12</c:f>
              <c:numCache>
                <c:formatCode>General</c:formatCode>
                <c:ptCount val="11"/>
                <c:pt idx="0">
                  <c:v>2018</c:v>
                </c:pt>
                <c:pt idx="1">
                  <c:v>2019</c:v>
                </c:pt>
                <c:pt idx="2">
                  <c:v>2020</c:v>
                </c:pt>
                <c:pt idx="3">
                  <c:v>2021</c:v>
                </c:pt>
                <c:pt idx="4">
                  <c:v>2022</c:v>
                </c:pt>
                <c:pt idx="5">
                  <c:v>2023</c:v>
                </c:pt>
                <c:pt idx="6">
                  <c:v>2024</c:v>
                </c:pt>
                <c:pt idx="7">
                  <c:v>2025</c:v>
                </c:pt>
                <c:pt idx="8">
                  <c:v>2026</c:v>
                </c:pt>
                <c:pt idx="9">
                  <c:v>2028</c:v>
                </c:pt>
                <c:pt idx="10">
                  <c:v>2043</c:v>
                </c:pt>
              </c:numCache>
            </c:numRef>
          </c:cat>
          <c:val>
            <c:numRef>
              <c:f>Sheet1!$B$2:$B$12</c:f>
              <c:numCache>
                <c:formatCode>_(* #,##0_);_(* \(#,##0\);_(* "-"??_);_(@_)</c:formatCode>
                <c:ptCount val="11"/>
                <c:pt idx="0">
                  <c:v>1250</c:v>
                </c:pt>
                <c:pt idx="1">
                  <c:v>1640</c:v>
                </c:pt>
                <c:pt idx="2">
                  <c:v>690</c:v>
                </c:pt>
                <c:pt idx="3">
                  <c:v>1040</c:v>
                </c:pt>
                <c:pt idx="4">
                  <c:v>250</c:v>
                </c:pt>
                <c:pt idx="5">
                  <c:v>1040</c:v>
                </c:pt>
                <c:pt idx="7">
                  <c:v>750</c:v>
                </c:pt>
                <c:pt idx="8">
                  <c:v>500</c:v>
                </c:pt>
                <c:pt idx="9">
                  <c:v>500</c:v>
                </c:pt>
                <c:pt idx="10">
                  <c:v>500</c:v>
                </c:pt>
              </c:numCache>
            </c:numRef>
          </c:val>
          <c:extLst>
            <c:ext xmlns:c16="http://schemas.microsoft.com/office/drawing/2014/chart" uri="{C3380CC4-5D6E-409C-BE32-E72D297353CC}">
              <c16:uniqueId val="{00000012-3CD7-41B9-AD98-2C7D9FFC7712}"/>
            </c:ext>
          </c:extLst>
        </c:ser>
        <c:dLbls>
          <c:showLegendKey val="0"/>
          <c:showVal val="0"/>
          <c:showCatName val="0"/>
          <c:showSerName val="0"/>
          <c:showPercent val="0"/>
          <c:showBubbleSize val="0"/>
        </c:dLbls>
        <c:gapWidth val="150"/>
        <c:axId val="-392321888"/>
        <c:axId val="-392316992"/>
      </c:barChart>
      <c:catAx>
        <c:axId val="-392321888"/>
        <c:scaling>
          <c:orientation val="minMax"/>
        </c:scaling>
        <c:delete val="0"/>
        <c:axPos val="b"/>
        <c:numFmt formatCode="General" sourceLinked="1"/>
        <c:majorTickMark val="out"/>
        <c:minorTickMark val="none"/>
        <c:tickLblPos val="nextTo"/>
        <c:txPr>
          <a:bodyPr/>
          <a:lstStyle/>
          <a:p>
            <a:pPr>
              <a:defRPr lang="en-GB" sz="1000">
                <a:solidFill>
                  <a:srgbClr val="000000"/>
                </a:solidFill>
              </a:defRPr>
            </a:pPr>
            <a:endParaRPr lang="en-US"/>
          </a:p>
        </c:txPr>
        <c:crossAx val="-392316992"/>
        <c:crosses val="autoZero"/>
        <c:auto val="1"/>
        <c:lblAlgn val="ctr"/>
        <c:lblOffset val="100"/>
        <c:noMultiLvlLbl val="0"/>
      </c:catAx>
      <c:valAx>
        <c:axId val="-392316992"/>
        <c:scaling>
          <c:orientation val="minMax"/>
        </c:scaling>
        <c:delete val="0"/>
        <c:axPos val="l"/>
        <c:numFmt formatCode="#,##0" sourceLinked="0"/>
        <c:majorTickMark val="out"/>
        <c:minorTickMark val="none"/>
        <c:tickLblPos val="nextTo"/>
        <c:txPr>
          <a:bodyPr/>
          <a:lstStyle/>
          <a:p>
            <a:pPr>
              <a:defRPr lang="en-GB" sz="1000">
                <a:solidFill>
                  <a:srgbClr val="000000"/>
                </a:solidFill>
              </a:defRPr>
            </a:pPr>
            <a:endParaRPr lang="en-US"/>
          </a:p>
        </c:txPr>
        <c:crossAx val="-392321888"/>
        <c:crosses val="autoZero"/>
        <c:crossBetween val="between"/>
      </c:valAx>
      <c:spPr>
        <a:noFill/>
        <a:ln w="25409">
          <a:noFill/>
        </a:ln>
      </c:spPr>
    </c:plotArea>
    <c:plotVisOnly val="1"/>
    <c:dispBlanksAs val="gap"/>
    <c:showDLblsOverMax val="0"/>
  </c:chart>
  <c:txPr>
    <a:bodyPr/>
    <a:lstStyle/>
    <a:p>
      <a:pPr>
        <a:defRPr sz="800">
          <a:latin typeface="TradeGothic"/>
        </a:defRPr>
      </a:pPr>
      <a:endParaRPr lang="en-US"/>
    </a:p>
  </c:txPr>
  <c:externalData r:id="rId2">
    <c:autoUpdate val="0"/>
  </c:externalData>
  <c:userShapes r:id="rId3"/>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ARPU!$F$7</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25C3-4028-9EED-3C23190F7BAE}"/>
              </c:ext>
            </c:extLst>
          </c:dPt>
          <c:dPt>
            <c:idx val="1"/>
            <c:invertIfNegative val="0"/>
            <c:bubble3D val="0"/>
            <c:extLst>
              <c:ext xmlns:c16="http://schemas.microsoft.com/office/drawing/2014/chart" uri="{C3380CC4-5D6E-409C-BE32-E72D297353CC}">
                <c16:uniqueId val="{00000001-25C3-4028-9EED-3C23190F7BAE}"/>
              </c:ext>
            </c:extLst>
          </c:dPt>
          <c:dPt>
            <c:idx val="2"/>
            <c:invertIfNegative val="0"/>
            <c:bubble3D val="0"/>
            <c:extLst>
              <c:ext xmlns:c16="http://schemas.microsoft.com/office/drawing/2014/chart" uri="{C3380CC4-5D6E-409C-BE32-E72D297353CC}">
                <c16:uniqueId val="{00000002-25C3-4028-9EED-3C23190F7BAE}"/>
              </c:ext>
            </c:extLst>
          </c:dPt>
          <c:dPt>
            <c:idx val="3"/>
            <c:invertIfNegative val="0"/>
            <c:bubble3D val="0"/>
            <c:extLst>
              <c:ext xmlns:c16="http://schemas.microsoft.com/office/drawing/2014/chart" uri="{C3380CC4-5D6E-409C-BE32-E72D297353CC}">
                <c16:uniqueId val="{00000003-25C3-4028-9EED-3C23190F7BAE}"/>
              </c:ext>
            </c:extLst>
          </c:dPt>
          <c:dPt>
            <c:idx val="4"/>
            <c:invertIfNegative val="0"/>
            <c:bubble3D val="0"/>
            <c:extLst>
              <c:ext xmlns:c16="http://schemas.microsoft.com/office/drawing/2014/chart" uri="{C3380CC4-5D6E-409C-BE32-E72D297353CC}">
                <c16:uniqueId val="{00000004-25C3-4028-9EED-3C23190F7BAE}"/>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25C3-4028-9EED-3C23190F7BAE}"/>
              </c:ext>
            </c:extLst>
          </c:dPt>
          <c:dLbls>
            <c:numFmt formatCode="#,##0" sourceLinked="0"/>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ARPU!$G$6:$L$6</c:f>
              <c:strCache>
                <c:ptCount val="6"/>
                <c:pt idx="0">
                  <c:v>Q2-17</c:v>
                </c:pt>
                <c:pt idx="1">
                  <c:v>Q3-17</c:v>
                </c:pt>
                <c:pt idx="2">
                  <c:v>Q4-17</c:v>
                </c:pt>
                <c:pt idx="3">
                  <c:v>Q1-18</c:v>
                </c:pt>
                <c:pt idx="4">
                  <c:v>Q2-18</c:v>
                </c:pt>
                <c:pt idx="5">
                  <c:v>Q3-18</c:v>
                </c:pt>
              </c:strCache>
            </c:strRef>
          </c:cat>
          <c:val>
            <c:numRef>
              <c:f>ARPU!$G$7:$L$7</c:f>
              <c:numCache>
                <c:formatCode>0.0</c:formatCode>
                <c:ptCount val="6"/>
                <c:pt idx="0">
                  <c:v>115.680624566388</c:v>
                </c:pt>
                <c:pt idx="1">
                  <c:v>108.126156886177</c:v>
                </c:pt>
                <c:pt idx="2">
                  <c:v>112.8</c:v>
                </c:pt>
                <c:pt idx="3">
                  <c:v>110.5</c:v>
                </c:pt>
                <c:pt idx="4">
                  <c:v>116.9</c:v>
                </c:pt>
                <c:pt idx="5">
                  <c:v>115.6</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6B1D-47F0-8A27-9439156428CE}"/>
            </c:ext>
          </c:extLst>
        </c:ser>
        <c:dLbls>
          <c:showLegendKey val="0"/>
          <c:showVal val="0"/>
          <c:showCatName val="0"/>
          <c:showSerName val="0"/>
          <c:showPercent val="0"/>
          <c:showBubbleSize val="0"/>
        </c:dLbls>
        <c:gapWidth val="51"/>
        <c:axId val="282972704"/>
        <c:axId val="281626576"/>
      </c:barChart>
      <c:catAx>
        <c:axId val="282972704"/>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1626576"/>
        <c:crosses val="autoZero"/>
        <c:auto val="1"/>
        <c:lblAlgn val="ctr"/>
        <c:lblOffset val="100"/>
        <c:noMultiLvlLbl val="0"/>
      </c:catAx>
      <c:valAx>
        <c:axId val="281626576"/>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2972704"/>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ARPU!$F$18</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4647-4770-9667-09D58EF933C9}"/>
              </c:ext>
            </c:extLst>
          </c:dPt>
          <c:dPt>
            <c:idx val="1"/>
            <c:invertIfNegative val="0"/>
            <c:bubble3D val="0"/>
            <c:extLst>
              <c:ext xmlns:c16="http://schemas.microsoft.com/office/drawing/2014/chart" uri="{C3380CC4-5D6E-409C-BE32-E72D297353CC}">
                <c16:uniqueId val="{00000001-4647-4770-9667-09D58EF933C9}"/>
              </c:ext>
            </c:extLst>
          </c:dPt>
          <c:dPt>
            <c:idx val="2"/>
            <c:invertIfNegative val="0"/>
            <c:bubble3D val="0"/>
            <c:extLst>
              <c:ext xmlns:c16="http://schemas.microsoft.com/office/drawing/2014/chart" uri="{C3380CC4-5D6E-409C-BE32-E72D297353CC}">
                <c16:uniqueId val="{00000002-4647-4770-9667-09D58EF933C9}"/>
              </c:ext>
            </c:extLst>
          </c:dPt>
          <c:dPt>
            <c:idx val="3"/>
            <c:invertIfNegative val="0"/>
            <c:bubble3D val="0"/>
            <c:extLst>
              <c:ext xmlns:c16="http://schemas.microsoft.com/office/drawing/2014/chart" uri="{C3380CC4-5D6E-409C-BE32-E72D297353CC}">
                <c16:uniqueId val="{00000003-4647-4770-9667-09D58EF933C9}"/>
              </c:ext>
            </c:extLst>
          </c:dPt>
          <c:dPt>
            <c:idx val="4"/>
            <c:invertIfNegative val="0"/>
            <c:bubble3D val="0"/>
            <c:extLst>
              <c:ext xmlns:c16="http://schemas.microsoft.com/office/drawing/2014/chart" uri="{C3380CC4-5D6E-409C-BE32-E72D297353CC}">
                <c16:uniqueId val="{00000004-4647-4770-9667-09D58EF933C9}"/>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4647-4770-9667-09D58EF933C9}"/>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ARPU!$G$17:$L$17</c:f>
              <c:strCache>
                <c:ptCount val="6"/>
                <c:pt idx="0">
                  <c:v>Q2-17</c:v>
                </c:pt>
                <c:pt idx="1">
                  <c:v>Q3-17</c:v>
                </c:pt>
                <c:pt idx="2">
                  <c:v>Q4-17</c:v>
                </c:pt>
                <c:pt idx="3">
                  <c:v>Q1-18</c:v>
                </c:pt>
                <c:pt idx="4">
                  <c:v>Q2-18</c:v>
                </c:pt>
                <c:pt idx="5">
                  <c:v>Q3-18</c:v>
                </c:pt>
              </c:strCache>
            </c:strRef>
          </c:cat>
          <c:val>
            <c:numRef>
              <c:f>ARPU!$G$18:$L$18</c:f>
              <c:numCache>
                <c:formatCode>0.0</c:formatCode>
                <c:ptCount val="6"/>
                <c:pt idx="0">
                  <c:v>30.420794976372001</c:v>
                </c:pt>
                <c:pt idx="1">
                  <c:v>31.1911809401435</c:v>
                </c:pt>
                <c:pt idx="2">
                  <c:v>29.897949054235902</c:v>
                </c:pt>
                <c:pt idx="3">
                  <c:v>28.4</c:v>
                </c:pt>
                <c:pt idx="4">
                  <c:v>28.4</c:v>
                </c:pt>
                <c:pt idx="5">
                  <c:v>30.2</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D78F-4D31-815E-5A1287C970D9}"/>
            </c:ext>
          </c:extLst>
        </c:ser>
        <c:dLbls>
          <c:showLegendKey val="0"/>
          <c:showVal val="0"/>
          <c:showCatName val="0"/>
          <c:showSerName val="0"/>
          <c:showPercent val="0"/>
          <c:showBubbleSize val="0"/>
        </c:dLbls>
        <c:gapWidth val="51"/>
        <c:axId val="281627360"/>
        <c:axId val="281625008"/>
      </c:barChart>
      <c:catAx>
        <c:axId val="281627360"/>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1625008"/>
        <c:crosses val="autoZero"/>
        <c:auto val="1"/>
        <c:lblAlgn val="ctr"/>
        <c:lblOffset val="100"/>
        <c:noMultiLvlLbl val="0"/>
      </c:catAx>
      <c:valAx>
        <c:axId val="281625008"/>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1627360"/>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ARPU!$F$28</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7CF1-4CFD-B898-D5DADCA7CBDB}"/>
              </c:ext>
            </c:extLst>
          </c:dPt>
          <c:dPt>
            <c:idx val="1"/>
            <c:invertIfNegative val="0"/>
            <c:bubble3D val="0"/>
            <c:extLst>
              <c:ext xmlns:c16="http://schemas.microsoft.com/office/drawing/2014/chart" uri="{C3380CC4-5D6E-409C-BE32-E72D297353CC}">
                <c16:uniqueId val="{00000001-7CF1-4CFD-B898-D5DADCA7CBDB}"/>
              </c:ext>
            </c:extLst>
          </c:dPt>
          <c:dPt>
            <c:idx val="2"/>
            <c:invertIfNegative val="0"/>
            <c:bubble3D val="0"/>
            <c:extLst>
              <c:ext xmlns:c16="http://schemas.microsoft.com/office/drawing/2014/chart" uri="{C3380CC4-5D6E-409C-BE32-E72D297353CC}">
                <c16:uniqueId val="{00000002-7CF1-4CFD-B898-D5DADCA7CBDB}"/>
              </c:ext>
            </c:extLst>
          </c:dPt>
          <c:dPt>
            <c:idx val="3"/>
            <c:invertIfNegative val="0"/>
            <c:bubble3D val="0"/>
            <c:extLst>
              <c:ext xmlns:c16="http://schemas.microsoft.com/office/drawing/2014/chart" uri="{C3380CC4-5D6E-409C-BE32-E72D297353CC}">
                <c16:uniqueId val="{00000003-7CF1-4CFD-B898-D5DADCA7CBDB}"/>
              </c:ext>
            </c:extLst>
          </c:dPt>
          <c:dPt>
            <c:idx val="4"/>
            <c:invertIfNegative val="0"/>
            <c:bubble3D val="0"/>
            <c:extLst>
              <c:ext xmlns:c16="http://schemas.microsoft.com/office/drawing/2014/chart" uri="{C3380CC4-5D6E-409C-BE32-E72D297353CC}">
                <c16:uniqueId val="{00000004-7CF1-4CFD-B898-D5DADCA7CBDB}"/>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7CF1-4CFD-B898-D5DADCA7CBDB}"/>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ARPU!$G$27:$L$27</c:f>
              <c:strCache>
                <c:ptCount val="6"/>
                <c:pt idx="0">
                  <c:v>Q2-17</c:v>
                </c:pt>
                <c:pt idx="1">
                  <c:v>Q3-17</c:v>
                </c:pt>
                <c:pt idx="2">
                  <c:v>Q4-17</c:v>
                </c:pt>
                <c:pt idx="3">
                  <c:v>Q1-18</c:v>
                </c:pt>
                <c:pt idx="4">
                  <c:v>Q2-18</c:v>
                </c:pt>
                <c:pt idx="5">
                  <c:v>Q3-18</c:v>
                </c:pt>
              </c:strCache>
            </c:strRef>
          </c:cat>
          <c:val>
            <c:numRef>
              <c:f>ARPU!$G$28:$L$28</c:f>
              <c:numCache>
                <c:formatCode>0.0</c:formatCode>
                <c:ptCount val="6"/>
                <c:pt idx="0">
                  <c:v>59.961181145875599</c:v>
                </c:pt>
                <c:pt idx="1">
                  <c:v>63.285533492229497</c:v>
                </c:pt>
                <c:pt idx="2">
                  <c:v>62.6</c:v>
                </c:pt>
                <c:pt idx="3">
                  <c:v>58.8</c:v>
                </c:pt>
                <c:pt idx="4">
                  <c:v>60.3</c:v>
                </c:pt>
                <c:pt idx="5">
                  <c:v>61.7</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CE02-4EBD-B0FC-B35DDB69B94D}"/>
            </c:ext>
          </c:extLst>
        </c:ser>
        <c:dLbls>
          <c:showLegendKey val="0"/>
          <c:showVal val="0"/>
          <c:showCatName val="0"/>
          <c:showSerName val="0"/>
          <c:showPercent val="0"/>
          <c:showBubbleSize val="0"/>
        </c:dLbls>
        <c:gapWidth val="51"/>
        <c:axId val="283201592"/>
        <c:axId val="283201984"/>
      </c:barChart>
      <c:catAx>
        <c:axId val="283201592"/>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201984"/>
        <c:crosses val="autoZero"/>
        <c:auto val="1"/>
        <c:lblAlgn val="ctr"/>
        <c:lblOffset val="100"/>
        <c:noMultiLvlLbl val="0"/>
      </c:catAx>
      <c:valAx>
        <c:axId val="283201984"/>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201592"/>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ARPU!$F$38</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8856-470E-BBAB-1D97670824D5}"/>
              </c:ext>
            </c:extLst>
          </c:dPt>
          <c:dPt>
            <c:idx val="1"/>
            <c:invertIfNegative val="0"/>
            <c:bubble3D val="0"/>
            <c:extLst>
              <c:ext xmlns:c16="http://schemas.microsoft.com/office/drawing/2014/chart" uri="{C3380CC4-5D6E-409C-BE32-E72D297353CC}">
                <c16:uniqueId val="{00000001-8856-470E-BBAB-1D97670824D5}"/>
              </c:ext>
            </c:extLst>
          </c:dPt>
          <c:dPt>
            <c:idx val="2"/>
            <c:invertIfNegative val="0"/>
            <c:bubble3D val="0"/>
            <c:extLst>
              <c:ext xmlns:c16="http://schemas.microsoft.com/office/drawing/2014/chart" uri="{C3380CC4-5D6E-409C-BE32-E72D297353CC}">
                <c16:uniqueId val="{00000002-8856-470E-BBAB-1D97670824D5}"/>
              </c:ext>
            </c:extLst>
          </c:dPt>
          <c:dPt>
            <c:idx val="3"/>
            <c:invertIfNegative val="0"/>
            <c:bubble3D val="0"/>
            <c:extLst>
              <c:ext xmlns:c16="http://schemas.microsoft.com/office/drawing/2014/chart" uri="{C3380CC4-5D6E-409C-BE32-E72D297353CC}">
                <c16:uniqueId val="{00000003-8856-470E-BBAB-1D97670824D5}"/>
              </c:ext>
            </c:extLst>
          </c:dPt>
          <c:dPt>
            <c:idx val="4"/>
            <c:invertIfNegative val="0"/>
            <c:bubble3D val="0"/>
            <c:extLst>
              <c:ext xmlns:c16="http://schemas.microsoft.com/office/drawing/2014/chart" uri="{C3380CC4-5D6E-409C-BE32-E72D297353CC}">
                <c16:uniqueId val="{00000004-8856-470E-BBAB-1D97670824D5}"/>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8856-470E-BBAB-1D97670824D5}"/>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ARPU!$G$37:$L$37</c:f>
              <c:strCache>
                <c:ptCount val="6"/>
                <c:pt idx="0">
                  <c:v>Q2-17</c:v>
                </c:pt>
                <c:pt idx="1">
                  <c:v>Q3-17</c:v>
                </c:pt>
                <c:pt idx="2">
                  <c:v>Q4-17</c:v>
                </c:pt>
                <c:pt idx="3">
                  <c:v>Q1-18</c:v>
                </c:pt>
                <c:pt idx="4">
                  <c:v>Q2-18</c:v>
                </c:pt>
                <c:pt idx="5">
                  <c:v>Q3-18</c:v>
                </c:pt>
              </c:strCache>
            </c:strRef>
          </c:cat>
          <c:val>
            <c:numRef>
              <c:f>ARPU!$G$38:$L$38</c:f>
              <c:numCache>
                <c:formatCode>0.0</c:formatCode>
                <c:ptCount val="6"/>
                <c:pt idx="0">
                  <c:v>56.711008957265101</c:v>
                </c:pt>
                <c:pt idx="1">
                  <c:v>55.360949071798402</c:v>
                </c:pt>
                <c:pt idx="2">
                  <c:v>53.3329693305148</c:v>
                </c:pt>
                <c:pt idx="3">
                  <c:v>52.2</c:v>
                </c:pt>
                <c:pt idx="4">
                  <c:v>52.9</c:v>
                </c:pt>
                <c:pt idx="5">
                  <c:v>54</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FE19-42ED-A5BC-D4CD66D793C2}"/>
            </c:ext>
          </c:extLst>
        </c:ser>
        <c:dLbls>
          <c:showLegendKey val="0"/>
          <c:showVal val="0"/>
          <c:showCatName val="0"/>
          <c:showSerName val="0"/>
          <c:showPercent val="0"/>
          <c:showBubbleSize val="0"/>
        </c:dLbls>
        <c:gapWidth val="51"/>
        <c:axId val="283198064"/>
        <c:axId val="283196496"/>
      </c:barChart>
      <c:catAx>
        <c:axId val="283198064"/>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196496"/>
        <c:crosses val="autoZero"/>
        <c:auto val="1"/>
        <c:lblAlgn val="ctr"/>
        <c:lblOffset val="100"/>
        <c:noMultiLvlLbl val="0"/>
      </c:catAx>
      <c:valAx>
        <c:axId val="283196496"/>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198064"/>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ARPU!$F$49</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B199-400E-AA26-3A6320A95050}"/>
              </c:ext>
            </c:extLst>
          </c:dPt>
          <c:dPt>
            <c:idx val="1"/>
            <c:invertIfNegative val="0"/>
            <c:bubble3D val="0"/>
            <c:extLst>
              <c:ext xmlns:c16="http://schemas.microsoft.com/office/drawing/2014/chart" uri="{C3380CC4-5D6E-409C-BE32-E72D297353CC}">
                <c16:uniqueId val="{00000001-B199-400E-AA26-3A6320A95050}"/>
              </c:ext>
            </c:extLst>
          </c:dPt>
          <c:dPt>
            <c:idx val="2"/>
            <c:invertIfNegative val="0"/>
            <c:bubble3D val="0"/>
            <c:extLst>
              <c:ext xmlns:c16="http://schemas.microsoft.com/office/drawing/2014/chart" uri="{C3380CC4-5D6E-409C-BE32-E72D297353CC}">
                <c16:uniqueId val="{00000002-B199-400E-AA26-3A6320A95050}"/>
              </c:ext>
            </c:extLst>
          </c:dPt>
          <c:dPt>
            <c:idx val="3"/>
            <c:invertIfNegative val="0"/>
            <c:bubble3D val="0"/>
            <c:extLst>
              <c:ext xmlns:c16="http://schemas.microsoft.com/office/drawing/2014/chart" uri="{C3380CC4-5D6E-409C-BE32-E72D297353CC}">
                <c16:uniqueId val="{00000003-B199-400E-AA26-3A6320A95050}"/>
              </c:ext>
            </c:extLst>
          </c:dPt>
          <c:dPt>
            <c:idx val="4"/>
            <c:invertIfNegative val="0"/>
            <c:bubble3D val="0"/>
            <c:extLst>
              <c:ext xmlns:c16="http://schemas.microsoft.com/office/drawing/2014/chart" uri="{C3380CC4-5D6E-409C-BE32-E72D297353CC}">
                <c16:uniqueId val="{00000004-B199-400E-AA26-3A6320A95050}"/>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B199-400E-AA26-3A6320A95050}"/>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ARPU!$G$48:$L$48</c:f>
              <c:strCache>
                <c:ptCount val="6"/>
                <c:pt idx="0">
                  <c:v>Q2-17</c:v>
                </c:pt>
                <c:pt idx="1">
                  <c:v>Q3-17</c:v>
                </c:pt>
                <c:pt idx="2">
                  <c:v>Q4-17</c:v>
                </c:pt>
                <c:pt idx="3">
                  <c:v>Q1-18</c:v>
                </c:pt>
                <c:pt idx="4">
                  <c:v>Q2-18</c:v>
                </c:pt>
                <c:pt idx="5">
                  <c:v>Q3-18</c:v>
                </c:pt>
              </c:strCache>
            </c:strRef>
          </c:cat>
          <c:val>
            <c:numRef>
              <c:f>ARPU!$G$49:$L$49</c:f>
              <c:numCache>
                <c:formatCode>0.0</c:formatCode>
                <c:ptCount val="6"/>
                <c:pt idx="0">
                  <c:v>28.804605319699402</c:v>
                </c:pt>
                <c:pt idx="1">
                  <c:v>29.664297140443502</c:v>
                </c:pt>
                <c:pt idx="2">
                  <c:v>25.099556568371199</c:v>
                </c:pt>
                <c:pt idx="3">
                  <c:v>23.1</c:v>
                </c:pt>
                <c:pt idx="4">
                  <c:v>22.7</c:v>
                </c:pt>
                <c:pt idx="5">
                  <c:v>22.8</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F8AE-4C63-9982-B8BED0CA3070}"/>
            </c:ext>
          </c:extLst>
        </c:ser>
        <c:dLbls>
          <c:showLegendKey val="0"/>
          <c:showVal val="0"/>
          <c:showCatName val="0"/>
          <c:showSerName val="0"/>
          <c:showPercent val="0"/>
          <c:showBubbleSize val="0"/>
        </c:dLbls>
        <c:gapWidth val="51"/>
        <c:axId val="283196888"/>
        <c:axId val="283203944"/>
      </c:barChart>
      <c:catAx>
        <c:axId val="283196888"/>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203944"/>
        <c:crosses val="autoZero"/>
        <c:auto val="1"/>
        <c:lblAlgn val="ctr"/>
        <c:lblOffset val="100"/>
        <c:noMultiLvlLbl val="0"/>
      </c:catAx>
      <c:valAx>
        <c:axId val="283203944"/>
        <c:scaling>
          <c:orientation val="minMax"/>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196888"/>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ARPU!$F$59</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CC2B-4AFF-9C79-FB6E3085BCB4}"/>
              </c:ext>
            </c:extLst>
          </c:dPt>
          <c:dPt>
            <c:idx val="1"/>
            <c:invertIfNegative val="0"/>
            <c:bubble3D val="0"/>
            <c:extLst>
              <c:ext xmlns:c16="http://schemas.microsoft.com/office/drawing/2014/chart" uri="{C3380CC4-5D6E-409C-BE32-E72D297353CC}">
                <c16:uniqueId val="{00000001-CC2B-4AFF-9C79-FB6E3085BCB4}"/>
              </c:ext>
            </c:extLst>
          </c:dPt>
          <c:dPt>
            <c:idx val="2"/>
            <c:invertIfNegative val="0"/>
            <c:bubble3D val="0"/>
            <c:extLst>
              <c:ext xmlns:c16="http://schemas.microsoft.com/office/drawing/2014/chart" uri="{C3380CC4-5D6E-409C-BE32-E72D297353CC}">
                <c16:uniqueId val="{00000002-CC2B-4AFF-9C79-FB6E3085BCB4}"/>
              </c:ext>
            </c:extLst>
          </c:dPt>
          <c:dPt>
            <c:idx val="3"/>
            <c:invertIfNegative val="0"/>
            <c:bubble3D val="0"/>
            <c:extLst>
              <c:ext xmlns:c16="http://schemas.microsoft.com/office/drawing/2014/chart" uri="{C3380CC4-5D6E-409C-BE32-E72D297353CC}">
                <c16:uniqueId val="{00000003-CC2B-4AFF-9C79-FB6E3085BCB4}"/>
              </c:ext>
            </c:extLst>
          </c:dPt>
          <c:dPt>
            <c:idx val="4"/>
            <c:invertIfNegative val="0"/>
            <c:bubble3D val="0"/>
            <c:extLst>
              <c:ext xmlns:c16="http://schemas.microsoft.com/office/drawing/2014/chart" uri="{C3380CC4-5D6E-409C-BE32-E72D297353CC}">
                <c16:uniqueId val="{00000004-CC2B-4AFF-9C79-FB6E3085BCB4}"/>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CC2B-4AFF-9C79-FB6E3085BCB4}"/>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ARPU!$G$58:$L$58</c:f>
              <c:strCache>
                <c:ptCount val="6"/>
                <c:pt idx="0">
                  <c:v>Q2-17</c:v>
                </c:pt>
                <c:pt idx="1">
                  <c:v>Q3-17</c:v>
                </c:pt>
                <c:pt idx="2">
                  <c:v>Q4-17</c:v>
                </c:pt>
                <c:pt idx="3">
                  <c:v>Q1-18</c:v>
                </c:pt>
                <c:pt idx="4">
                  <c:v>Q2-18</c:v>
                </c:pt>
                <c:pt idx="5">
                  <c:v>Q3-18</c:v>
                </c:pt>
              </c:strCache>
            </c:strRef>
          </c:cat>
          <c:val>
            <c:numRef>
              <c:f>ARPU!$G$59:$L$59</c:f>
              <c:numCache>
                <c:formatCode>0.0</c:formatCode>
                <c:ptCount val="6"/>
                <c:pt idx="0">
                  <c:v>5.8702159314362898</c:v>
                </c:pt>
                <c:pt idx="1">
                  <c:v>5.5993876546231798</c:v>
                </c:pt>
                <c:pt idx="2">
                  <c:v>4.9803887386892702</c:v>
                </c:pt>
                <c:pt idx="3">
                  <c:v>3.3</c:v>
                </c:pt>
                <c:pt idx="4">
                  <c:v>4</c:v>
                </c:pt>
                <c:pt idx="5">
                  <c:v>5.3</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48F9-4C5B-9A72-43F9C95E0933}"/>
            </c:ext>
          </c:extLst>
        </c:ser>
        <c:dLbls>
          <c:showLegendKey val="0"/>
          <c:showVal val="0"/>
          <c:showCatName val="0"/>
          <c:showSerName val="0"/>
          <c:showPercent val="0"/>
          <c:showBubbleSize val="0"/>
        </c:dLbls>
        <c:gapWidth val="51"/>
        <c:axId val="283202376"/>
        <c:axId val="283200024"/>
      </c:barChart>
      <c:catAx>
        <c:axId val="283202376"/>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200024"/>
        <c:crosses val="autoZero"/>
        <c:auto val="1"/>
        <c:lblAlgn val="ctr"/>
        <c:lblOffset val="100"/>
        <c:noMultiLvlLbl val="0"/>
      </c:catAx>
      <c:valAx>
        <c:axId val="283200024"/>
        <c:scaling>
          <c:orientation val="minMax"/>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202376"/>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ARPU!$F$81</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620B-436A-9260-9107B21BF94F}"/>
              </c:ext>
            </c:extLst>
          </c:dPt>
          <c:dPt>
            <c:idx val="1"/>
            <c:invertIfNegative val="0"/>
            <c:bubble3D val="0"/>
            <c:extLst>
              <c:ext xmlns:c16="http://schemas.microsoft.com/office/drawing/2014/chart" uri="{C3380CC4-5D6E-409C-BE32-E72D297353CC}">
                <c16:uniqueId val="{00000001-620B-436A-9260-9107B21BF94F}"/>
              </c:ext>
            </c:extLst>
          </c:dPt>
          <c:dPt>
            <c:idx val="2"/>
            <c:invertIfNegative val="0"/>
            <c:bubble3D val="0"/>
            <c:extLst>
              <c:ext xmlns:c16="http://schemas.microsoft.com/office/drawing/2014/chart" uri="{C3380CC4-5D6E-409C-BE32-E72D297353CC}">
                <c16:uniqueId val="{00000002-620B-436A-9260-9107B21BF94F}"/>
              </c:ext>
            </c:extLst>
          </c:dPt>
          <c:dPt>
            <c:idx val="3"/>
            <c:invertIfNegative val="0"/>
            <c:bubble3D val="0"/>
            <c:extLst>
              <c:ext xmlns:c16="http://schemas.microsoft.com/office/drawing/2014/chart" uri="{C3380CC4-5D6E-409C-BE32-E72D297353CC}">
                <c16:uniqueId val="{00000003-620B-436A-9260-9107B21BF94F}"/>
              </c:ext>
            </c:extLst>
          </c:dPt>
          <c:dPt>
            <c:idx val="4"/>
            <c:invertIfNegative val="0"/>
            <c:bubble3D val="0"/>
            <c:extLst>
              <c:ext xmlns:c16="http://schemas.microsoft.com/office/drawing/2014/chart" uri="{C3380CC4-5D6E-409C-BE32-E72D297353CC}">
                <c16:uniqueId val="{00000004-620B-436A-9260-9107B21BF94F}"/>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620B-436A-9260-9107B21BF94F}"/>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ARPU!$G$80:$L$80</c:f>
              <c:strCache>
                <c:ptCount val="6"/>
                <c:pt idx="0">
                  <c:v>Q2-17</c:v>
                </c:pt>
                <c:pt idx="1">
                  <c:v>Q3-17</c:v>
                </c:pt>
                <c:pt idx="2">
                  <c:v>Q4-17</c:v>
                </c:pt>
                <c:pt idx="3">
                  <c:v>Q1-18</c:v>
                </c:pt>
                <c:pt idx="4">
                  <c:v>Q2-18</c:v>
                </c:pt>
                <c:pt idx="5">
                  <c:v>Q3-18</c:v>
                </c:pt>
              </c:strCache>
            </c:strRef>
          </c:cat>
          <c:val>
            <c:numRef>
              <c:f>ARPU!$G$81:$L$81</c:f>
              <c:numCache>
                <c:formatCode>0.0</c:formatCode>
                <c:ptCount val="6"/>
                <c:pt idx="0">
                  <c:v>12.5387616083505</c:v>
                </c:pt>
                <c:pt idx="1">
                  <c:v>13.7921808334766</c:v>
                </c:pt>
                <c:pt idx="2">
                  <c:v>11.864330653793401</c:v>
                </c:pt>
                <c:pt idx="3">
                  <c:v>12.3</c:v>
                </c:pt>
                <c:pt idx="4">
                  <c:v>12.4</c:v>
                </c:pt>
                <c:pt idx="5">
                  <c:v>12.4</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BE7F-428A-B413-EE6A0F33520C}"/>
            </c:ext>
          </c:extLst>
        </c:ser>
        <c:dLbls>
          <c:showLegendKey val="0"/>
          <c:showVal val="0"/>
          <c:showCatName val="0"/>
          <c:showSerName val="0"/>
          <c:showPercent val="0"/>
          <c:showBubbleSize val="0"/>
        </c:dLbls>
        <c:gapWidth val="51"/>
        <c:axId val="283203552"/>
        <c:axId val="283198456"/>
      </c:barChart>
      <c:catAx>
        <c:axId val="283203552"/>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198456"/>
        <c:crosses val="autoZero"/>
        <c:auto val="1"/>
        <c:lblAlgn val="ctr"/>
        <c:lblOffset val="100"/>
        <c:noMultiLvlLbl val="0"/>
      </c:catAx>
      <c:valAx>
        <c:axId val="283198456"/>
        <c:scaling>
          <c:orientation val="minMax"/>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203552"/>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ARPU!$F$91</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1-42C1-47E3-98A9-E7B313F7B8FF}"/>
              </c:ext>
            </c:extLst>
          </c:dPt>
          <c:dPt>
            <c:idx val="1"/>
            <c:invertIfNegative val="0"/>
            <c:bubble3D val="0"/>
            <c:extLst>
              <c:ext xmlns:c16="http://schemas.microsoft.com/office/drawing/2014/chart" uri="{C3380CC4-5D6E-409C-BE32-E72D297353CC}">
                <c16:uniqueId val="{00000003-42C1-47E3-98A9-E7B313F7B8FF}"/>
              </c:ext>
            </c:extLst>
          </c:dPt>
          <c:dPt>
            <c:idx val="2"/>
            <c:invertIfNegative val="0"/>
            <c:bubble3D val="0"/>
            <c:extLst>
              <c:ext xmlns:c16="http://schemas.microsoft.com/office/drawing/2014/chart" uri="{C3380CC4-5D6E-409C-BE32-E72D297353CC}">
                <c16:uniqueId val="{00000005-42C1-47E3-98A9-E7B313F7B8FF}"/>
              </c:ext>
            </c:extLst>
          </c:dPt>
          <c:dPt>
            <c:idx val="3"/>
            <c:invertIfNegative val="0"/>
            <c:bubble3D val="0"/>
            <c:extLst>
              <c:ext xmlns:c16="http://schemas.microsoft.com/office/drawing/2014/chart" uri="{C3380CC4-5D6E-409C-BE32-E72D297353CC}">
                <c16:uniqueId val="{00000007-42C1-47E3-98A9-E7B313F7B8FF}"/>
              </c:ext>
            </c:extLst>
          </c:dPt>
          <c:dPt>
            <c:idx val="4"/>
            <c:invertIfNegative val="0"/>
            <c:bubble3D val="0"/>
            <c:extLst>
              <c:ext xmlns:c16="http://schemas.microsoft.com/office/drawing/2014/chart" uri="{C3380CC4-5D6E-409C-BE32-E72D297353CC}">
                <c16:uniqueId val="{00000009-42C1-47E3-98A9-E7B313F7B8FF}"/>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B-42C1-47E3-98A9-E7B313F7B8FF}"/>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ARPU!$G$90:$L$90</c:f>
              <c:strCache>
                <c:ptCount val="6"/>
                <c:pt idx="0">
                  <c:v>Q2-17</c:v>
                </c:pt>
                <c:pt idx="1">
                  <c:v>Q3-17</c:v>
                </c:pt>
                <c:pt idx="2">
                  <c:v>Q4-17</c:v>
                </c:pt>
                <c:pt idx="3">
                  <c:v>Q1-18</c:v>
                </c:pt>
                <c:pt idx="4">
                  <c:v>Q2-18</c:v>
                </c:pt>
                <c:pt idx="5">
                  <c:v>Q3-18</c:v>
                </c:pt>
              </c:strCache>
            </c:strRef>
          </c:cat>
          <c:val>
            <c:numRef>
              <c:f>ARPU!$G$91:$L$91</c:f>
              <c:numCache>
                <c:formatCode>0.0</c:formatCode>
                <c:ptCount val="6"/>
                <c:pt idx="0">
                  <c:v>20.245986181338999</c:v>
                </c:pt>
                <c:pt idx="1">
                  <c:v>20.7578084516195</c:v>
                </c:pt>
                <c:pt idx="2">
                  <c:v>18.2173182914857</c:v>
                </c:pt>
                <c:pt idx="3">
                  <c:v>17.7</c:v>
                </c:pt>
                <c:pt idx="4">
                  <c:v>16.399999999999999</c:v>
                </c:pt>
                <c:pt idx="5">
                  <c:v>16.5</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D840-4782-81D5-28198A1343C6}"/>
            </c:ext>
          </c:extLst>
        </c:ser>
        <c:dLbls>
          <c:showLegendKey val="0"/>
          <c:showVal val="0"/>
          <c:showCatName val="0"/>
          <c:showSerName val="0"/>
          <c:showPercent val="0"/>
          <c:showBubbleSize val="0"/>
        </c:dLbls>
        <c:gapWidth val="51"/>
        <c:axId val="283199240"/>
        <c:axId val="283201200"/>
      </c:barChart>
      <c:catAx>
        <c:axId val="283199240"/>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201200"/>
        <c:crosses val="autoZero"/>
        <c:auto val="1"/>
        <c:lblAlgn val="ctr"/>
        <c:lblOffset val="100"/>
        <c:noMultiLvlLbl val="0"/>
      </c:catAx>
      <c:valAx>
        <c:axId val="283201200"/>
        <c:scaling>
          <c:orientation val="minMax"/>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199240"/>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3878397265156114"/>
          <c:w val="0.93899999999999995"/>
          <c:h val="0.74096591969243175"/>
        </c:manualLayout>
      </c:layout>
      <c:barChart>
        <c:barDir val="col"/>
        <c:grouping val="clustered"/>
        <c:varyColors val="0"/>
        <c:ser>
          <c:idx val="0"/>
          <c:order val="0"/>
          <c:tx>
            <c:strRef>
              <c:f>'Group Results'!$F$109</c:f>
              <c:strCache>
                <c:ptCount val="1"/>
                <c:pt idx="0">
                  <c:v>Cash Flow</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C45D-4444-B1FA-FEB7530084B1}"/>
              </c:ext>
            </c:extLst>
          </c:dPt>
          <c:dPt>
            <c:idx val="1"/>
            <c:invertIfNegative val="0"/>
            <c:bubble3D val="0"/>
            <c:extLst>
              <c:ext xmlns:c16="http://schemas.microsoft.com/office/drawing/2014/chart" uri="{C3380CC4-5D6E-409C-BE32-E72D297353CC}">
                <c16:uniqueId val="{00000001-C45D-4444-B1FA-FEB7530084B1}"/>
              </c:ext>
            </c:extLst>
          </c:dPt>
          <c:dPt>
            <c:idx val="2"/>
            <c:invertIfNegative val="0"/>
            <c:bubble3D val="0"/>
            <c:extLst>
              <c:ext xmlns:c16="http://schemas.microsoft.com/office/drawing/2014/chart" uri="{C3380CC4-5D6E-409C-BE32-E72D297353CC}">
                <c16:uniqueId val="{00000002-C45D-4444-B1FA-FEB7530084B1}"/>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4-C45D-4444-B1FA-FEB7530084B1}"/>
              </c:ext>
            </c:extLst>
          </c:dPt>
          <c:dLbls>
            <c:spPr>
              <a:noFill/>
              <a:ln w="9525">
                <a:noFill/>
              </a:ln>
            </c:spPr>
            <c:txPr>
              <a:bodyPr rot="0" vert="horz"/>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Results'!$G$108:$J$108</c:f>
              <c:strCache>
                <c:ptCount val="4"/>
                <c:pt idx="0">
                  <c:v>9M-2015</c:v>
                </c:pt>
                <c:pt idx="1">
                  <c:v>9M-2016</c:v>
                </c:pt>
                <c:pt idx="2">
                  <c:v>9M-2017</c:v>
                </c:pt>
                <c:pt idx="3">
                  <c:v>9M-2018</c:v>
                </c:pt>
              </c:strCache>
            </c:strRef>
          </c:cat>
          <c:val>
            <c:numRef>
              <c:f>'Group Results'!$G$109:$J$109</c:f>
              <c:numCache>
                <c:formatCode>#,##0\ ;\(#,##0\)</c:formatCode>
                <c:ptCount val="4"/>
                <c:pt idx="0">
                  <c:v>2137.5337787001099</c:v>
                </c:pt>
                <c:pt idx="1">
                  <c:v>4780</c:v>
                </c:pt>
                <c:pt idx="2">
                  <c:v>5581</c:v>
                </c:pt>
                <c:pt idx="3">
                  <c:v>4453.0938329057299</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5-C45D-4444-B1FA-FEB7530084B1}"/>
            </c:ext>
          </c:extLst>
        </c:ser>
        <c:dLbls>
          <c:showLegendKey val="0"/>
          <c:showVal val="0"/>
          <c:showCatName val="0"/>
          <c:showSerName val="0"/>
          <c:showPercent val="0"/>
          <c:showBubbleSize val="0"/>
        </c:dLbls>
        <c:gapWidth val="51"/>
        <c:axId val="6787075"/>
        <c:axId val="10736514"/>
      </c:barChart>
      <c:catAx>
        <c:axId val="6787075"/>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10736514"/>
        <c:crosses val="autoZero"/>
        <c:auto val="1"/>
        <c:lblAlgn val="ctr"/>
        <c:lblOffset val="100"/>
        <c:noMultiLvlLbl val="0"/>
      </c:catAx>
      <c:valAx>
        <c:axId val="10736514"/>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6787075"/>
        <c:crosses val="autoZero"/>
        <c:crossBetween val="between"/>
      </c:valAx>
      <c:spPr>
        <a:noFill/>
        <a:ln w="9525">
          <a:noFill/>
        </a:ln>
      </c:spPr>
    </c:plotArea>
    <c:plotVisOnly val="1"/>
    <c:dispBlanksAs val="gap"/>
    <c:showDLblsOverMax val="1"/>
  </c:chart>
  <c:spPr>
    <a:noFill/>
    <a:ln w="9525">
      <a:noFill/>
      <a:miter lim="800000"/>
    </a:ln>
  </c:spPr>
  <c:userShapes r:id="rId1"/>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ARPU!$F$102</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6BB1-492E-A0A9-A4653D9CF35C}"/>
              </c:ext>
            </c:extLst>
          </c:dPt>
          <c:dPt>
            <c:idx val="1"/>
            <c:invertIfNegative val="0"/>
            <c:bubble3D val="0"/>
            <c:extLst>
              <c:ext xmlns:c16="http://schemas.microsoft.com/office/drawing/2014/chart" uri="{C3380CC4-5D6E-409C-BE32-E72D297353CC}">
                <c16:uniqueId val="{00000001-6BB1-492E-A0A9-A4653D9CF35C}"/>
              </c:ext>
            </c:extLst>
          </c:dPt>
          <c:dPt>
            <c:idx val="2"/>
            <c:invertIfNegative val="0"/>
            <c:bubble3D val="0"/>
            <c:extLst>
              <c:ext xmlns:c16="http://schemas.microsoft.com/office/drawing/2014/chart" uri="{C3380CC4-5D6E-409C-BE32-E72D297353CC}">
                <c16:uniqueId val="{00000002-6BB1-492E-A0A9-A4653D9CF35C}"/>
              </c:ext>
            </c:extLst>
          </c:dPt>
          <c:dPt>
            <c:idx val="3"/>
            <c:invertIfNegative val="0"/>
            <c:bubble3D val="0"/>
            <c:extLst>
              <c:ext xmlns:c16="http://schemas.microsoft.com/office/drawing/2014/chart" uri="{C3380CC4-5D6E-409C-BE32-E72D297353CC}">
                <c16:uniqueId val="{00000003-6BB1-492E-A0A9-A4653D9CF35C}"/>
              </c:ext>
            </c:extLst>
          </c:dPt>
          <c:dPt>
            <c:idx val="4"/>
            <c:invertIfNegative val="0"/>
            <c:bubble3D val="0"/>
            <c:extLst>
              <c:ext xmlns:c16="http://schemas.microsoft.com/office/drawing/2014/chart" uri="{C3380CC4-5D6E-409C-BE32-E72D297353CC}">
                <c16:uniqueId val="{00000004-6BB1-492E-A0A9-A4653D9CF35C}"/>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6BB1-492E-A0A9-A4653D9CF35C}"/>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ARPU!$G$101:$L$101</c:f>
              <c:strCache>
                <c:ptCount val="6"/>
                <c:pt idx="0">
                  <c:v>Q2-17</c:v>
                </c:pt>
                <c:pt idx="1">
                  <c:v>Q3-17</c:v>
                </c:pt>
                <c:pt idx="2">
                  <c:v>Q4-17</c:v>
                </c:pt>
                <c:pt idx="3">
                  <c:v>Q1-18</c:v>
                </c:pt>
                <c:pt idx="4">
                  <c:v>Q2-18</c:v>
                </c:pt>
                <c:pt idx="5">
                  <c:v>Q3-18</c:v>
                </c:pt>
              </c:strCache>
            </c:strRef>
          </c:cat>
          <c:val>
            <c:numRef>
              <c:f>ARPU!$G$102:$L$102</c:f>
              <c:numCache>
                <c:formatCode>0.0</c:formatCode>
                <c:ptCount val="6"/>
                <c:pt idx="0">
                  <c:v>11.098817042453399</c:v>
                </c:pt>
                <c:pt idx="1">
                  <c:v>14.200628695036601</c:v>
                </c:pt>
                <c:pt idx="2">
                  <c:v>14.968743271682101</c:v>
                </c:pt>
                <c:pt idx="3">
                  <c:v>14.4</c:v>
                </c:pt>
                <c:pt idx="4">
                  <c:v>12.8</c:v>
                </c:pt>
                <c:pt idx="5">
                  <c:v>10.7</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0BF4-425E-9DC2-11EBCA8B0696}"/>
            </c:ext>
          </c:extLst>
        </c:ser>
        <c:dLbls>
          <c:showLegendKey val="0"/>
          <c:showVal val="0"/>
          <c:showCatName val="0"/>
          <c:showSerName val="0"/>
          <c:showPercent val="0"/>
          <c:showBubbleSize val="0"/>
        </c:dLbls>
        <c:gapWidth val="51"/>
        <c:axId val="283426496"/>
        <c:axId val="283428456"/>
      </c:barChart>
      <c:catAx>
        <c:axId val="283426496"/>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428456"/>
        <c:crosses val="autoZero"/>
        <c:auto val="1"/>
        <c:lblAlgn val="ctr"/>
        <c:lblOffset val="100"/>
        <c:noMultiLvlLbl val="0"/>
      </c:catAx>
      <c:valAx>
        <c:axId val="283428456"/>
        <c:scaling>
          <c:orientation val="minMax"/>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426496"/>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ARPU!$F$112</c:f>
              <c:strCache>
                <c:ptCount val="1"/>
                <c:pt idx="0">
                  <c:v>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657F-4BE9-B3B7-A810889178A4}"/>
              </c:ext>
            </c:extLst>
          </c:dPt>
          <c:dPt>
            <c:idx val="1"/>
            <c:invertIfNegative val="0"/>
            <c:bubble3D val="0"/>
            <c:extLst>
              <c:ext xmlns:c16="http://schemas.microsoft.com/office/drawing/2014/chart" uri="{C3380CC4-5D6E-409C-BE32-E72D297353CC}">
                <c16:uniqueId val="{00000001-657F-4BE9-B3B7-A810889178A4}"/>
              </c:ext>
            </c:extLst>
          </c:dPt>
          <c:dPt>
            <c:idx val="2"/>
            <c:invertIfNegative val="0"/>
            <c:bubble3D val="0"/>
            <c:extLst>
              <c:ext xmlns:c16="http://schemas.microsoft.com/office/drawing/2014/chart" uri="{C3380CC4-5D6E-409C-BE32-E72D297353CC}">
                <c16:uniqueId val="{00000002-657F-4BE9-B3B7-A810889178A4}"/>
              </c:ext>
            </c:extLst>
          </c:dPt>
          <c:dPt>
            <c:idx val="3"/>
            <c:invertIfNegative val="0"/>
            <c:bubble3D val="0"/>
            <c:extLst>
              <c:ext xmlns:c16="http://schemas.microsoft.com/office/drawing/2014/chart" uri="{C3380CC4-5D6E-409C-BE32-E72D297353CC}">
                <c16:uniqueId val="{00000003-657F-4BE9-B3B7-A810889178A4}"/>
              </c:ext>
            </c:extLst>
          </c:dPt>
          <c:dPt>
            <c:idx val="4"/>
            <c:invertIfNegative val="0"/>
            <c:bubble3D val="0"/>
            <c:extLst>
              <c:ext xmlns:c16="http://schemas.microsoft.com/office/drawing/2014/chart" uri="{C3380CC4-5D6E-409C-BE32-E72D297353CC}">
                <c16:uniqueId val="{00000004-657F-4BE9-B3B7-A810889178A4}"/>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657F-4BE9-B3B7-A810889178A4}"/>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ARPU!$G$111:$L$111</c:f>
              <c:strCache>
                <c:ptCount val="6"/>
                <c:pt idx="0">
                  <c:v>Q2-17</c:v>
                </c:pt>
                <c:pt idx="1">
                  <c:v>Q3-17</c:v>
                </c:pt>
                <c:pt idx="2">
                  <c:v>Q4-17</c:v>
                </c:pt>
                <c:pt idx="3">
                  <c:v>Q1-18</c:v>
                </c:pt>
                <c:pt idx="4">
                  <c:v>Q2-18</c:v>
                </c:pt>
                <c:pt idx="5">
                  <c:v>Q3-18</c:v>
                </c:pt>
              </c:strCache>
            </c:strRef>
          </c:cat>
          <c:val>
            <c:numRef>
              <c:f>ARPU!$G$112:$L$112</c:f>
              <c:numCache>
                <c:formatCode>_(* #,##0.0_);_(* \(#,##0.0\);_(* "-"??_);_(@_)</c:formatCode>
                <c:ptCount val="6"/>
                <c:pt idx="0">
                  <c:v>21.4574944100032</c:v>
                </c:pt>
                <c:pt idx="1">
                  <c:v>20.4987972140759</c:v>
                </c:pt>
                <c:pt idx="2">
                  <c:v>18.514217315841499</c:v>
                </c:pt>
                <c:pt idx="3">
                  <c:v>12.478</c:v>
                </c:pt>
                <c:pt idx="4">
                  <c:v>15.151</c:v>
                </c:pt>
                <c:pt idx="5">
                  <c:v>21.422999999999998</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3A6C-4795-8C32-22CA8F009BCF}"/>
            </c:ext>
          </c:extLst>
        </c:ser>
        <c:dLbls>
          <c:showLegendKey val="0"/>
          <c:showVal val="0"/>
          <c:showCatName val="0"/>
          <c:showSerName val="0"/>
          <c:showPercent val="0"/>
          <c:showBubbleSize val="0"/>
        </c:dLbls>
        <c:gapWidth val="51"/>
        <c:axId val="283427280"/>
        <c:axId val="283424144"/>
      </c:barChart>
      <c:catAx>
        <c:axId val="283427280"/>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424144"/>
        <c:crosses val="autoZero"/>
        <c:auto val="1"/>
        <c:lblAlgn val="ctr"/>
        <c:lblOffset val="100"/>
        <c:noMultiLvlLbl val="0"/>
      </c:catAx>
      <c:valAx>
        <c:axId val="283424144"/>
        <c:scaling>
          <c:orientation val="minMax"/>
        </c:scaling>
        <c:delete val="0"/>
        <c:axPos val="l"/>
        <c:majorGridlines>
          <c:spPr>
            <a:ln w="9525">
              <a:noFill/>
              <a:round/>
            </a:ln>
          </c:spPr>
        </c:majorGridlines>
        <c:minorGridlines>
          <c:spPr>
            <a:ln w="9525">
              <a:noFill/>
            </a:ln>
          </c:spPr>
        </c:minorGridlines>
        <c:numFmt formatCode="_(* #,##0.0_);_(* \(#,##0.0\);_(* &quot;-&quot;??_);_(@_)"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427280"/>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ARPU!$F$122</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AA01-4D5F-8A94-445354E47130}"/>
              </c:ext>
            </c:extLst>
          </c:dPt>
          <c:dPt>
            <c:idx val="1"/>
            <c:invertIfNegative val="0"/>
            <c:bubble3D val="0"/>
            <c:extLst>
              <c:ext xmlns:c16="http://schemas.microsoft.com/office/drawing/2014/chart" uri="{C3380CC4-5D6E-409C-BE32-E72D297353CC}">
                <c16:uniqueId val="{00000001-AA01-4D5F-8A94-445354E47130}"/>
              </c:ext>
            </c:extLst>
          </c:dPt>
          <c:dPt>
            <c:idx val="2"/>
            <c:invertIfNegative val="0"/>
            <c:bubble3D val="0"/>
            <c:extLst>
              <c:ext xmlns:c16="http://schemas.microsoft.com/office/drawing/2014/chart" uri="{C3380CC4-5D6E-409C-BE32-E72D297353CC}">
                <c16:uniqueId val="{00000002-AA01-4D5F-8A94-445354E47130}"/>
              </c:ext>
            </c:extLst>
          </c:dPt>
          <c:dPt>
            <c:idx val="3"/>
            <c:invertIfNegative val="0"/>
            <c:bubble3D val="0"/>
            <c:extLst>
              <c:ext xmlns:c16="http://schemas.microsoft.com/office/drawing/2014/chart" uri="{C3380CC4-5D6E-409C-BE32-E72D297353CC}">
                <c16:uniqueId val="{00000003-AA01-4D5F-8A94-445354E47130}"/>
              </c:ext>
            </c:extLst>
          </c:dPt>
          <c:dPt>
            <c:idx val="4"/>
            <c:invertIfNegative val="0"/>
            <c:bubble3D val="0"/>
            <c:extLst>
              <c:ext xmlns:c16="http://schemas.microsoft.com/office/drawing/2014/chart" uri="{C3380CC4-5D6E-409C-BE32-E72D297353CC}">
                <c16:uniqueId val="{00000004-AA01-4D5F-8A94-445354E47130}"/>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AA01-4D5F-8A94-445354E47130}"/>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ARPU!$G$121:$L$121</c:f>
              <c:strCache>
                <c:ptCount val="6"/>
                <c:pt idx="0">
                  <c:v>Q2-17</c:v>
                </c:pt>
                <c:pt idx="1">
                  <c:v>Q3-17</c:v>
                </c:pt>
                <c:pt idx="2">
                  <c:v>Q4-17</c:v>
                </c:pt>
                <c:pt idx="3">
                  <c:v>Q1-18</c:v>
                </c:pt>
                <c:pt idx="4">
                  <c:v>Q2-18</c:v>
                </c:pt>
                <c:pt idx="5">
                  <c:v>Q3-18</c:v>
                </c:pt>
              </c:strCache>
            </c:strRef>
          </c:cat>
          <c:val>
            <c:numRef>
              <c:f>ARPU!$G$122:$L$122</c:f>
              <c:numCache>
                <c:formatCode>0.0</c:formatCode>
                <c:ptCount val="6"/>
                <c:pt idx="0">
                  <c:v>5.4510027930407796</c:v>
                </c:pt>
                <c:pt idx="1">
                  <c:v>5.5288965052514696</c:v>
                </c:pt>
                <c:pt idx="2">
                  <c:v>6.0343652261648204</c:v>
                </c:pt>
                <c:pt idx="3">
                  <c:v>5.4</c:v>
                </c:pt>
                <c:pt idx="4">
                  <c:v>5.3</c:v>
                </c:pt>
                <c:pt idx="5">
                  <c:v>5.7</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FBBB-4105-B48A-D08C827A0F53}"/>
            </c:ext>
          </c:extLst>
        </c:ser>
        <c:dLbls>
          <c:showLegendKey val="0"/>
          <c:showVal val="0"/>
          <c:showCatName val="0"/>
          <c:showSerName val="0"/>
          <c:showPercent val="0"/>
          <c:showBubbleSize val="0"/>
        </c:dLbls>
        <c:gapWidth val="51"/>
        <c:axId val="283424928"/>
        <c:axId val="283426104"/>
      </c:barChart>
      <c:catAx>
        <c:axId val="283424928"/>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426104"/>
        <c:crosses val="autoZero"/>
        <c:auto val="1"/>
        <c:lblAlgn val="ctr"/>
        <c:lblOffset val="100"/>
        <c:noMultiLvlLbl val="0"/>
      </c:catAx>
      <c:valAx>
        <c:axId val="283426104"/>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424928"/>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ARPU!$F$132</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C1AD-41C8-B710-332E81D80AEC}"/>
              </c:ext>
            </c:extLst>
          </c:dPt>
          <c:dPt>
            <c:idx val="1"/>
            <c:invertIfNegative val="0"/>
            <c:bubble3D val="0"/>
            <c:extLst>
              <c:ext xmlns:c16="http://schemas.microsoft.com/office/drawing/2014/chart" uri="{C3380CC4-5D6E-409C-BE32-E72D297353CC}">
                <c16:uniqueId val="{00000001-C1AD-41C8-B710-332E81D80AEC}"/>
              </c:ext>
            </c:extLst>
          </c:dPt>
          <c:dPt>
            <c:idx val="2"/>
            <c:invertIfNegative val="0"/>
            <c:bubble3D val="0"/>
            <c:extLst>
              <c:ext xmlns:c16="http://schemas.microsoft.com/office/drawing/2014/chart" uri="{C3380CC4-5D6E-409C-BE32-E72D297353CC}">
                <c16:uniqueId val="{00000002-C1AD-41C8-B710-332E81D80AEC}"/>
              </c:ext>
            </c:extLst>
          </c:dPt>
          <c:dPt>
            <c:idx val="3"/>
            <c:invertIfNegative val="0"/>
            <c:bubble3D val="0"/>
            <c:extLst>
              <c:ext xmlns:c16="http://schemas.microsoft.com/office/drawing/2014/chart" uri="{C3380CC4-5D6E-409C-BE32-E72D297353CC}">
                <c16:uniqueId val="{00000003-C1AD-41C8-B710-332E81D80AEC}"/>
              </c:ext>
            </c:extLst>
          </c:dPt>
          <c:dPt>
            <c:idx val="4"/>
            <c:invertIfNegative val="0"/>
            <c:bubble3D val="0"/>
            <c:extLst>
              <c:ext xmlns:c16="http://schemas.microsoft.com/office/drawing/2014/chart" uri="{C3380CC4-5D6E-409C-BE32-E72D297353CC}">
                <c16:uniqueId val="{00000004-C1AD-41C8-B710-332E81D80AEC}"/>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C1AD-41C8-B710-332E81D80AEC}"/>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ARPU!$G$131:$L$131</c:f>
              <c:strCache>
                <c:ptCount val="6"/>
                <c:pt idx="0">
                  <c:v>Q2-17</c:v>
                </c:pt>
                <c:pt idx="1">
                  <c:v>Q3-17</c:v>
                </c:pt>
                <c:pt idx="2">
                  <c:v>Q4-17</c:v>
                </c:pt>
                <c:pt idx="3">
                  <c:v>Q1-18</c:v>
                </c:pt>
                <c:pt idx="4">
                  <c:v>Q2-18</c:v>
                </c:pt>
                <c:pt idx="5">
                  <c:v>Q3-18</c:v>
                </c:pt>
              </c:strCache>
            </c:strRef>
          </c:cat>
          <c:val>
            <c:numRef>
              <c:f>ARPU!$G$132:$L$132</c:f>
              <c:numCache>
                <c:formatCode>0.0</c:formatCode>
                <c:ptCount val="6"/>
                <c:pt idx="0">
                  <c:v>8.4161439711445301</c:v>
                </c:pt>
                <c:pt idx="1">
                  <c:v>9.25801996310358</c:v>
                </c:pt>
                <c:pt idx="2">
                  <c:v>8.1653938650172293</c:v>
                </c:pt>
                <c:pt idx="3">
                  <c:v>8.19</c:v>
                </c:pt>
                <c:pt idx="4">
                  <c:v>8.5</c:v>
                </c:pt>
                <c:pt idx="5">
                  <c:v>9.3000000000000007</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B74A-4750-AC9C-5E154D3D1CA2}"/>
            </c:ext>
          </c:extLst>
        </c:ser>
        <c:dLbls>
          <c:showLegendKey val="0"/>
          <c:showVal val="0"/>
          <c:showCatName val="0"/>
          <c:showSerName val="0"/>
          <c:showPercent val="0"/>
          <c:showBubbleSize val="0"/>
        </c:dLbls>
        <c:gapWidth val="51"/>
        <c:axId val="283427672"/>
        <c:axId val="283422968"/>
      </c:barChart>
      <c:catAx>
        <c:axId val="283427672"/>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422968"/>
        <c:crosses val="autoZero"/>
        <c:auto val="1"/>
        <c:lblAlgn val="ctr"/>
        <c:lblOffset val="100"/>
        <c:noMultiLvlLbl val="0"/>
      </c:catAx>
      <c:valAx>
        <c:axId val="283422968"/>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427672"/>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ARPU!$F$142</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FBD8-44D7-9D29-58BB5659A491}"/>
              </c:ext>
            </c:extLst>
          </c:dPt>
          <c:dPt>
            <c:idx val="1"/>
            <c:invertIfNegative val="0"/>
            <c:bubble3D val="0"/>
            <c:extLst>
              <c:ext xmlns:c16="http://schemas.microsoft.com/office/drawing/2014/chart" uri="{C3380CC4-5D6E-409C-BE32-E72D297353CC}">
                <c16:uniqueId val="{00000001-FBD8-44D7-9D29-58BB5659A491}"/>
              </c:ext>
            </c:extLst>
          </c:dPt>
          <c:dPt>
            <c:idx val="2"/>
            <c:invertIfNegative val="0"/>
            <c:bubble3D val="0"/>
            <c:extLst>
              <c:ext xmlns:c16="http://schemas.microsoft.com/office/drawing/2014/chart" uri="{C3380CC4-5D6E-409C-BE32-E72D297353CC}">
                <c16:uniqueId val="{00000002-FBD8-44D7-9D29-58BB5659A491}"/>
              </c:ext>
            </c:extLst>
          </c:dPt>
          <c:dPt>
            <c:idx val="3"/>
            <c:invertIfNegative val="0"/>
            <c:bubble3D val="0"/>
            <c:extLst>
              <c:ext xmlns:c16="http://schemas.microsoft.com/office/drawing/2014/chart" uri="{C3380CC4-5D6E-409C-BE32-E72D297353CC}">
                <c16:uniqueId val="{00000003-FBD8-44D7-9D29-58BB5659A491}"/>
              </c:ext>
            </c:extLst>
          </c:dPt>
          <c:dPt>
            <c:idx val="4"/>
            <c:invertIfNegative val="0"/>
            <c:bubble3D val="0"/>
            <c:extLst>
              <c:ext xmlns:c16="http://schemas.microsoft.com/office/drawing/2014/chart" uri="{C3380CC4-5D6E-409C-BE32-E72D297353CC}">
                <c16:uniqueId val="{00000004-FBD8-44D7-9D29-58BB5659A491}"/>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FBD8-44D7-9D29-58BB5659A491}"/>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ARPU!$G$141:$L$141</c:f>
              <c:strCache>
                <c:ptCount val="6"/>
                <c:pt idx="0">
                  <c:v>Q2-17</c:v>
                </c:pt>
                <c:pt idx="1">
                  <c:v>Q3-17</c:v>
                </c:pt>
                <c:pt idx="2">
                  <c:v>Q4-17</c:v>
                </c:pt>
                <c:pt idx="3">
                  <c:v>Q1-18</c:v>
                </c:pt>
                <c:pt idx="4">
                  <c:v>Q2-18</c:v>
                </c:pt>
                <c:pt idx="5">
                  <c:v>Q3-18</c:v>
                </c:pt>
              </c:strCache>
            </c:strRef>
          </c:cat>
          <c:val>
            <c:numRef>
              <c:f>ARPU!$G$142:$L$142</c:f>
              <c:numCache>
                <c:formatCode>0</c:formatCode>
                <c:ptCount val="6"/>
                <c:pt idx="0">
                  <c:v>606.57035428628205</c:v>
                </c:pt>
                <c:pt idx="1">
                  <c:v>626.67482652110505</c:v>
                </c:pt>
                <c:pt idx="2">
                  <c:v>574.11316517272303</c:v>
                </c:pt>
                <c:pt idx="3">
                  <c:v>555.4</c:v>
                </c:pt>
                <c:pt idx="4">
                  <c:v>520.6</c:v>
                </c:pt>
                <c:pt idx="5">
                  <c:v>534</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DC5B-4B40-9AE4-60C90B6690AD}"/>
            </c:ext>
          </c:extLst>
        </c:ser>
        <c:dLbls>
          <c:showLegendKey val="0"/>
          <c:showVal val="0"/>
          <c:showCatName val="0"/>
          <c:showSerName val="0"/>
          <c:showPercent val="0"/>
          <c:showBubbleSize val="0"/>
        </c:dLbls>
        <c:gapWidth val="51"/>
        <c:axId val="283428848"/>
        <c:axId val="283425712"/>
      </c:barChart>
      <c:catAx>
        <c:axId val="283428848"/>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425712"/>
        <c:crosses val="autoZero"/>
        <c:auto val="1"/>
        <c:lblAlgn val="ctr"/>
        <c:lblOffset val="100"/>
        <c:noMultiLvlLbl val="0"/>
      </c:catAx>
      <c:valAx>
        <c:axId val="283425712"/>
        <c:scaling>
          <c:orientation val="minMax"/>
        </c:scaling>
        <c:delete val="0"/>
        <c:axPos val="l"/>
        <c:majorGridlines>
          <c:spPr>
            <a:ln w="9525">
              <a:noFill/>
              <a:round/>
            </a:ln>
          </c:spPr>
        </c:majorGridlines>
        <c:minorGridlines>
          <c:spPr>
            <a:ln w="9525">
              <a:noFill/>
            </a:ln>
          </c:spPr>
        </c:minorGridlines>
        <c:numFmt formatCode="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428848"/>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ARPU!$F$153</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20E3-4C55-848E-32BA504B6867}"/>
              </c:ext>
            </c:extLst>
          </c:dPt>
          <c:dPt>
            <c:idx val="1"/>
            <c:invertIfNegative val="0"/>
            <c:bubble3D val="0"/>
            <c:extLst>
              <c:ext xmlns:c16="http://schemas.microsoft.com/office/drawing/2014/chart" uri="{C3380CC4-5D6E-409C-BE32-E72D297353CC}">
                <c16:uniqueId val="{00000001-20E3-4C55-848E-32BA504B6867}"/>
              </c:ext>
            </c:extLst>
          </c:dPt>
          <c:dPt>
            <c:idx val="2"/>
            <c:invertIfNegative val="0"/>
            <c:bubble3D val="0"/>
            <c:extLst>
              <c:ext xmlns:c16="http://schemas.microsoft.com/office/drawing/2014/chart" uri="{C3380CC4-5D6E-409C-BE32-E72D297353CC}">
                <c16:uniqueId val="{00000002-20E3-4C55-848E-32BA504B6867}"/>
              </c:ext>
            </c:extLst>
          </c:dPt>
          <c:dPt>
            <c:idx val="3"/>
            <c:invertIfNegative val="0"/>
            <c:bubble3D val="0"/>
            <c:extLst>
              <c:ext xmlns:c16="http://schemas.microsoft.com/office/drawing/2014/chart" uri="{C3380CC4-5D6E-409C-BE32-E72D297353CC}">
                <c16:uniqueId val="{00000003-20E3-4C55-848E-32BA504B6867}"/>
              </c:ext>
            </c:extLst>
          </c:dPt>
          <c:dPt>
            <c:idx val="4"/>
            <c:invertIfNegative val="0"/>
            <c:bubble3D val="0"/>
            <c:extLst>
              <c:ext xmlns:c16="http://schemas.microsoft.com/office/drawing/2014/chart" uri="{C3380CC4-5D6E-409C-BE32-E72D297353CC}">
                <c16:uniqueId val="{00000004-20E3-4C55-848E-32BA504B6867}"/>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20E3-4C55-848E-32BA504B6867}"/>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ARPU!$G$152:$L$152</c:f>
              <c:strCache>
                <c:ptCount val="6"/>
                <c:pt idx="0">
                  <c:v>Q2-17</c:v>
                </c:pt>
                <c:pt idx="1">
                  <c:v>Q3-17</c:v>
                </c:pt>
                <c:pt idx="2">
                  <c:v>Q4-17</c:v>
                </c:pt>
                <c:pt idx="3">
                  <c:v>Q1-18</c:v>
                </c:pt>
                <c:pt idx="4">
                  <c:v>Q2-18</c:v>
                </c:pt>
                <c:pt idx="5">
                  <c:v>Q3-18</c:v>
                </c:pt>
              </c:strCache>
            </c:strRef>
          </c:cat>
          <c:val>
            <c:numRef>
              <c:f>ARPU!$G$153:$L$153</c:f>
              <c:numCache>
                <c:formatCode>_(* #,##0.00_);_(* \(#,##0.00\);_(* "-"??_);_(@_)</c:formatCode>
                <c:ptCount val="6"/>
                <c:pt idx="0">
                  <c:v>4.1288473120536899</c:v>
                </c:pt>
                <c:pt idx="1">
                  <c:v>5.2801458885293204</c:v>
                </c:pt>
                <c:pt idx="2">
                  <c:v>5.5726009323933399</c:v>
                </c:pt>
                <c:pt idx="3">
                  <c:v>5.1832000000000003</c:v>
                </c:pt>
                <c:pt idx="4">
                  <c:v>4.6986999999999997</c:v>
                </c:pt>
                <c:pt idx="5">
                  <c:v>4.3646000000000003</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649E-495D-8B9F-492F54013EFE}"/>
            </c:ext>
          </c:extLst>
        </c:ser>
        <c:dLbls>
          <c:showLegendKey val="0"/>
          <c:showVal val="0"/>
          <c:showCatName val="0"/>
          <c:showSerName val="0"/>
          <c:showPercent val="0"/>
          <c:showBubbleSize val="0"/>
        </c:dLbls>
        <c:gapWidth val="51"/>
        <c:axId val="283429240"/>
        <c:axId val="283429632"/>
      </c:barChart>
      <c:catAx>
        <c:axId val="283429240"/>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283429632"/>
        <c:crosses val="autoZero"/>
        <c:auto val="1"/>
        <c:lblAlgn val="ctr"/>
        <c:lblOffset val="100"/>
        <c:noMultiLvlLbl val="0"/>
      </c:catAx>
      <c:valAx>
        <c:axId val="283429632"/>
        <c:scaling>
          <c:orientation val="minMax"/>
        </c:scaling>
        <c:delete val="0"/>
        <c:axPos val="l"/>
        <c:majorGridlines>
          <c:spPr>
            <a:ln w="9525">
              <a:noFill/>
              <a:round/>
            </a:ln>
          </c:spPr>
        </c:majorGridlines>
        <c:minorGridlines>
          <c:spPr>
            <a:ln w="9525">
              <a:noFill/>
            </a:ln>
          </c:spPr>
        </c:minorGridlines>
        <c:numFmt formatCode="_(* #,##0.00_);_(* \(#,##0.00\);_(* &quot;-&quot;??_);_(@_)"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283429240"/>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ARPU!$F$70</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CAFE-4BF6-81BA-C207E3D0CCE7}"/>
              </c:ext>
            </c:extLst>
          </c:dPt>
          <c:dPt>
            <c:idx val="1"/>
            <c:invertIfNegative val="0"/>
            <c:bubble3D val="0"/>
            <c:extLst>
              <c:ext xmlns:c16="http://schemas.microsoft.com/office/drawing/2014/chart" uri="{C3380CC4-5D6E-409C-BE32-E72D297353CC}">
                <c16:uniqueId val="{00000001-CAFE-4BF6-81BA-C207E3D0CCE7}"/>
              </c:ext>
            </c:extLst>
          </c:dPt>
          <c:dPt>
            <c:idx val="2"/>
            <c:invertIfNegative val="0"/>
            <c:bubble3D val="0"/>
            <c:extLst>
              <c:ext xmlns:c16="http://schemas.microsoft.com/office/drawing/2014/chart" uri="{C3380CC4-5D6E-409C-BE32-E72D297353CC}">
                <c16:uniqueId val="{00000002-CAFE-4BF6-81BA-C207E3D0CCE7}"/>
              </c:ext>
            </c:extLst>
          </c:dPt>
          <c:dPt>
            <c:idx val="3"/>
            <c:invertIfNegative val="0"/>
            <c:bubble3D val="0"/>
            <c:extLst>
              <c:ext xmlns:c16="http://schemas.microsoft.com/office/drawing/2014/chart" uri="{C3380CC4-5D6E-409C-BE32-E72D297353CC}">
                <c16:uniqueId val="{00000003-CAFE-4BF6-81BA-C207E3D0CCE7}"/>
              </c:ext>
            </c:extLst>
          </c:dPt>
          <c:dPt>
            <c:idx val="4"/>
            <c:invertIfNegative val="0"/>
            <c:bubble3D val="0"/>
            <c:extLst>
              <c:ext xmlns:c16="http://schemas.microsoft.com/office/drawing/2014/chart" uri="{C3380CC4-5D6E-409C-BE32-E72D297353CC}">
                <c16:uniqueId val="{00000004-CAFE-4BF6-81BA-C207E3D0CCE7}"/>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CAFE-4BF6-81BA-C207E3D0CCE7}"/>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ARPU!$G$69:$L$69</c:f>
              <c:strCache>
                <c:ptCount val="6"/>
                <c:pt idx="0">
                  <c:v>Q2-17</c:v>
                </c:pt>
                <c:pt idx="1">
                  <c:v>Q3-17</c:v>
                </c:pt>
                <c:pt idx="2">
                  <c:v>Q4-17</c:v>
                </c:pt>
                <c:pt idx="3">
                  <c:v>Q1-18</c:v>
                </c:pt>
                <c:pt idx="4">
                  <c:v>Q2-18</c:v>
                </c:pt>
                <c:pt idx="5">
                  <c:v>Q3-18</c:v>
                </c:pt>
              </c:strCache>
            </c:strRef>
          </c:cat>
          <c:val>
            <c:numRef>
              <c:f>ARPU!$G$70:$L$70</c:f>
              <c:numCache>
                <c:formatCode>0.0</c:formatCode>
                <c:ptCount val="6"/>
                <c:pt idx="0">
                  <c:v>65.270147346944199</c:v>
                </c:pt>
                <c:pt idx="1">
                  <c:v>66.659489276749397</c:v>
                </c:pt>
                <c:pt idx="2">
                  <c:v>72.722323800172703</c:v>
                </c:pt>
                <c:pt idx="3">
                  <c:v>69.5</c:v>
                </c:pt>
                <c:pt idx="4">
                  <c:v>64</c:v>
                </c:pt>
                <c:pt idx="5">
                  <c:v>61.7</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7-CAFE-4BF6-81BA-C207E3D0CCE7}"/>
            </c:ext>
          </c:extLst>
        </c:ser>
        <c:dLbls>
          <c:showLegendKey val="0"/>
          <c:showVal val="0"/>
          <c:showCatName val="0"/>
          <c:showSerName val="0"/>
          <c:showPercent val="0"/>
          <c:showBubbleSize val="0"/>
        </c:dLbls>
        <c:gapWidth val="51"/>
        <c:axId val="52221958"/>
        <c:axId val="37748100"/>
      </c:barChart>
      <c:catAx>
        <c:axId val="52221958"/>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7748100"/>
        <c:crosses val="autoZero"/>
        <c:auto val="1"/>
        <c:lblAlgn val="ctr"/>
        <c:lblOffset val="100"/>
        <c:noMultiLvlLbl val="0"/>
      </c:catAx>
      <c:valAx>
        <c:axId val="37748100"/>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52221958"/>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065"/>
          <c:w val="0.93899999999999995"/>
          <c:h val="0.77324999999999999"/>
        </c:manualLayout>
      </c:layout>
      <c:barChart>
        <c:barDir val="col"/>
        <c:grouping val="clustered"/>
        <c:varyColors val="0"/>
        <c:ser>
          <c:idx val="0"/>
          <c:order val="0"/>
          <c:tx>
            <c:strRef>
              <c:f>'Group Results'!$F$88</c:f>
              <c:strCache>
                <c:ptCount val="1"/>
                <c:pt idx="0">
                  <c:v>CAPEX</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B68B-4D22-A55F-CF5E5BBB537C}"/>
              </c:ext>
            </c:extLst>
          </c:dPt>
          <c:dPt>
            <c:idx val="1"/>
            <c:invertIfNegative val="0"/>
            <c:bubble3D val="0"/>
            <c:extLst>
              <c:ext xmlns:c16="http://schemas.microsoft.com/office/drawing/2014/chart" uri="{C3380CC4-5D6E-409C-BE32-E72D297353CC}">
                <c16:uniqueId val="{00000001-B68B-4D22-A55F-CF5E5BBB537C}"/>
              </c:ext>
            </c:extLst>
          </c:dPt>
          <c:dPt>
            <c:idx val="2"/>
            <c:invertIfNegative val="0"/>
            <c:bubble3D val="0"/>
            <c:extLst>
              <c:ext xmlns:c16="http://schemas.microsoft.com/office/drawing/2014/chart" uri="{C3380CC4-5D6E-409C-BE32-E72D297353CC}">
                <c16:uniqueId val="{00000002-B68B-4D22-A55F-CF5E5BBB537C}"/>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4-B68B-4D22-A55F-CF5E5BBB537C}"/>
              </c:ext>
            </c:extLst>
          </c:dPt>
          <c:dLbls>
            <c:dLbl>
              <c:idx val="3"/>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68B-4D22-A55F-CF5E5BBB537C}"/>
                </c:ext>
              </c:extLst>
            </c:dLbl>
            <c:spPr>
              <a:noFill/>
              <a:ln w="9525">
                <a:noFill/>
              </a:ln>
            </c:spPr>
            <c:txPr>
              <a:bodyPr rot="0" vert="horz"/>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a:noFill/>
                    </a:ln>
                  </c:spPr>
                </c15:leaderLines>
              </c:ext>
            </c:extLst>
          </c:dLbls>
          <c:cat>
            <c:strRef>
              <c:f>'Group Results'!$G$87:$J$87</c:f>
              <c:strCache>
                <c:ptCount val="4"/>
                <c:pt idx="0">
                  <c:v>9M-2015</c:v>
                </c:pt>
                <c:pt idx="1">
                  <c:v>9M-2016</c:v>
                </c:pt>
                <c:pt idx="2">
                  <c:v>9M-2017</c:v>
                </c:pt>
                <c:pt idx="3">
                  <c:v>9M-2018</c:v>
                </c:pt>
              </c:strCache>
            </c:strRef>
          </c:cat>
          <c:val>
            <c:numRef>
              <c:f>'Group Results'!$G$88:$J$88</c:f>
              <c:numCache>
                <c:formatCode>#,##0\ ;\(#,##0\)</c:formatCode>
                <c:ptCount val="4"/>
                <c:pt idx="0">
                  <c:v>5647.0382685388804</c:v>
                </c:pt>
                <c:pt idx="1">
                  <c:v>3642</c:v>
                </c:pt>
                <c:pt idx="2">
                  <c:v>2607</c:v>
                </c:pt>
                <c:pt idx="3">
                  <c:v>2906.2077640452699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5-B68B-4D22-A55F-CF5E5BBB537C}"/>
            </c:ext>
          </c:extLst>
        </c:ser>
        <c:dLbls>
          <c:showLegendKey val="0"/>
          <c:showVal val="0"/>
          <c:showCatName val="0"/>
          <c:showSerName val="0"/>
          <c:showPercent val="0"/>
          <c:showBubbleSize val="0"/>
        </c:dLbls>
        <c:gapWidth val="51"/>
        <c:axId val="4981941"/>
        <c:axId val="13883"/>
      </c:barChart>
      <c:lineChart>
        <c:grouping val="standard"/>
        <c:varyColors val="0"/>
        <c:ser>
          <c:idx val="1"/>
          <c:order val="1"/>
          <c:tx>
            <c:strRef>
              <c:f>'Group Results'!$F$89</c:f>
              <c:strCache>
                <c:ptCount val="1"/>
                <c:pt idx="0">
                  <c:v>CAPEX:Rev</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6-B68B-4D22-A55F-CF5E5BBB537C}"/>
              </c:ext>
            </c:extLst>
          </c:dPt>
          <c:dPt>
            <c:idx val="1"/>
            <c:bubble3D val="0"/>
            <c:extLst>
              <c:ext xmlns:c16="http://schemas.microsoft.com/office/drawing/2014/chart" uri="{C3380CC4-5D6E-409C-BE32-E72D297353CC}">
                <c16:uniqueId val="{00000007-B68B-4D22-A55F-CF5E5BBB537C}"/>
              </c:ext>
            </c:extLst>
          </c:dPt>
          <c:dPt>
            <c:idx val="2"/>
            <c:bubble3D val="0"/>
            <c:extLst>
              <c:ext xmlns:c16="http://schemas.microsoft.com/office/drawing/2014/chart" uri="{C3380CC4-5D6E-409C-BE32-E72D297353CC}">
                <c16:uniqueId val="{00000008-B68B-4D22-A55F-CF5E5BBB537C}"/>
              </c:ext>
            </c:extLst>
          </c:dPt>
          <c:dLbls>
            <c:dLbl>
              <c:idx val="3"/>
              <c:spPr>
                <a:noFill/>
                <a:ln w="9525">
                  <a:noFill/>
                </a:ln>
              </c:spPr>
              <c:txPr>
                <a:bodyPr rot="0" vert="horz"/>
                <a:lstStyle/>
                <a:p>
                  <a:pPr algn="ctr">
                    <a:defRPr lang="en-US" sz="10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9-B68B-4D22-A55F-CF5E5BBB537C}"/>
                </c:ext>
              </c:extLst>
            </c:dLbl>
            <c:spPr>
              <a:noFill/>
              <a:ln w="9525">
                <a:noFill/>
              </a:ln>
            </c:spPr>
            <c:txPr>
              <a:bodyPr rot="0" vert="horz"/>
              <a:lstStyle/>
              <a:p>
                <a:pPr algn="ctr">
                  <a:defRPr lang="en-US" sz="1000" b="0" u="none" baseline="0">
                    <a:solidFill>
                      <a:srgbClr val="000000"/>
                    </a:solidFill>
                  </a:defRPr>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Results'!$G$87:$J$87</c:f>
              <c:strCache>
                <c:ptCount val="4"/>
                <c:pt idx="0">
                  <c:v>9M-2015</c:v>
                </c:pt>
                <c:pt idx="1">
                  <c:v>9M-2016</c:v>
                </c:pt>
                <c:pt idx="2">
                  <c:v>9M-2017</c:v>
                </c:pt>
                <c:pt idx="3">
                  <c:v>9M-2018</c:v>
                </c:pt>
              </c:strCache>
            </c:strRef>
          </c:cat>
          <c:val>
            <c:numRef>
              <c:f>'Group Results'!$G$89:$J$89</c:f>
              <c:numCache>
                <c:formatCode>0%</c:formatCode>
                <c:ptCount val="4"/>
                <c:pt idx="0">
                  <c:v>0.23338656330900301</c:v>
                </c:pt>
                <c:pt idx="1">
                  <c:v>0.150088927286155</c:v>
                </c:pt>
                <c:pt idx="2">
                  <c:v>0.106512543911277</c:v>
                </c:pt>
                <c:pt idx="3">
                  <c:v>0.12760641228237801</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B68B-4D22-A55F-CF5E5BBB537C}"/>
            </c:ext>
          </c:extLst>
        </c:ser>
        <c:dLbls>
          <c:showLegendKey val="0"/>
          <c:showVal val="0"/>
          <c:showCatName val="0"/>
          <c:showSerName val="0"/>
          <c:showPercent val="0"/>
          <c:showBubbleSize val="0"/>
        </c:dLbls>
        <c:marker val="1"/>
        <c:smooth val="0"/>
        <c:axId val="3179278"/>
        <c:axId val="56966154"/>
      </c:lineChart>
      <c:catAx>
        <c:axId val="4981941"/>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13883"/>
        <c:crosses val="autoZero"/>
        <c:auto val="1"/>
        <c:lblAlgn val="ctr"/>
        <c:lblOffset val="100"/>
        <c:noMultiLvlLbl val="0"/>
      </c:catAx>
      <c:valAx>
        <c:axId val="13883"/>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4981941"/>
        <c:crosses val="autoZero"/>
        <c:crossBetween val="between"/>
      </c:valAx>
      <c:catAx>
        <c:axId val="3179278"/>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56966154"/>
        <c:crosses val="autoZero"/>
        <c:auto val="1"/>
        <c:lblAlgn val="ctr"/>
        <c:lblOffset val="100"/>
        <c:noMultiLvlLbl val="0"/>
      </c:catAx>
      <c:valAx>
        <c:axId val="56966154"/>
        <c:scaling>
          <c:orientation val="minMax"/>
          <c:max val="0.60000000000000098"/>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179278"/>
        <c:crosses val="max"/>
        <c:crossBetween val="between"/>
        <c:majorUnit val="0.2"/>
      </c:valAx>
      <c:spPr>
        <a:noFill/>
        <a:ln w="9525">
          <a:noFill/>
        </a:ln>
      </c:spPr>
    </c:plotArea>
    <c:plotVisOnly val="1"/>
    <c:dispBlanksAs val="gap"/>
    <c:showDLblsOverMax val="1"/>
  </c:chart>
  <c:spPr>
    <a:noFill/>
    <a:ln w="9525">
      <a:noFill/>
      <a:miter lim="800000"/>
    </a:ln>
  </c:spPr>
  <c:userShapes r:id="rId1"/>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3400000000000001"/>
          <c:w val="0.91949999999999998"/>
          <c:h val="0.65925"/>
        </c:manualLayout>
      </c:layout>
      <c:barChart>
        <c:barDir val="col"/>
        <c:grouping val="clustered"/>
        <c:varyColors val="0"/>
        <c:ser>
          <c:idx val="0"/>
          <c:order val="0"/>
          <c:tx>
            <c:strRef>
              <c:f>'Group Results'!$F$130</c:f>
              <c:strCache>
                <c:ptCount val="1"/>
                <c:pt idx="0">
                  <c:v>Customers</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14DB-4116-AF47-4AAD07D3016C}"/>
              </c:ext>
            </c:extLst>
          </c:dPt>
          <c:dPt>
            <c:idx val="1"/>
            <c:invertIfNegative val="0"/>
            <c:bubble3D val="0"/>
            <c:extLst>
              <c:ext xmlns:c16="http://schemas.microsoft.com/office/drawing/2014/chart" uri="{C3380CC4-5D6E-409C-BE32-E72D297353CC}">
                <c16:uniqueId val="{00000001-14DB-4116-AF47-4AAD07D3016C}"/>
              </c:ext>
            </c:extLst>
          </c:dPt>
          <c:dPt>
            <c:idx val="2"/>
            <c:invertIfNegative val="0"/>
            <c:bubble3D val="0"/>
            <c:extLst>
              <c:ext xmlns:c16="http://schemas.microsoft.com/office/drawing/2014/chart" uri="{C3380CC4-5D6E-409C-BE32-E72D297353CC}">
                <c16:uniqueId val="{00000002-14DB-4116-AF47-4AAD07D3016C}"/>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4-14DB-4116-AF47-4AAD07D3016C}"/>
              </c:ext>
            </c:extLst>
          </c:dPt>
          <c:dLbls>
            <c:spPr>
              <a:noFill/>
              <a:ln w="9525">
                <a:noFill/>
              </a:ln>
            </c:spPr>
            <c:txPr>
              <a:bodyPr rot="0" vert="horz"/>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Results'!$G$129:$J$129</c:f>
              <c:strCache>
                <c:ptCount val="4"/>
                <c:pt idx="0">
                  <c:v>9M-2015</c:v>
                </c:pt>
                <c:pt idx="1">
                  <c:v>9M-2016</c:v>
                </c:pt>
                <c:pt idx="2">
                  <c:v>9M-2017</c:v>
                </c:pt>
                <c:pt idx="3">
                  <c:v>9M-2018</c:v>
                </c:pt>
              </c:strCache>
            </c:strRef>
          </c:cat>
          <c:val>
            <c:numRef>
              <c:f>'Group Results'!$G$130:$J$130</c:f>
              <c:numCache>
                <c:formatCode>#,##0\ ;\(#,##0\)</c:formatCode>
                <c:ptCount val="4"/>
                <c:pt idx="0">
                  <c:v>114879.549</c:v>
                </c:pt>
                <c:pt idx="1">
                  <c:v>132987</c:v>
                </c:pt>
                <c:pt idx="2">
                  <c:v>149867</c:v>
                </c:pt>
                <c:pt idx="3">
                  <c:v>119592.409</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5-14DB-4116-AF47-4AAD07D3016C}"/>
            </c:ext>
          </c:extLst>
        </c:ser>
        <c:dLbls>
          <c:showLegendKey val="0"/>
          <c:showVal val="0"/>
          <c:showCatName val="0"/>
          <c:showSerName val="0"/>
          <c:showPercent val="0"/>
          <c:showBubbleSize val="0"/>
        </c:dLbls>
        <c:gapWidth val="51"/>
        <c:axId val="302274560"/>
        <c:axId val="302269464"/>
      </c:barChart>
      <c:catAx>
        <c:axId val="30227456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302269464"/>
        <c:crosses val="autoZero"/>
        <c:auto val="1"/>
        <c:lblAlgn val="ctr"/>
        <c:lblOffset val="100"/>
        <c:noMultiLvlLbl val="0"/>
      </c:catAx>
      <c:valAx>
        <c:axId val="302269464"/>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302274560"/>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250000000000003E-2"/>
          <c:y val="0.27367450954751649"/>
          <c:w val="0.86275000000000002"/>
          <c:h val="0.6105755908625301"/>
        </c:manualLayout>
      </c:layout>
      <c:barChart>
        <c:barDir val="col"/>
        <c:grouping val="clustered"/>
        <c:varyColors val="0"/>
        <c:ser>
          <c:idx val="0"/>
          <c:order val="0"/>
          <c:tx>
            <c:strRef>
              <c:f>'Group Results'!$F$147</c:f>
              <c:strCache>
                <c:ptCount val="1"/>
                <c:pt idx="0">
                  <c:v>Net Debt</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5AD8-447D-BFD3-68C09FB65873}"/>
              </c:ext>
            </c:extLst>
          </c:dPt>
          <c:dPt>
            <c:idx val="1"/>
            <c:invertIfNegative val="0"/>
            <c:bubble3D val="0"/>
            <c:extLst>
              <c:ext xmlns:c16="http://schemas.microsoft.com/office/drawing/2014/chart" uri="{C3380CC4-5D6E-409C-BE32-E72D297353CC}">
                <c16:uniqueId val="{00000001-5AD8-447D-BFD3-68C09FB65873}"/>
              </c:ext>
            </c:extLst>
          </c:dPt>
          <c:dPt>
            <c:idx val="2"/>
            <c:invertIfNegative val="0"/>
            <c:bubble3D val="0"/>
            <c:extLst>
              <c:ext xmlns:c16="http://schemas.microsoft.com/office/drawing/2014/chart" uri="{C3380CC4-5D6E-409C-BE32-E72D297353CC}">
                <c16:uniqueId val="{00000002-5AD8-447D-BFD3-68C09FB65873}"/>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4-5AD8-447D-BFD3-68C09FB65873}"/>
              </c:ext>
            </c:extLst>
          </c:dPt>
          <c:dLbls>
            <c:spPr>
              <a:noFill/>
              <a:ln w="9525">
                <a:noFill/>
              </a:ln>
            </c:spPr>
            <c:txPr>
              <a:bodyPr rot="0" vert="horz"/>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Results'!$G$146:$J$146</c:f>
              <c:strCache>
                <c:ptCount val="4"/>
                <c:pt idx="0">
                  <c:v>9M-2015</c:v>
                </c:pt>
                <c:pt idx="1">
                  <c:v>9M-2016</c:v>
                </c:pt>
                <c:pt idx="2">
                  <c:v>9M-2017</c:v>
                </c:pt>
                <c:pt idx="3">
                  <c:v>9M-2018</c:v>
                </c:pt>
              </c:strCache>
            </c:strRef>
          </c:cat>
          <c:val>
            <c:numRef>
              <c:f>'Group Results'!$G$147:$J$147</c:f>
              <c:numCache>
                <c:formatCode>#,##0\ ;\(#,##0\)</c:formatCode>
                <c:ptCount val="4"/>
                <c:pt idx="0">
                  <c:v>27789</c:v>
                </c:pt>
                <c:pt idx="1">
                  <c:v>28297</c:v>
                </c:pt>
                <c:pt idx="2">
                  <c:v>25874</c:v>
                </c:pt>
                <c:pt idx="3">
                  <c:v>22722</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5-5AD8-447D-BFD3-68C09FB65873}"/>
            </c:ext>
          </c:extLst>
        </c:ser>
        <c:dLbls>
          <c:showLegendKey val="0"/>
          <c:showVal val="0"/>
          <c:showCatName val="0"/>
          <c:showSerName val="0"/>
          <c:showPercent val="0"/>
          <c:showBubbleSize val="0"/>
        </c:dLbls>
        <c:gapWidth val="51"/>
        <c:axId val="52770267"/>
        <c:axId val="4795848"/>
      </c:barChart>
      <c:lineChart>
        <c:grouping val="standard"/>
        <c:varyColors val="0"/>
        <c:ser>
          <c:idx val="1"/>
          <c:order val="1"/>
          <c:tx>
            <c:strRef>
              <c:f>'Group Results'!$F$148</c:f>
              <c:strCache>
                <c:ptCount val="1"/>
                <c:pt idx="0">
                  <c:v>Net Debt: EBITDA</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6-5AD8-447D-BFD3-68C09FB65873}"/>
              </c:ext>
            </c:extLst>
          </c:dPt>
          <c:dPt>
            <c:idx val="1"/>
            <c:bubble3D val="0"/>
            <c:extLst>
              <c:ext xmlns:c16="http://schemas.microsoft.com/office/drawing/2014/chart" uri="{C3380CC4-5D6E-409C-BE32-E72D297353CC}">
                <c16:uniqueId val="{00000007-5AD8-447D-BFD3-68C09FB65873}"/>
              </c:ext>
            </c:extLst>
          </c:dPt>
          <c:dPt>
            <c:idx val="2"/>
            <c:bubble3D val="0"/>
            <c:extLst>
              <c:ext xmlns:c16="http://schemas.microsoft.com/office/drawing/2014/chart" uri="{C3380CC4-5D6E-409C-BE32-E72D297353CC}">
                <c16:uniqueId val="{00000008-5AD8-447D-BFD3-68C09FB65873}"/>
              </c:ext>
            </c:extLst>
          </c:dPt>
          <c:dLbls>
            <c:dLbl>
              <c:idx val="3"/>
              <c:spPr>
                <a:noFill/>
                <a:ln w="9525">
                  <a:noFill/>
                </a:ln>
              </c:spPr>
              <c:txPr>
                <a:bodyPr rot="0" vert="horz"/>
                <a:lstStyle/>
                <a:p>
                  <a:pPr algn="ctr">
                    <a:defRPr lang="en-US" sz="10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9-5AD8-447D-BFD3-68C09FB65873}"/>
                </c:ext>
              </c:extLst>
            </c:dLbl>
            <c:spPr>
              <a:noFill/>
              <a:ln w="9525">
                <a:noFill/>
              </a:ln>
            </c:spPr>
            <c:txPr>
              <a:bodyPr rot="0" vert="horz"/>
              <a:lstStyle/>
              <a:p>
                <a:pPr algn="ctr">
                  <a:defRPr lang="en-US" sz="1000" b="0" u="none" baseline="0"/>
                </a:pPr>
                <a:endParaRPr lang="en-US"/>
              </a:p>
            </c:txPr>
            <c:dLblPos val="b"/>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Results'!$G$146:$J$146</c:f>
              <c:strCache>
                <c:ptCount val="4"/>
                <c:pt idx="0">
                  <c:v>9M-2015</c:v>
                </c:pt>
                <c:pt idx="1">
                  <c:v>9M-2016</c:v>
                </c:pt>
                <c:pt idx="2">
                  <c:v>9M-2017</c:v>
                </c:pt>
                <c:pt idx="3">
                  <c:v>9M-2018</c:v>
                </c:pt>
              </c:strCache>
            </c:strRef>
          </c:cat>
          <c:val>
            <c:numRef>
              <c:f>'Group Results'!$G$148:$J$148</c:f>
              <c:numCache>
                <c:formatCode>#,##0.0_);\(#,##0.0\)</c:formatCode>
                <c:ptCount val="4"/>
                <c:pt idx="0">
                  <c:v>2.2000000000000002</c:v>
                </c:pt>
                <c:pt idx="1">
                  <c:v>2.2000000000000002</c:v>
                </c:pt>
                <c:pt idx="2">
                  <c:v>1.8</c:v>
                </c:pt>
                <c:pt idx="3">
                  <c:v>1.8</c:v>
                </c:pt>
              </c:numCache>
            </c:numRef>
          </c:val>
          <c:smooth val="0"/>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A-5AD8-447D-BFD3-68C09FB65873}"/>
            </c:ext>
          </c:extLst>
        </c:ser>
        <c:dLbls>
          <c:showLegendKey val="0"/>
          <c:showVal val="0"/>
          <c:showCatName val="0"/>
          <c:showSerName val="0"/>
          <c:showPercent val="0"/>
          <c:showBubbleSize val="0"/>
        </c:dLbls>
        <c:marker val="1"/>
        <c:smooth val="0"/>
        <c:axId val="24507468"/>
        <c:axId val="42174506"/>
      </c:lineChart>
      <c:catAx>
        <c:axId val="52770267"/>
        <c:scaling>
          <c:orientation val="minMax"/>
        </c:scaling>
        <c:delete val="0"/>
        <c:axPos val="b"/>
        <c:majorGridlines>
          <c:spPr>
            <a:ln w="9525">
              <a:noFill/>
            </a:ln>
          </c:spPr>
        </c:majorGridlines>
        <c:minorGridlines>
          <c:spPr>
            <a:ln w="9525">
              <a:noFill/>
            </a:ln>
          </c:spPr>
        </c:minorGridlines>
        <c:numFmt formatCode="General" sourceLinked="0"/>
        <c:majorTickMark val="none"/>
        <c:minorTickMark val="none"/>
        <c:tickLblPos val="nextTo"/>
        <c:spPr>
          <a:ln w="9525" cap="flat" cmpd="sng"/>
        </c:spPr>
        <c:txPr>
          <a:bodyPr rot="0" vert="horz"/>
          <a:lstStyle/>
          <a:p>
            <a:pPr>
              <a:defRPr lang="en-US" sz="1050" u="none" baseline="0"/>
            </a:pPr>
            <a:endParaRPr lang="en-US"/>
          </a:p>
        </c:txPr>
        <c:crossAx val="4795848"/>
        <c:crosses val="autoZero"/>
        <c:auto val="1"/>
        <c:lblAlgn val="ctr"/>
        <c:lblOffset val="100"/>
        <c:noMultiLvlLbl val="0"/>
      </c:catAx>
      <c:valAx>
        <c:axId val="4795848"/>
        <c:scaling>
          <c:orientation val="minMax"/>
        </c:scaling>
        <c:delete val="0"/>
        <c:axPos val="r"/>
        <c:majorGridlines>
          <c:spPr>
            <a:ln w="9525">
              <a:noFill/>
            </a:ln>
          </c:spPr>
        </c:majorGridlines>
        <c:minorGridlines>
          <c:spPr>
            <a:ln w="9525">
              <a:noFill/>
            </a:ln>
          </c:spPr>
        </c:minorGridlines>
        <c:numFmt formatCode="#,##0\ ;\(#,##0\)" sourceLinked="1"/>
        <c:majorTickMark val="out"/>
        <c:minorTickMark val="none"/>
        <c:tickLblPos val="none"/>
        <c:spPr>
          <a:ln w="9525">
            <a:noFill/>
          </a:ln>
        </c:spPr>
        <c:txPr>
          <a:bodyPr rot="0" vert="horz"/>
          <a:lstStyle/>
          <a:p>
            <a:pPr>
              <a:defRPr lang="en-US" sz="1000" b="0" u="none" baseline="0">
                <a:solidFill>
                  <a:srgbClr val="000000"/>
                </a:solidFill>
              </a:defRPr>
            </a:pPr>
            <a:endParaRPr lang="en-US"/>
          </a:p>
        </c:txPr>
        <c:crossAx val="52770267"/>
        <c:crosses val="max"/>
        <c:crossBetween val="between"/>
      </c:valAx>
      <c:catAx>
        <c:axId val="24507468"/>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42174506"/>
        <c:crosses val="autoZero"/>
        <c:auto val="1"/>
        <c:lblAlgn val="ctr"/>
        <c:lblOffset val="100"/>
        <c:noMultiLvlLbl val="0"/>
      </c:catAx>
      <c:valAx>
        <c:axId val="42174506"/>
        <c:scaling>
          <c:orientation val="minMax"/>
          <c:max val="3.5"/>
          <c:min val="1.5"/>
        </c:scaling>
        <c:delete val="0"/>
        <c:axPos val="l"/>
        <c:majorGridlines>
          <c:spPr>
            <a:ln w="9525">
              <a:noFill/>
            </a:ln>
          </c:spPr>
        </c:majorGridlines>
        <c:minorGridlines>
          <c:spPr>
            <a:ln w="9525">
              <a:noFill/>
            </a:ln>
          </c:spPr>
        </c:minorGridlines>
        <c:numFmt formatCode="#,##0.0_);\(#,##0.0\)" sourceLinked="1"/>
        <c:majorTickMark val="none"/>
        <c:minorTickMark val="none"/>
        <c:tickLblPos val="none"/>
        <c:spPr>
          <a:ln w="9525">
            <a:noFill/>
          </a:ln>
        </c:spPr>
        <c:crossAx val="24507468"/>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Operations'!$F$7</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F87C-4D16-B885-AB79C8F00796}"/>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F87C-4D16-B885-AB79C8F00796}"/>
              </c:ext>
            </c:extLst>
          </c:dPt>
          <c:dPt>
            <c:idx val="2"/>
            <c:invertIfNegative val="0"/>
            <c:bubble3D val="0"/>
            <c:extLst>
              <c:ext xmlns:c16="http://schemas.microsoft.com/office/drawing/2014/chart" uri="{C3380CC4-5D6E-409C-BE32-E72D297353CC}">
                <c16:uniqueId val="{00000003-F87C-4D16-B885-AB79C8F00796}"/>
              </c:ext>
            </c:extLst>
          </c:dPt>
          <c:dPt>
            <c:idx val="3"/>
            <c:invertIfNegative val="0"/>
            <c:bubble3D val="0"/>
            <c:spPr>
              <a:solidFill>
                <a:schemeClr val="bg1">
                  <a:lumMod val="50000"/>
                  <a:alpha val="85000"/>
                </a:schemeClr>
              </a:solidFill>
              <a:ln w="9525" cap="flat" cmpd="sng">
                <a:solidFill>
                  <a:schemeClr val="bg1">
                    <a:alpha val="50000"/>
                  </a:schemeClr>
                </a:solidFill>
                <a:round/>
              </a:ln>
            </c:spPr>
            <c:extLst>
              <c:ext xmlns:c16="http://schemas.microsoft.com/office/drawing/2014/chart" uri="{C3380CC4-5D6E-409C-BE32-E72D297353CC}">
                <c16:uniqueId val="{00000005-F87C-4D16-B885-AB79C8F00796}"/>
              </c:ext>
            </c:extLst>
          </c:dPt>
          <c:dLbls>
            <c:spPr>
              <a:noFill/>
              <a:ln w="9525">
                <a:noFill/>
              </a:ln>
            </c:spPr>
            <c:txPr>
              <a:bodyPr rot="0" vert="horz"/>
              <a:lstStyle/>
              <a:p>
                <a:pPr algn="ctr">
                  <a:defRPr lang="en-US" sz="9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Operations'!$G$6:$H$6</c:f>
              <c:strCache>
                <c:ptCount val="2"/>
                <c:pt idx="0">
                  <c:v>9M-2017</c:v>
                </c:pt>
                <c:pt idx="1">
                  <c:v>9M-2018</c:v>
                </c:pt>
              </c:strCache>
            </c:strRef>
          </c:cat>
          <c:val>
            <c:numRef>
              <c:f>'Group Operations'!$G$7:$H$7</c:f>
              <c:numCache>
                <c:formatCode>#,##0\ ;\(#,##0\)</c:formatCode>
                <c:ptCount val="2"/>
                <c:pt idx="0">
                  <c:v>5860.9831109999996</c:v>
                </c:pt>
                <c:pt idx="1">
                  <c:v>5821.5151731799997</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A00A-4C51-B167-208528ADFCE9}"/>
            </c:ext>
          </c:extLst>
        </c:ser>
        <c:dLbls>
          <c:showLegendKey val="0"/>
          <c:showVal val="0"/>
          <c:showCatName val="0"/>
          <c:showSerName val="0"/>
          <c:showPercent val="0"/>
          <c:showBubbleSize val="0"/>
        </c:dLbls>
        <c:gapWidth val="150"/>
        <c:axId val="382545984"/>
        <c:axId val="382546376"/>
      </c:barChart>
      <c:catAx>
        <c:axId val="38254598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82546376"/>
        <c:crosses val="autoZero"/>
        <c:auto val="1"/>
        <c:lblAlgn val="ctr"/>
        <c:lblOffset val="100"/>
        <c:noMultiLvlLbl val="0"/>
      </c:catAx>
      <c:valAx>
        <c:axId val="382546376"/>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82545984"/>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8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2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8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2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8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2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8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2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8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2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0.418</cdr:x>
      <cdr:y>0.02675</cdr:y>
    </cdr:from>
    <cdr:to>
      <cdr:x>0.531</cdr:x>
      <cdr:y>0.1045</cdr:y>
    </cdr:to>
    <cdr:sp macro="" textlink="">
      <cdr:nvSpPr>
        <cdr:cNvPr id="5" name="TextBox 4"/>
        <cdr:cNvSpPr txBox="1"/>
      </cdr:nvSpPr>
      <cdr:spPr>
        <a:xfrm xmlns:a="http://schemas.openxmlformats.org/drawingml/2006/main">
          <a:off x="1714500" y="95250"/>
          <a:ext cx="466725" cy="295275"/>
        </a:xfrm>
        <a:prstGeom xmlns:a="http://schemas.openxmlformats.org/drawingml/2006/main" prst="rect">
          <a:avLst/>
        </a:prstGeom>
        <a:ln xmlns:a="http://schemas.openxmlformats.org/drawingml/2006/main">
          <a:noFill/>
        </a:ln>
      </cdr:spPr>
      <cdr:txBody>
        <a:bodyPr xmlns:a="http://schemas.openxmlformats.org/drawingml/2006/main" vertOverflow="clip" wrap="square"/>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0.31855</cdr:x>
      <cdr:y>0.09246</cdr:y>
    </cdr:from>
    <cdr:to>
      <cdr:x>0.4663</cdr:x>
      <cdr:y>0.17704</cdr:y>
    </cdr:to>
    <cdr:sp macro="" textlink="" fLocksText="0">
      <cdr:nvSpPr>
        <cdr:cNvPr id="3" name="Oval 2"/>
        <cdr:cNvSpPr/>
      </cdr:nvSpPr>
      <cdr:spPr>
        <a:xfrm xmlns:a="http://schemas.openxmlformats.org/drawingml/2006/main">
          <a:off x="1313678" y="345811"/>
          <a:ext cx="609313" cy="316344"/>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vertOverflow="clip" anchor="ctr"/>
        <a:lstStyle xmlns:a="http://schemas.openxmlformats.org/drawingml/2006/main"/>
        <a:p xmlns:a="http://schemas.openxmlformats.org/drawingml/2006/main">
          <a:pPr algn="ctr"/>
          <a:fld id="{2F21AB5E-DE54-47D1-874C-B0D31E1BB8D7}" type="TxLink">
            <a:rPr lang="en-US" sz="900" b="1" i="0" u="none">
              <a:solidFill>
                <a:schemeClr val="bg1"/>
              </a:solidFill>
              <a:latin typeface="Calibri"/>
            </a:rPr>
            <a:pPr algn="ctr"/>
            <a:t>+0%</a:t>
          </a:fld>
          <a:endParaRPr lang="en-US" sz="600" b="1" dirty="0">
            <a:solidFill>
              <a:schemeClr val="bg1"/>
            </a:solidFill>
          </a:endParaRPr>
        </a:p>
      </cdr:txBody>
    </cdr:sp>
  </cdr:relSizeAnchor>
  <cdr:relSizeAnchor xmlns:cdr="http://schemas.openxmlformats.org/drawingml/2006/chartDrawing">
    <cdr:from>
      <cdr:x>0.77998</cdr:x>
      <cdr:y>0.1376</cdr:y>
    </cdr:from>
    <cdr:to>
      <cdr:x>0.92273</cdr:x>
      <cdr:y>0.21935</cdr:y>
    </cdr:to>
    <cdr:sp macro="" textlink="" fLocksText="0">
      <cdr:nvSpPr>
        <cdr:cNvPr id="9" name="Oval 8"/>
        <cdr:cNvSpPr/>
      </cdr:nvSpPr>
      <cdr:spPr>
        <a:xfrm xmlns:a="http://schemas.openxmlformats.org/drawingml/2006/main">
          <a:off x="3216609" y="514633"/>
          <a:ext cx="588693" cy="305758"/>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fld id="{4C192358-41FD-4F53-A698-FFE80B0150E7}" type="TxLink">
            <a:rPr lang="en-US" sz="900" b="1" i="0" u="none">
              <a:solidFill>
                <a:schemeClr val="bg1"/>
              </a:solidFill>
              <a:latin typeface="Calibri"/>
            </a:rPr>
            <a:pPr algn="ctr"/>
            <a:t>-7%</a:t>
          </a:fld>
          <a:endParaRPr lang="en-US" sz="300" b="1" dirty="0">
            <a:solidFill>
              <a:schemeClr val="bg1"/>
            </a:solidFill>
          </a:endParaRPr>
        </a:p>
      </cdr:txBody>
    </cdr:sp>
  </cdr:relSizeAnchor>
  <cdr:relSizeAnchor xmlns:cdr="http://schemas.openxmlformats.org/drawingml/2006/chartDrawing">
    <cdr:from>
      <cdr:x>0.54139</cdr:x>
      <cdr:y>0.05439</cdr:y>
    </cdr:from>
    <cdr:to>
      <cdr:x>0.69489</cdr:x>
      <cdr:y>0.14139</cdr:y>
    </cdr:to>
    <cdr:sp macro="" textlink="" fLocksText="0">
      <cdr:nvSpPr>
        <cdr:cNvPr id="10" name="Oval 9"/>
        <cdr:cNvSpPr/>
      </cdr:nvSpPr>
      <cdr:spPr>
        <a:xfrm xmlns:a="http://schemas.openxmlformats.org/drawingml/2006/main">
          <a:off x="2232648" y="203429"/>
          <a:ext cx="633025" cy="325393"/>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fld id="{3D1D2C99-95B8-405D-970A-89346419D35B}" type="TxLink">
            <a:rPr lang="en-US" sz="900" b="1" i="0" u="none">
              <a:solidFill>
                <a:schemeClr val="bg1"/>
              </a:solidFill>
              <a:latin typeface="Calibri"/>
            </a:rPr>
            <a:pPr algn="ctr"/>
            <a:t>+1%</a:t>
          </a:fld>
          <a:endParaRPr lang="en-US" sz="300" b="1" dirty="0">
            <a:solidFill>
              <a:schemeClr val="bg1"/>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0.58263</cdr:x>
      <cdr:y>0.21313</cdr:y>
    </cdr:from>
    <cdr:to>
      <cdr:x>0.86088</cdr:x>
      <cdr:y>0.36013</cdr:y>
    </cdr:to>
    <cdr:sp macro="" textlink="" fLocksText="0">
      <cdr:nvSpPr>
        <cdr:cNvPr id="3" name="Oval 2"/>
        <cdr:cNvSpPr/>
      </cdr:nvSpPr>
      <cdr:spPr>
        <a:xfrm xmlns:a="http://schemas.openxmlformats.org/drawingml/2006/main">
          <a:off x="1247930" y="365089"/>
          <a:ext cx="595984" cy="251808"/>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78E7B5A9-6DEC-41DF-BBCE-5B3D8D81C6E4}" type="TxLink">
            <a:rPr lang="en-US" sz="900" b="1" i="0" u="none">
              <a:solidFill>
                <a:schemeClr val="bg1"/>
              </a:solidFill>
              <a:latin typeface="Calibri"/>
            </a:rPr>
            <a:pPr algn="ctr"/>
            <a:t>-29%</a:t>
          </a:fld>
          <a:endParaRPr lang="en-US" sz="100" b="1" dirty="0">
            <a:solidFill>
              <a:schemeClr val="bg1"/>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0.60141</cdr:x>
      <cdr:y>0.2871</cdr:y>
    </cdr:from>
    <cdr:to>
      <cdr:x>0.87966</cdr:x>
      <cdr:y>0.4406</cdr:y>
    </cdr:to>
    <cdr:sp macro="" textlink="" fLocksText="0">
      <cdr:nvSpPr>
        <cdr:cNvPr id="3" name="Oval 2"/>
        <cdr:cNvSpPr/>
      </cdr:nvSpPr>
      <cdr:spPr>
        <a:xfrm xmlns:a="http://schemas.openxmlformats.org/drawingml/2006/main">
          <a:off x="1285499" y="494533"/>
          <a:ext cx="594756" cy="264404"/>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CFB72FAF-A517-4EC9-A94B-1B25CFF5D926}" type="TxLink">
            <a:rPr lang="en-US" sz="900" b="1" i="0" u="none">
              <a:solidFill>
                <a:schemeClr val="bg1"/>
              </a:solidFill>
              <a:latin typeface="Calibri"/>
            </a:rPr>
            <a:pPr algn="ctr"/>
            <a:t>-46%</a:t>
          </a:fld>
          <a:endParaRPr lang="en-US" sz="100" b="1" dirty="0">
            <a:solidFill>
              <a:schemeClr val="bg1"/>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0.57969</cdr:x>
      <cdr:y>0.24571</cdr:y>
    </cdr:from>
    <cdr:to>
      <cdr:x>0.85794</cdr:x>
      <cdr:y>0.40671</cdr:y>
    </cdr:to>
    <cdr:sp macro="" textlink="" fLocksText="0">
      <cdr:nvSpPr>
        <cdr:cNvPr id="4" name="Oval 3"/>
        <cdr:cNvSpPr/>
      </cdr:nvSpPr>
      <cdr:spPr>
        <a:xfrm xmlns:a="http://schemas.openxmlformats.org/drawingml/2006/main">
          <a:off x="1256256" y="425384"/>
          <a:ext cx="603004" cy="278734"/>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722049D0-036A-41C8-BDC6-F3EB0C79EEDA}" type="TxLink">
            <a:rPr lang="en-US" sz="900" b="1" i="0" u="none">
              <a:solidFill>
                <a:schemeClr val="bg1"/>
              </a:solidFill>
              <a:latin typeface="Calibri"/>
            </a:rPr>
            <a:pPr algn="ctr"/>
            <a:t>-44%</a:t>
          </a:fld>
          <a:endParaRPr lang="en-US" sz="100" b="1" dirty="0">
            <a:solidFill>
              <a:schemeClr val="bg1"/>
            </a:solidFill>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0.58825</cdr:x>
      <cdr:y>0.15209</cdr:y>
    </cdr:from>
    <cdr:to>
      <cdr:x>0.8665</cdr:x>
      <cdr:y>0.28884</cdr:y>
    </cdr:to>
    <cdr:sp macro="" textlink="" fLocksText="0">
      <cdr:nvSpPr>
        <cdr:cNvPr id="4" name="Oval 3"/>
        <cdr:cNvSpPr/>
      </cdr:nvSpPr>
      <cdr:spPr>
        <a:xfrm xmlns:a="http://schemas.openxmlformats.org/drawingml/2006/main">
          <a:off x="1261691" y="258039"/>
          <a:ext cx="596800" cy="232009"/>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9CAA71D8-F6F5-42A1-8AAB-6C46DC3F47CF}" type="TxLink">
            <a:rPr lang="en-US" sz="900" b="1" i="0" u="none">
              <a:solidFill>
                <a:schemeClr val="bg1"/>
              </a:solidFill>
              <a:latin typeface="Calibri"/>
            </a:rPr>
            <a:pPr algn="ctr"/>
            <a:t>-26%</a:t>
          </a:fld>
          <a:endParaRPr lang="en-US" sz="100" b="1" dirty="0">
            <a:solidFill>
              <a:schemeClr val="bg1"/>
            </a:solidFill>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0.67015</cdr:x>
      <cdr:y>0.03218</cdr:y>
    </cdr:from>
    <cdr:to>
      <cdr:x>0.81465</cdr:x>
      <cdr:y>0.2216</cdr:y>
    </cdr:to>
    <cdr:sp macro="" textlink="" fLocksText="0">
      <cdr:nvSpPr>
        <cdr:cNvPr id="2" name="Oval 1"/>
        <cdr:cNvSpPr/>
      </cdr:nvSpPr>
      <cdr:spPr>
        <a:xfrm xmlns:a="http://schemas.openxmlformats.org/drawingml/2006/main">
          <a:off x="2763660" y="61294"/>
          <a:ext cx="595910" cy="36083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CBBF3A26-3C96-4050-ADDF-C1AE90625C42}" type="TxLink">
            <a:rPr lang="en-US" sz="900" b="1" i="0" u="none">
              <a:solidFill>
                <a:schemeClr val="bg1"/>
              </a:solidFill>
              <a:latin typeface="Calibri"/>
            </a:rPr>
            <a:pPr algn="ctr"/>
            <a:t>+3%</a:t>
          </a:fld>
          <a:endParaRPr lang="en-US" sz="100" b="1" dirty="0">
            <a:solidFill>
              <a:schemeClr val="bg1"/>
            </a:solidFill>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0.65684</cdr:x>
      <cdr:y>0.17271</cdr:y>
    </cdr:from>
    <cdr:to>
      <cdr:x>0.81484</cdr:x>
      <cdr:y>0.32043</cdr:y>
    </cdr:to>
    <cdr:sp macro="" textlink="" fLocksText="0">
      <cdr:nvSpPr>
        <cdr:cNvPr id="2" name="Oval 1"/>
        <cdr:cNvSpPr/>
      </cdr:nvSpPr>
      <cdr:spPr>
        <a:xfrm xmlns:a="http://schemas.openxmlformats.org/drawingml/2006/main">
          <a:off x="2603671" y="366126"/>
          <a:ext cx="626302" cy="313141"/>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566C27A0-4D36-4FBD-8EB0-3334D9DAC815}" type="TxLink">
            <a:rPr lang="en-US" sz="900" b="1" i="0" u="none">
              <a:solidFill>
                <a:schemeClr val="bg1"/>
              </a:solidFill>
              <a:latin typeface="Calibri"/>
            </a:rPr>
            <a:pPr algn="ctr"/>
            <a:t>+8%</a:t>
          </a:fld>
          <a:endParaRPr lang="en-US" sz="100" b="1" dirty="0">
            <a:solidFill>
              <a:schemeClr val="bg1"/>
            </a:solidFill>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0.6551</cdr:x>
      <cdr:y>0.1075</cdr:y>
    </cdr:from>
    <cdr:to>
      <cdr:x>0.8146</cdr:x>
      <cdr:y>0.25525</cdr:y>
    </cdr:to>
    <cdr:sp macro="" textlink="" fLocksText="0">
      <cdr:nvSpPr>
        <cdr:cNvPr id="2" name="Oval 1"/>
        <cdr:cNvSpPr/>
      </cdr:nvSpPr>
      <cdr:spPr>
        <a:xfrm xmlns:a="http://schemas.openxmlformats.org/drawingml/2006/main">
          <a:off x="2580793" y="202927"/>
          <a:ext cx="628355" cy="278903"/>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B88F810F-3165-4F5B-B740-A418E42406C1}" type="TxLink">
            <a:rPr lang="en-US" sz="900" b="1" i="0" u="none">
              <a:solidFill>
                <a:schemeClr val="bg1"/>
              </a:solidFill>
              <a:latin typeface="Calibri"/>
            </a:rPr>
            <a:pPr algn="ctr"/>
            <a:t>+3%</a:t>
          </a:fld>
          <a:endParaRPr lang="en-US" sz="100" b="1" dirty="0">
            <a:solidFill>
              <a:schemeClr val="bg1"/>
            </a:solidFill>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0.65381</cdr:x>
      <cdr:y>0.09469</cdr:y>
    </cdr:from>
    <cdr:to>
      <cdr:x>0.81706</cdr:x>
      <cdr:y>0.21995</cdr:y>
    </cdr:to>
    <cdr:sp macro="" textlink="" fLocksText="0">
      <cdr:nvSpPr>
        <cdr:cNvPr id="2" name="Oval 1"/>
        <cdr:cNvSpPr/>
      </cdr:nvSpPr>
      <cdr:spPr>
        <a:xfrm xmlns:a="http://schemas.openxmlformats.org/drawingml/2006/main">
          <a:off x="2515902" y="197080"/>
          <a:ext cx="628200" cy="260672"/>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45923D70-D486-4558-A250-26FB3F33D298}" type="TxLink">
            <a:rPr lang="en-US" sz="900" b="1" i="0" u="none">
              <a:solidFill>
                <a:schemeClr val="bg1"/>
              </a:solidFill>
              <a:latin typeface="Calibri"/>
            </a:rPr>
            <a:pPr algn="ctr"/>
            <a:t>+2%</a:t>
          </a:fld>
          <a:endParaRPr lang="en-US" sz="100" b="1" dirty="0">
            <a:solidFill>
              <a:schemeClr val="bg1"/>
            </a:solidFill>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0.59125</cdr:x>
      <cdr:y>0.08825</cdr:y>
    </cdr:from>
    <cdr:to>
      <cdr:x>0.88275</cdr:x>
      <cdr:y>0.25</cdr:y>
    </cdr:to>
    <cdr:sp macro="" textlink="" fLocksText="0">
      <cdr:nvSpPr>
        <cdr:cNvPr id="2" name="Oval 1"/>
        <cdr:cNvSpPr/>
      </cdr:nvSpPr>
      <cdr:spPr>
        <a:xfrm xmlns:a="http://schemas.openxmlformats.org/drawingml/2006/main">
          <a:off x="1257300" y="142875"/>
          <a:ext cx="619125" cy="27622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845FB618-88E3-495A-95F3-E2E901A9FCDB}" type="TxLink">
            <a:rPr lang="en-US" sz="900" b="1" i="0" u="none">
              <a:solidFill>
                <a:schemeClr val="bg1"/>
              </a:solidFill>
              <a:latin typeface="Calibri"/>
            </a:rPr>
            <a:pPr algn="ctr"/>
            <a:t>+14%</a:t>
          </a:fld>
          <a:endParaRPr lang="en-US" sz="100" b="1" dirty="0">
            <a:solidFill>
              <a:schemeClr val="bg1"/>
            </a:solidFill>
          </a:endParaRPr>
        </a:p>
      </cdr:txBody>
    </cdr:sp>
  </cdr:relSizeAnchor>
</c:userShapes>
</file>

<file path=ppt/drawings/drawing19.xml><?xml version="1.0" encoding="utf-8"?>
<c:userShapes xmlns:c="http://schemas.openxmlformats.org/drawingml/2006/chart">
  <cdr:relSizeAnchor xmlns:cdr="http://schemas.openxmlformats.org/drawingml/2006/chartDrawing">
    <cdr:from>
      <cdr:x>0.5835</cdr:x>
      <cdr:y>0</cdr:y>
    </cdr:from>
    <cdr:to>
      <cdr:x>0.876</cdr:x>
      <cdr:y>0.16875</cdr:y>
    </cdr:to>
    <cdr:sp macro="" textlink="" fLocksText="0">
      <cdr:nvSpPr>
        <cdr:cNvPr id="2" name="Oval 1"/>
        <cdr:cNvSpPr/>
      </cdr:nvSpPr>
      <cdr:spPr>
        <a:xfrm xmlns:a="http://schemas.openxmlformats.org/drawingml/2006/main">
          <a:off x="1238250" y="0"/>
          <a:ext cx="628650" cy="28575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F6B2BD08-D8E8-42AB-AD1F-E03DC7B8B6CA}" type="TxLink">
            <a:rPr lang="en-US" sz="900" b="1" i="0" u="none">
              <a:solidFill>
                <a:schemeClr val="bg1"/>
              </a:solidFill>
              <a:latin typeface="Calibri"/>
            </a:rPr>
            <a:pPr algn="ctr"/>
            <a:t>-6%</a:t>
          </a:fld>
          <a:endParaRPr lang="en-US" sz="1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0.26385</cdr:x>
      <cdr:y>0.10819</cdr:y>
    </cdr:from>
    <cdr:to>
      <cdr:x>0.4166</cdr:x>
      <cdr:y>0.19794</cdr:y>
    </cdr:to>
    <cdr:sp macro="" textlink="" fLocksText="0">
      <cdr:nvSpPr>
        <cdr:cNvPr id="8" name="Oval 7"/>
        <cdr:cNvSpPr/>
      </cdr:nvSpPr>
      <cdr:spPr>
        <a:xfrm xmlns:a="http://schemas.openxmlformats.org/drawingml/2006/main">
          <a:off x="1088117" y="404427"/>
          <a:ext cx="629932" cy="335484"/>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667BAB32-0FD1-4219-A7C1-1AB7E5DB0BBB}" type="TxLink">
            <a:rPr lang="en-US" sz="900" b="1" i="0" u="none">
              <a:solidFill>
                <a:schemeClr val="bg1"/>
              </a:solidFill>
              <a:latin typeface="Calibri"/>
            </a:rPr>
            <a:pPr algn="ctr"/>
            <a:t>+1%</a:t>
          </a:fld>
          <a:endParaRPr lang="en-US" sz="300" b="1" dirty="0">
            <a:solidFill>
              <a:schemeClr val="bg1"/>
            </a:solidFill>
          </a:endParaRPr>
        </a:p>
      </cdr:txBody>
    </cdr:sp>
  </cdr:relSizeAnchor>
  <cdr:relSizeAnchor xmlns:cdr="http://schemas.openxmlformats.org/drawingml/2006/chartDrawing">
    <cdr:from>
      <cdr:x>0.695</cdr:x>
      <cdr:y>0.17222</cdr:y>
    </cdr:from>
    <cdr:to>
      <cdr:x>0.84025</cdr:x>
      <cdr:y>0.25197</cdr:y>
    </cdr:to>
    <cdr:sp macro="" textlink="" fLocksText="0">
      <cdr:nvSpPr>
        <cdr:cNvPr id="9" name="Oval 8"/>
        <cdr:cNvSpPr/>
      </cdr:nvSpPr>
      <cdr:spPr>
        <a:xfrm xmlns:a="http://schemas.openxmlformats.org/drawingml/2006/main">
          <a:off x="2866123" y="643759"/>
          <a:ext cx="599002" cy="29810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3618912C-6829-4E44-AA57-96A49C5348A2}" type="TxLink">
            <a:rPr lang="en-US" sz="900" b="1" i="0" u="none">
              <a:solidFill>
                <a:schemeClr val="bg1"/>
              </a:solidFill>
              <a:latin typeface="Calibri"/>
            </a:rPr>
            <a:pPr algn="ctr"/>
            <a:t>-11%</a:t>
          </a:fld>
          <a:endParaRPr lang="en-US" sz="100" b="1" dirty="0">
            <a:solidFill>
              <a:schemeClr val="bg1"/>
            </a:solidFill>
          </a:endParaRPr>
        </a:p>
      </cdr:txBody>
    </cdr:sp>
  </cdr:relSizeAnchor>
  <cdr:relSizeAnchor xmlns:cdr="http://schemas.openxmlformats.org/drawingml/2006/chartDrawing">
    <cdr:from>
      <cdr:x>0.47872</cdr:x>
      <cdr:y>0.07749</cdr:y>
    </cdr:from>
    <cdr:to>
      <cdr:x>0.62872</cdr:x>
      <cdr:y>0.16308</cdr:y>
    </cdr:to>
    <cdr:sp macro="" textlink="" fLocksText="0">
      <cdr:nvSpPr>
        <cdr:cNvPr id="10" name="Oval 9"/>
        <cdr:cNvSpPr/>
      </cdr:nvSpPr>
      <cdr:spPr>
        <a:xfrm xmlns:a="http://schemas.openxmlformats.org/drawingml/2006/main">
          <a:off x="2187239" y="289647"/>
          <a:ext cx="685343" cy="319953"/>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9DEE52FE-415E-43FE-BAD8-097FCD55AC90}" type="TxLink">
            <a:rPr lang="en-US" sz="900" b="1" i="0" u="none">
              <a:solidFill>
                <a:schemeClr val="bg1"/>
              </a:solidFill>
              <a:latin typeface="Calibri"/>
            </a:rPr>
            <a:pPr algn="ctr"/>
            <a:t>+3%</a:t>
          </a:fld>
          <a:endParaRPr lang="en-US" sz="100" b="1" dirty="0">
            <a:solidFill>
              <a:schemeClr val="bg1"/>
            </a:solidFill>
          </a:endParaRPr>
        </a:p>
      </cdr:txBody>
    </cdr:sp>
  </cdr:relSizeAnchor>
</c:userShapes>
</file>

<file path=ppt/drawings/drawing20.xml><?xml version="1.0" encoding="utf-8"?>
<c:userShapes xmlns:c="http://schemas.openxmlformats.org/drawingml/2006/chart">
  <cdr:relSizeAnchor xmlns:cdr="http://schemas.openxmlformats.org/drawingml/2006/chartDrawing">
    <cdr:from>
      <cdr:x>0.59342</cdr:x>
      <cdr:y>0.11273</cdr:y>
    </cdr:from>
    <cdr:to>
      <cdr:x>0.88662</cdr:x>
      <cdr:y>0.26377</cdr:y>
    </cdr:to>
    <cdr:sp macro="" textlink="" fLocksText="0">
      <cdr:nvSpPr>
        <cdr:cNvPr id="2" name="Oval 1"/>
        <cdr:cNvSpPr/>
      </cdr:nvSpPr>
      <cdr:spPr>
        <a:xfrm xmlns:a="http://schemas.openxmlformats.org/drawingml/2006/main">
          <a:off x="1251246" y="209809"/>
          <a:ext cx="618216" cy="281109"/>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BB8B36F1-1DD4-4C32-9E48-5F4BC5EAF783}" type="TxLink">
            <a:rPr lang="en-US" sz="900" b="1" i="0" u="none">
              <a:solidFill>
                <a:schemeClr val="bg1"/>
              </a:solidFill>
              <a:latin typeface="Calibri"/>
            </a:rPr>
            <a:pPr algn="ctr"/>
            <a:t>+13%</a:t>
          </a:fld>
          <a:endParaRPr lang="en-US" sz="100" b="1" dirty="0">
            <a:solidFill>
              <a:schemeClr val="bg1"/>
            </a:solidFill>
          </a:endParaRPr>
        </a:p>
      </cdr:txBody>
    </cdr:sp>
  </cdr:relSizeAnchor>
</c:userShapes>
</file>

<file path=ppt/drawings/drawing21.xml><?xml version="1.0" encoding="utf-8"?>
<c:userShapes xmlns:c="http://schemas.openxmlformats.org/drawingml/2006/chart">
  <cdr:relSizeAnchor xmlns:cdr="http://schemas.openxmlformats.org/drawingml/2006/chartDrawing">
    <cdr:from>
      <cdr:x>0.59646</cdr:x>
      <cdr:y>0.10668</cdr:y>
    </cdr:from>
    <cdr:to>
      <cdr:x>0.87696</cdr:x>
      <cdr:y>0.27393</cdr:y>
    </cdr:to>
    <cdr:sp macro="" textlink="" fLocksText="0">
      <cdr:nvSpPr>
        <cdr:cNvPr id="2" name="Oval 1"/>
        <cdr:cNvSpPr/>
      </cdr:nvSpPr>
      <cdr:spPr>
        <a:xfrm xmlns:a="http://schemas.openxmlformats.org/drawingml/2006/main">
          <a:off x="1274733" y="183062"/>
          <a:ext cx="599478" cy="286991"/>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11CB469E-629C-4C9A-934E-0E8982E34CCB}" type="TxLink">
            <a:rPr lang="en-US" sz="900" b="1" i="0" u="none">
              <a:solidFill>
                <a:schemeClr val="bg1"/>
              </a:solidFill>
              <a:latin typeface="Calibri"/>
            </a:rPr>
            <a:pPr algn="ctr"/>
            <a:t>-7%</a:t>
          </a:fld>
          <a:endParaRPr lang="en-US" sz="100" b="1" dirty="0">
            <a:solidFill>
              <a:schemeClr val="bg1"/>
            </a:solidFill>
          </a:endParaRPr>
        </a:p>
      </cdr:txBody>
    </cdr:sp>
  </cdr:relSizeAnchor>
</c:userShapes>
</file>

<file path=ppt/drawings/drawing22.xml><?xml version="1.0" encoding="utf-8"?>
<c:userShapes xmlns:c="http://schemas.openxmlformats.org/drawingml/2006/chart">
  <cdr:relSizeAnchor xmlns:cdr="http://schemas.openxmlformats.org/drawingml/2006/chartDrawing">
    <cdr:from>
      <cdr:x>0.58493</cdr:x>
      <cdr:y>0.07133</cdr:y>
    </cdr:from>
    <cdr:to>
      <cdr:x>0.88043</cdr:x>
      <cdr:y>0.25858</cdr:y>
    </cdr:to>
    <cdr:sp macro="" textlink="" fLocksText="0">
      <cdr:nvSpPr>
        <cdr:cNvPr id="3" name="Oval 1"/>
        <cdr:cNvSpPr/>
      </cdr:nvSpPr>
      <cdr:spPr>
        <a:xfrm xmlns:a="http://schemas.openxmlformats.org/drawingml/2006/main">
          <a:off x="1250106" y="121719"/>
          <a:ext cx="631537" cy="319526"/>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33331D65-DA43-4343-A7E5-0385A51A239E}" type="TxLink">
            <a:rPr lang="en-US" sz="900" b="1" i="0" u="none">
              <a:solidFill>
                <a:schemeClr val="bg1"/>
              </a:solidFill>
              <a:latin typeface="Calibri"/>
            </a:rPr>
            <a:pPr algn="ctr"/>
            <a:t>-20%</a:t>
          </a:fld>
          <a:endParaRPr lang="en-US" sz="100" b="1" i="0" dirty="0">
            <a:solidFill>
              <a:schemeClr val="bg1"/>
            </a:solidFill>
          </a:endParaRPr>
        </a:p>
      </cdr:txBody>
    </cdr:sp>
  </cdr:relSizeAnchor>
</c:userShapes>
</file>

<file path=ppt/drawings/drawing23.xml><?xml version="1.0" encoding="utf-8"?>
<c:userShapes xmlns:c="http://schemas.openxmlformats.org/drawingml/2006/chart">
  <cdr:relSizeAnchor xmlns:cdr="http://schemas.openxmlformats.org/drawingml/2006/chartDrawing">
    <cdr:from>
      <cdr:x>0.58298</cdr:x>
      <cdr:y>0.18138</cdr:y>
    </cdr:from>
    <cdr:to>
      <cdr:x>0.88723</cdr:x>
      <cdr:y>0.36543</cdr:y>
    </cdr:to>
    <cdr:sp macro="" textlink="" fLocksText="0">
      <cdr:nvSpPr>
        <cdr:cNvPr id="2" name="Oval 1"/>
        <cdr:cNvSpPr/>
      </cdr:nvSpPr>
      <cdr:spPr>
        <a:xfrm xmlns:a="http://schemas.openxmlformats.org/drawingml/2006/main">
          <a:off x="1246112" y="310015"/>
          <a:ext cx="650331" cy="31457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CEEC0999-4907-48D0-985C-BEC02C8E4852}" type="TxLink">
            <a:rPr lang="en-US" sz="900" b="1" i="0" u="none">
              <a:solidFill>
                <a:schemeClr val="bg1"/>
              </a:solidFill>
              <a:latin typeface="Calibri"/>
            </a:rPr>
            <a:pPr algn="ctr"/>
            <a:t>-33%</a:t>
          </a:fld>
          <a:endParaRPr lang="en-US" sz="100" b="1" i="0" dirty="0">
            <a:solidFill>
              <a:schemeClr val="bg1"/>
            </a:solidFill>
          </a:endParaRPr>
        </a:p>
      </cdr:txBody>
    </cdr:sp>
  </cdr:relSizeAnchor>
</c:userShapes>
</file>

<file path=ppt/drawings/drawing24.xml><?xml version="1.0" encoding="utf-8"?>
<c:userShapes xmlns:c="http://schemas.openxmlformats.org/drawingml/2006/chart">
  <cdr:relSizeAnchor xmlns:cdr="http://schemas.openxmlformats.org/drawingml/2006/chartDrawing">
    <cdr:from>
      <cdr:x>0.59472</cdr:x>
      <cdr:y>0.1401</cdr:y>
    </cdr:from>
    <cdr:to>
      <cdr:x>0.87297</cdr:x>
      <cdr:y>0.2971</cdr:y>
    </cdr:to>
    <cdr:sp macro="" textlink="" fLocksText="0">
      <cdr:nvSpPr>
        <cdr:cNvPr id="2" name="Oval 1"/>
        <cdr:cNvSpPr/>
      </cdr:nvSpPr>
      <cdr:spPr>
        <a:xfrm xmlns:a="http://schemas.openxmlformats.org/drawingml/2006/main">
          <a:off x="1271024" y="239068"/>
          <a:ext cx="594670" cy="267907"/>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5AA1563F-F570-43FA-A6DA-6502C191C981}" type="TxLink">
            <a:rPr lang="en-US" sz="900" b="1" i="0" u="none">
              <a:solidFill>
                <a:schemeClr val="bg1"/>
              </a:solidFill>
              <a:latin typeface="Calibri"/>
            </a:rPr>
            <a:pPr algn="ctr"/>
            <a:t>-16%</a:t>
          </a:fld>
          <a:endParaRPr lang="en-US" sz="100" b="1" i="0" dirty="0">
            <a:solidFill>
              <a:schemeClr val="bg1"/>
            </a:solidFill>
          </a:endParaRPr>
        </a:p>
      </cdr:txBody>
    </cdr:sp>
  </cdr:relSizeAnchor>
</c:userShapes>
</file>

<file path=ppt/drawings/drawing25.xml><?xml version="1.0" encoding="utf-8"?>
<c:userShapes xmlns:c="http://schemas.openxmlformats.org/drawingml/2006/chart">
  <cdr:relSizeAnchor xmlns:cdr="http://schemas.openxmlformats.org/drawingml/2006/chartDrawing">
    <cdr:from>
      <cdr:x>0.58957</cdr:x>
      <cdr:y>0.08994</cdr:y>
    </cdr:from>
    <cdr:to>
      <cdr:x>0.8926</cdr:x>
      <cdr:y>0.25919</cdr:y>
    </cdr:to>
    <cdr:sp macro="" textlink="" fLocksText="0">
      <cdr:nvSpPr>
        <cdr:cNvPr id="2" name="Oval 1"/>
        <cdr:cNvSpPr/>
      </cdr:nvSpPr>
      <cdr:spPr>
        <a:xfrm xmlns:a="http://schemas.openxmlformats.org/drawingml/2006/main">
          <a:off x="1191331" y="142464"/>
          <a:ext cx="612323" cy="268091"/>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07843FA0-2A19-4C28-8ECC-7D6DF9A1FCB1}" type="TxLink">
            <a:rPr lang="en-US" sz="900" b="1" i="0" u="none">
              <a:solidFill>
                <a:schemeClr val="bg1"/>
              </a:solidFill>
              <a:latin typeface="Calibri"/>
            </a:rPr>
            <a:pPr algn="ctr"/>
            <a:t>-29%</a:t>
          </a:fld>
          <a:endParaRPr lang="en-US" sz="100" b="1" i="0" dirty="0">
            <a:solidFill>
              <a:schemeClr val="bg1"/>
            </a:solidFill>
          </a:endParaRPr>
        </a:p>
      </cdr:txBody>
    </cdr:sp>
  </cdr:relSizeAnchor>
</c:userShapes>
</file>

<file path=ppt/drawings/drawing26.xml><?xml version="1.0" encoding="utf-8"?>
<c:userShapes xmlns:c="http://schemas.openxmlformats.org/drawingml/2006/chart">
  <cdr:relSizeAnchor xmlns:cdr="http://schemas.openxmlformats.org/drawingml/2006/chartDrawing">
    <cdr:from>
      <cdr:x>0.5929</cdr:x>
      <cdr:y>0.01608</cdr:y>
    </cdr:from>
    <cdr:to>
      <cdr:x>0.8914</cdr:x>
      <cdr:y>0.19383</cdr:y>
    </cdr:to>
    <cdr:sp macro="" textlink="" fLocksText="0">
      <cdr:nvSpPr>
        <cdr:cNvPr id="2" name="Oval 1"/>
        <cdr:cNvSpPr/>
      </cdr:nvSpPr>
      <cdr:spPr>
        <a:xfrm xmlns:a="http://schemas.openxmlformats.org/drawingml/2006/main">
          <a:off x="1248314" y="27492"/>
          <a:ext cx="628471" cy="303806"/>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8E3B0C05-8EAB-4B33-9457-C0A57249F34A}" type="TxLink">
            <a:rPr lang="en-US" sz="900" b="1" i="0" u="none">
              <a:solidFill>
                <a:schemeClr val="bg1"/>
              </a:solidFill>
              <a:latin typeface="Calibri"/>
            </a:rPr>
            <a:pPr algn="ctr"/>
            <a:t>-0%</a:t>
          </a:fld>
          <a:endParaRPr lang="en-US" sz="100" b="1" i="0" dirty="0">
            <a:solidFill>
              <a:schemeClr val="bg1"/>
            </a:solidFill>
          </a:endParaRPr>
        </a:p>
      </cdr:txBody>
    </cdr:sp>
  </cdr:relSizeAnchor>
</c:userShapes>
</file>

<file path=ppt/drawings/drawing27.xml><?xml version="1.0" encoding="utf-8"?>
<c:userShapes xmlns:c="http://schemas.openxmlformats.org/drawingml/2006/chart">
  <cdr:relSizeAnchor xmlns:cdr="http://schemas.openxmlformats.org/drawingml/2006/chartDrawing">
    <cdr:from>
      <cdr:x>0.57096</cdr:x>
      <cdr:y>0.07409</cdr:y>
    </cdr:from>
    <cdr:to>
      <cdr:x>0.87386</cdr:x>
      <cdr:y>0.23584</cdr:y>
    </cdr:to>
    <cdr:sp macro="" textlink="" fLocksText="0">
      <cdr:nvSpPr>
        <cdr:cNvPr id="2" name="Oval 1"/>
        <cdr:cNvSpPr/>
      </cdr:nvSpPr>
      <cdr:spPr>
        <a:xfrm xmlns:a="http://schemas.openxmlformats.org/drawingml/2006/main">
          <a:off x="1207566" y="137959"/>
          <a:ext cx="640626" cy="301177"/>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F00D56CE-B45B-4ACE-BD73-E8AFDB44B6EB}" type="TxLink">
            <a:rPr lang="en-US" sz="900" b="1" i="0" u="none">
              <a:solidFill>
                <a:schemeClr val="bg1"/>
              </a:solidFill>
              <a:latin typeface="Calibri"/>
            </a:rPr>
            <a:pPr algn="ctr"/>
            <a:t>+12%</a:t>
          </a:fld>
          <a:endParaRPr lang="en-US" sz="100" b="1" i="0" dirty="0">
            <a:solidFill>
              <a:schemeClr val="bg1"/>
            </a:solidFill>
          </a:endParaRPr>
        </a:p>
      </cdr:txBody>
    </cdr:sp>
  </cdr:relSizeAnchor>
</c:userShapes>
</file>

<file path=ppt/drawings/drawing28.xml><?xml version="1.0" encoding="utf-8"?>
<c:userShapes xmlns:c="http://schemas.openxmlformats.org/drawingml/2006/chart">
  <cdr:relSizeAnchor xmlns:cdr="http://schemas.openxmlformats.org/drawingml/2006/chartDrawing">
    <cdr:from>
      <cdr:x>0.59725</cdr:x>
      <cdr:y>0.06597</cdr:y>
    </cdr:from>
    <cdr:to>
      <cdr:x>0.89312</cdr:x>
      <cdr:y>0.26707</cdr:y>
    </cdr:to>
    <cdr:sp macro="" textlink="" fLocksText="0">
      <cdr:nvSpPr>
        <cdr:cNvPr id="2" name="Oval 1"/>
        <cdr:cNvSpPr/>
      </cdr:nvSpPr>
      <cdr:spPr>
        <a:xfrm xmlns:a="http://schemas.openxmlformats.org/drawingml/2006/main">
          <a:off x="1266945" y="106094"/>
          <a:ext cx="627630" cy="323428"/>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96C80A64-3E19-412D-9880-917B91633E4C}" type="TxLink">
            <a:rPr lang="en-US" sz="900" b="1" i="0" u="none">
              <a:solidFill>
                <a:schemeClr val="bg1"/>
              </a:solidFill>
              <a:latin typeface="Calibri"/>
            </a:rPr>
            <a:pPr algn="ctr"/>
            <a:t>+6%</a:t>
          </a:fld>
          <a:endParaRPr lang="en-US" sz="100" b="1" i="0" dirty="0">
            <a:solidFill>
              <a:schemeClr val="bg1"/>
            </a:solidFill>
          </a:endParaRPr>
        </a:p>
      </cdr:txBody>
    </cdr:sp>
  </cdr:relSizeAnchor>
</c:userShapes>
</file>

<file path=ppt/drawings/drawing29.xml><?xml version="1.0" encoding="utf-8"?>
<c:userShapes xmlns:c="http://schemas.openxmlformats.org/drawingml/2006/chart">
  <cdr:relSizeAnchor xmlns:cdr="http://schemas.openxmlformats.org/drawingml/2006/chartDrawing">
    <cdr:from>
      <cdr:x>0.57765</cdr:x>
      <cdr:y>0.09546</cdr:y>
    </cdr:from>
    <cdr:to>
      <cdr:x>0.88816</cdr:x>
      <cdr:y>0.24346</cdr:y>
    </cdr:to>
    <cdr:sp macro="" textlink="" fLocksText="0">
      <cdr:nvSpPr>
        <cdr:cNvPr id="2" name="Oval 1"/>
        <cdr:cNvSpPr/>
      </cdr:nvSpPr>
      <cdr:spPr>
        <a:xfrm xmlns:a="http://schemas.openxmlformats.org/drawingml/2006/main">
          <a:off x="1234730" y="180808"/>
          <a:ext cx="663690" cy="28031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r>
            <a:rPr lang="en-US" sz="900" b="1" i="0" u="none" dirty="0" smtClean="0">
              <a:solidFill>
                <a:schemeClr val="bg1"/>
              </a:solidFill>
              <a:latin typeface="Calibri"/>
            </a:rPr>
            <a:t>+5%</a:t>
          </a:r>
          <a:endParaRPr lang="en-US" sz="900" b="1" i="0"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0.30906</cdr:x>
      <cdr:y>0.13976</cdr:y>
    </cdr:from>
    <cdr:to>
      <cdr:x>0.43506</cdr:x>
      <cdr:y>0.23701</cdr:y>
    </cdr:to>
    <cdr:sp macro="" textlink="" fLocksText="0">
      <cdr:nvSpPr>
        <cdr:cNvPr id="2" name="Oval 1"/>
        <cdr:cNvSpPr/>
      </cdr:nvSpPr>
      <cdr:spPr>
        <a:xfrm xmlns:a="http://schemas.openxmlformats.org/drawingml/2006/main">
          <a:off x="1859510" y="554011"/>
          <a:ext cx="758094" cy="385498"/>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D40DCDAD-6C66-476E-8568-997475177FBE}" type="TxLink">
            <a:rPr lang="en-US" sz="900" b="0" i="0" u="none">
              <a:solidFill>
                <a:schemeClr val="bg1"/>
              </a:solidFill>
              <a:latin typeface="Calibri"/>
            </a:rPr>
            <a:pPr algn="ctr"/>
            <a:t>+4%</a:t>
          </a:fld>
          <a:endParaRPr lang="en-US" sz="100" b="1" dirty="0">
            <a:solidFill>
              <a:schemeClr val="bg1"/>
            </a:solidFill>
          </a:endParaRPr>
        </a:p>
      </cdr:txBody>
    </cdr:sp>
  </cdr:relSizeAnchor>
  <cdr:relSizeAnchor xmlns:cdr="http://schemas.openxmlformats.org/drawingml/2006/chartDrawing">
    <cdr:from>
      <cdr:x>0.7821</cdr:x>
      <cdr:y>0.28684</cdr:y>
    </cdr:from>
    <cdr:to>
      <cdr:x>0.9151</cdr:x>
      <cdr:y>0.38109</cdr:y>
    </cdr:to>
    <cdr:sp macro="" textlink="" fLocksText="0">
      <cdr:nvSpPr>
        <cdr:cNvPr id="3" name="Oval 2"/>
        <cdr:cNvSpPr/>
      </cdr:nvSpPr>
      <cdr:spPr>
        <a:xfrm xmlns:a="http://schemas.openxmlformats.org/drawingml/2006/main">
          <a:off x="4705573" y="1137013"/>
          <a:ext cx="800211" cy="373606"/>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BC4A104B-5716-4B48-B031-D21C640CD5C8}" type="TxLink">
            <a:rPr lang="en-US" sz="900" b="0" i="0" u="none">
              <a:solidFill>
                <a:schemeClr val="bg1"/>
              </a:solidFill>
              <a:latin typeface="Calibri"/>
            </a:rPr>
            <a:pPr algn="ctr"/>
            <a:t>-30%</a:t>
          </a:fld>
          <a:endParaRPr lang="en-US" sz="100" b="1" dirty="0">
            <a:solidFill>
              <a:schemeClr val="bg1"/>
            </a:solidFill>
          </a:endParaRPr>
        </a:p>
      </cdr:txBody>
    </cdr:sp>
  </cdr:relSizeAnchor>
  <cdr:relSizeAnchor xmlns:cdr="http://schemas.openxmlformats.org/drawingml/2006/chartDrawing">
    <cdr:from>
      <cdr:x>0.5425</cdr:x>
      <cdr:y>0.211</cdr:y>
    </cdr:from>
    <cdr:to>
      <cdr:x>0.68</cdr:x>
      <cdr:y>0.30475</cdr:y>
    </cdr:to>
    <cdr:sp macro="" textlink="" fLocksText="0">
      <cdr:nvSpPr>
        <cdr:cNvPr id="4" name="Oval 3"/>
        <cdr:cNvSpPr/>
      </cdr:nvSpPr>
      <cdr:spPr>
        <a:xfrm xmlns:a="http://schemas.openxmlformats.org/drawingml/2006/main">
          <a:off x="3257550" y="828675"/>
          <a:ext cx="828675" cy="37147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CAE60367-CCD0-4AD1-BC36-D07D8783ADFD}" type="TxLink">
            <a:rPr lang="en-US" sz="900" b="0" i="0" u="none">
              <a:solidFill>
                <a:schemeClr val="bg1"/>
              </a:solidFill>
              <a:latin typeface="Calibri"/>
            </a:rPr>
            <a:pPr algn="ctr"/>
            <a:t>-15%</a:t>
          </a:fld>
          <a:endParaRPr lang="en-US" sz="100" b="1" dirty="0">
            <a:solidFill>
              <a:schemeClr val="bg1"/>
            </a:solidFill>
          </a:endParaRPr>
        </a:p>
      </cdr:txBody>
    </cdr:sp>
  </cdr:relSizeAnchor>
</c:userShapes>
</file>

<file path=ppt/drawings/drawing30.xml><?xml version="1.0" encoding="utf-8"?>
<c:userShapes xmlns:c="http://schemas.openxmlformats.org/drawingml/2006/chart">
  <cdr:relSizeAnchor xmlns:cdr="http://schemas.openxmlformats.org/drawingml/2006/chartDrawing">
    <cdr:from>
      <cdr:x>0.58847</cdr:x>
      <cdr:y>0</cdr:y>
    </cdr:from>
    <cdr:to>
      <cdr:x>0.89577</cdr:x>
      <cdr:y>0.17875</cdr:y>
    </cdr:to>
    <cdr:sp macro="" textlink="" fLocksText="0">
      <cdr:nvSpPr>
        <cdr:cNvPr id="2" name="Oval 1"/>
        <cdr:cNvSpPr/>
      </cdr:nvSpPr>
      <cdr:spPr>
        <a:xfrm xmlns:a="http://schemas.openxmlformats.org/drawingml/2006/main">
          <a:off x="1257669" y="-2098339"/>
          <a:ext cx="656754" cy="31958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09380AF9-555A-4D91-B1DC-44F7459B1EF6}" type="TxLink">
            <a:rPr lang="en-US" sz="900" b="1" i="0" u="none">
              <a:solidFill>
                <a:schemeClr val="bg1"/>
              </a:solidFill>
              <a:latin typeface="Calibri"/>
            </a:rPr>
            <a:pPr algn="ctr"/>
            <a:t>+10%</a:t>
          </a:fld>
          <a:endParaRPr lang="en-US" sz="100" b="1" i="0" dirty="0">
            <a:solidFill>
              <a:schemeClr val="bg1"/>
            </a:solidFill>
          </a:endParaRPr>
        </a:p>
      </cdr:txBody>
    </cdr:sp>
  </cdr:relSizeAnchor>
</c:userShapes>
</file>

<file path=ppt/drawings/drawing31.xml><?xml version="1.0" encoding="utf-8"?>
<c:userShapes xmlns:c="http://schemas.openxmlformats.org/drawingml/2006/chart">
  <cdr:relSizeAnchor xmlns:cdr="http://schemas.openxmlformats.org/drawingml/2006/chartDrawing">
    <cdr:from>
      <cdr:x>0.56227</cdr:x>
      <cdr:y>0.02646</cdr:y>
    </cdr:from>
    <cdr:to>
      <cdr:x>0.89602</cdr:x>
      <cdr:y>0.17921</cdr:y>
    </cdr:to>
    <cdr:sp macro="" textlink="" fLocksText="0">
      <cdr:nvSpPr>
        <cdr:cNvPr id="2" name="Oval 1"/>
        <cdr:cNvSpPr/>
      </cdr:nvSpPr>
      <cdr:spPr>
        <a:xfrm xmlns:a="http://schemas.openxmlformats.org/drawingml/2006/main">
          <a:off x="1203089" y="47244"/>
          <a:ext cx="714123" cy="272716"/>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AA31510F-9A46-4705-AFAB-5AAAE64C4560}" type="TxLink">
            <a:rPr lang="en-US" sz="800" b="1" i="0" u="none">
              <a:solidFill>
                <a:schemeClr val="bg1"/>
              </a:solidFill>
              <a:latin typeface="Noto Sans"/>
            </a:rPr>
            <a:pPr algn="ctr"/>
            <a:t>+87%</a:t>
          </a:fld>
          <a:endParaRPr lang="en-US" sz="100" b="1" i="0" dirty="0">
            <a:solidFill>
              <a:schemeClr val="bg1"/>
            </a:solidFill>
          </a:endParaRPr>
        </a:p>
      </cdr:txBody>
    </cdr:sp>
  </cdr:relSizeAnchor>
</c:userShapes>
</file>

<file path=ppt/drawings/drawing32.xml><?xml version="1.0" encoding="utf-8"?>
<c:userShapes xmlns:c="http://schemas.openxmlformats.org/drawingml/2006/chart">
  <cdr:relSizeAnchor xmlns:cdr="http://schemas.openxmlformats.org/drawingml/2006/chartDrawing">
    <cdr:from>
      <cdr:x>0.59626</cdr:x>
      <cdr:y>0</cdr:y>
    </cdr:from>
    <cdr:to>
      <cdr:x>0.90776</cdr:x>
      <cdr:y>0.156</cdr:y>
    </cdr:to>
    <cdr:sp macro="" textlink="" fLocksText="0">
      <cdr:nvSpPr>
        <cdr:cNvPr id="2" name="Oval 1"/>
        <cdr:cNvSpPr/>
      </cdr:nvSpPr>
      <cdr:spPr>
        <a:xfrm xmlns:a="http://schemas.openxmlformats.org/drawingml/2006/main">
          <a:off x="1275634" y="-4349115"/>
          <a:ext cx="666419" cy="282481"/>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3A83B2AF-1B83-41A0-B1F1-17084065C994}" type="TxLink">
            <a:rPr lang="en-US" sz="800" b="1" i="0" u="none">
              <a:solidFill>
                <a:schemeClr val="bg1"/>
              </a:solidFill>
              <a:latin typeface="Noto Sans"/>
            </a:rPr>
            <a:pPr algn="ctr"/>
            <a:t>+90%</a:t>
          </a:fld>
          <a:endParaRPr lang="en-US" sz="100" b="1" i="0" dirty="0">
            <a:solidFill>
              <a:schemeClr val="bg1"/>
            </a:solidFill>
          </a:endParaRPr>
        </a:p>
      </cdr:txBody>
    </cdr:sp>
  </cdr:relSizeAnchor>
</c:userShapes>
</file>

<file path=ppt/drawings/drawing33.xml><?xml version="1.0" encoding="utf-8"?>
<c:userShapes xmlns:c="http://schemas.openxmlformats.org/drawingml/2006/chart">
  <cdr:relSizeAnchor xmlns:cdr="http://schemas.openxmlformats.org/drawingml/2006/chartDrawing">
    <cdr:from>
      <cdr:x>0.775</cdr:x>
      <cdr:y>0.0105</cdr:y>
    </cdr:from>
    <cdr:to>
      <cdr:x>0.9645</cdr:x>
      <cdr:y>0.065</cdr:y>
    </cdr:to>
    <cdr:sp macro="" textlink="">
      <cdr:nvSpPr>
        <cdr:cNvPr id="2" name="TextBox 1"/>
        <cdr:cNvSpPr txBox="1"/>
      </cdr:nvSpPr>
      <cdr:spPr>
        <a:xfrm xmlns:a="http://schemas.openxmlformats.org/drawingml/2006/main">
          <a:off x="3019425" y="38100"/>
          <a:ext cx="742950" cy="238125"/>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09129F33-7F22-43B1-B7DE-FF3829AB6DE1}" type="TxLink">
            <a:rPr lang="en-US" sz="1100" b="1" i="0" u="none">
              <a:solidFill>
                <a:srgbClr val="000000"/>
              </a:solidFill>
              <a:latin typeface="Noto Sans"/>
              <a:cs typeface="Arial"/>
            </a:rPr>
            <a:pPr/>
            <a:t>22,775 </a:t>
          </a:fld>
          <a:endParaRPr lang="en-US" sz="1400" b="1" dirty="0">
            <a:latin typeface="+mn-lt"/>
          </a:endParaRPr>
        </a:p>
      </cdr:txBody>
    </cdr:sp>
  </cdr:relSizeAnchor>
  <cdr:relSizeAnchor xmlns:cdr="http://schemas.openxmlformats.org/drawingml/2006/chartDrawing">
    <cdr:from>
      <cdr:x>0.607</cdr:x>
      <cdr:y>0.01775</cdr:y>
    </cdr:from>
    <cdr:to>
      <cdr:x>0.7965</cdr:x>
      <cdr:y>0.07025</cdr:y>
    </cdr:to>
    <cdr:sp macro="" textlink="">
      <cdr:nvSpPr>
        <cdr:cNvPr id="3" name="TextBox 1"/>
        <cdr:cNvSpPr txBox="1"/>
      </cdr:nvSpPr>
      <cdr:spPr>
        <a:xfrm xmlns:a="http://schemas.openxmlformats.org/drawingml/2006/main">
          <a:off x="2362200" y="76200"/>
          <a:ext cx="742950" cy="228600"/>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D3EE5A4F-C108-4D88-AC75-1FD5C401E4DA}" type="TxLink">
            <a:rPr lang="en-US" sz="1100" b="1" i="0" u="none">
              <a:solidFill>
                <a:srgbClr val="000000"/>
              </a:solidFill>
              <a:latin typeface="Noto Sans"/>
              <a:cs typeface="Arial"/>
            </a:rPr>
            <a:pPr/>
            <a:t>24,476 </a:t>
          </a:fld>
          <a:endParaRPr lang="en-US" sz="1400" b="1" dirty="0">
            <a:latin typeface="+mn-lt"/>
          </a:endParaRPr>
        </a:p>
      </cdr:txBody>
    </cdr:sp>
  </cdr:relSizeAnchor>
  <cdr:relSizeAnchor xmlns:cdr="http://schemas.openxmlformats.org/drawingml/2006/chartDrawing">
    <cdr:from>
      <cdr:x>0.42975</cdr:x>
      <cdr:y>0.01475</cdr:y>
    </cdr:from>
    <cdr:to>
      <cdr:x>0.61975</cdr:x>
      <cdr:y>0.07025</cdr:y>
    </cdr:to>
    <cdr:sp macro="" textlink="">
      <cdr:nvSpPr>
        <cdr:cNvPr id="4" name="TextBox 1"/>
        <cdr:cNvSpPr txBox="1"/>
      </cdr:nvSpPr>
      <cdr:spPr>
        <a:xfrm xmlns:a="http://schemas.openxmlformats.org/drawingml/2006/main">
          <a:off x="1676400" y="57150"/>
          <a:ext cx="742950" cy="238125"/>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520CA20C-37F8-48ED-9479-BF80FD7BC908}" type="TxLink">
            <a:rPr lang="en-US" sz="1100" b="1" i="0" u="none">
              <a:solidFill>
                <a:srgbClr val="000000"/>
              </a:solidFill>
              <a:latin typeface="Noto Sans"/>
              <a:cs typeface="Arial"/>
            </a:rPr>
            <a:pPr/>
            <a:t>24,266 </a:t>
          </a:fld>
          <a:endParaRPr lang="en-US" sz="1400" b="1" dirty="0">
            <a:latin typeface="+mn-lt"/>
          </a:endParaRPr>
        </a:p>
      </cdr:txBody>
    </cdr:sp>
  </cdr:relSizeAnchor>
  <cdr:relSizeAnchor xmlns:cdr="http://schemas.openxmlformats.org/drawingml/2006/chartDrawing">
    <cdr:from>
      <cdr:x>0.2585</cdr:x>
      <cdr:y>0.019</cdr:y>
    </cdr:from>
    <cdr:to>
      <cdr:x>0.4485</cdr:x>
      <cdr:y>0.07025</cdr:y>
    </cdr:to>
    <cdr:sp macro="" textlink="">
      <cdr:nvSpPr>
        <cdr:cNvPr id="5" name="TextBox 1"/>
        <cdr:cNvSpPr txBox="1"/>
      </cdr:nvSpPr>
      <cdr:spPr>
        <a:xfrm xmlns:a="http://schemas.openxmlformats.org/drawingml/2006/main">
          <a:off x="1000125" y="76200"/>
          <a:ext cx="742950" cy="219075"/>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FDB0ED12-1606-4FEA-B6E6-8B7F59928E1F}" type="TxLink">
            <a:rPr lang="en-US" sz="1100" b="1" i="0" u="none">
              <a:solidFill>
                <a:srgbClr val="000000"/>
              </a:solidFill>
              <a:latin typeface="Noto Sans"/>
              <a:cs typeface="Arial"/>
            </a:rPr>
            <a:pPr/>
            <a:t>24,196 </a:t>
          </a:fld>
          <a:endParaRPr lang="en-US" sz="1400" b="1" dirty="0">
            <a:latin typeface="+mn-lt"/>
          </a:endParaRPr>
        </a:p>
      </cdr:txBody>
    </cdr:sp>
  </cdr:relSizeAnchor>
</c:userShapes>
</file>

<file path=ppt/drawings/drawing34.xml><?xml version="1.0" encoding="utf-8"?>
<c:userShapes xmlns:c="http://schemas.openxmlformats.org/drawingml/2006/chart">
  <cdr:relSizeAnchor xmlns:cdr="http://schemas.openxmlformats.org/drawingml/2006/chartDrawing">
    <cdr:from>
      <cdr:x>0.775</cdr:x>
      <cdr:y>0.0105</cdr:y>
    </cdr:from>
    <cdr:to>
      <cdr:x>0.9645</cdr:x>
      <cdr:y>0.065</cdr:y>
    </cdr:to>
    <cdr:sp macro="" textlink="">
      <cdr:nvSpPr>
        <cdr:cNvPr id="2" name="TextBox 1"/>
        <cdr:cNvSpPr txBox="1"/>
      </cdr:nvSpPr>
      <cdr:spPr>
        <a:xfrm xmlns:a="http://schemas.openxmlformats.org/drawingml/2006/main">
          <a:off x="3019425" y="47625"/>
          <a:ext cx="742950" cy="247650"/>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3729AF2A-1E07-4414-AD71-896D1AAE0A0D}" type="TxLink">
            <a:rPr lang="en-US" sz="1100" b="1" i="0" u="none">
              <a:solidFill>
                <a:srgbClr val="000000"/>
              </a:solidFill>
              <a:latin typeface="+mn-lt"/>
              <a:cs typeface="Arial"/>
            </a:rPr>
            <a:pPr/>
            <a:t>9,337 </a:t>
          </a:fld>
          <a:endParaRPr lang="en-US" sz="1400" b="1" dirty="0">
            <a:latin typeface="+mn-lt"/>
          </a:endParaRPr>
        </a:p>
      </cdr:txBody>
    </cdr:sp>
  </cdr:relSizeAnchor>
  <cdr:relSizeAnchor xmlns:cdr="http://schemas.openxmlformats.org/drawingml/2006/chartDrawing">
    <cdr:from>
      <cdr:x>0.607</cdr:x>
      <cdr:y>0.01775</cdr:y>
    </cdr:from>
    <cdr:to>
      <cdr:x>0.7965</cdr:x>
      <cdr:y>0.07025</cdr:y>
    </cdr:to>
    <cdr:sp macro="" textlink="">
      <cdr:nvSpPr>
        <cdr:cNvPr id="3" name="TextBox 1"/>
        <cdr:cNvSpPr txBox="1"/>
      </cdr:nvSpPr>
      <cdr:spPr>
        <a:xfrm xmlns:a="http://schemas.openxmlformats.org/drawingml/2006/main">
          <a:off x="2362200" y="76200"/>
          <a:ext cx="742950" cy="238125"/>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1C6FFA5A-043C-4517-ADE6-778771F35FBF}" type="TxLink">
            <a:rPr lang="en-US" sz="1100" b="1" i="0" u="none">
              <a:solidFill>
                <a:srgbClr val="000000"/>
              </a:solidFill>
              <a:latin typeface="+mn-lt"/>
              <a:cs typeface="Arial"/>
            </a:rPr>
            <a:pPr/>
            <a:t>10,459 </a:t>
          </a:fld>
          <a:endParaRPr lang="en-US" sz="1400" b="1" dirty="0">
            <a:latin typeface="+mn-lt"/>
          </a:endParaRPr>
        </a:p>
      </cdr:txBody>
    </cdr:sp>
  </cdr:relSizeAnchor>
  <cdr:relSizeAnchor xmlns:cdr="http://schemas.openxmlformats.org/drawingml/2006/chartDrawing">
    <cdr:from>
      <cdr:x>0.42975</cdr:x>
      <cdr:y>0.01475</cdr:y>
    </cdr:from>
    <cdr:to>
      <cdr:x>0.61975</cdr:x>
      <cdr:y>0.07025</cdr:y>
    </cdr:to>
    <cdr:sp macro="" textlink="">
      <cdr:nvSpPr>
        <cdr:cNvPr id="4" name="TextBox 1"/>
        <cdr:cNvSpPr txBox="1"/>
      </cdr:nvSpPr>
      <cdr:spPr>
        <a:xfrm xmlns:a="http://schemas.openxmlformats.org/drawingml/2006/main">
          <a:off x="1676400" y="66675"/>
          <a:ext cx="742950" cy="257175"/>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A18C753A-0F18-43DF-B2BE-74E578B79B14}" type="TxLink">
            <a:rPr lang="en-US" sz="1100" b="1" i="0" u="none">
              <a:solidFill>
                <a:srgbClr val="000000"/>
              </a:solidFill>
              <a:latin typeface="+mn-lt"/>
              <a:cs typeface="Arial"/>
            </a:rPr>
            <a:pPr/>
            <a:t>10,156 </a:t>
          </a:fld>
          <a:endParaRPr lang="en-US" sz="1400" b="1" dirty="0">
            <a:latin typeface="+mn-lt"/>
          </a:endParaRPr>
        </a:p>
      </cdr:txBody>
    </cdr:sp>
  </cdr:relSizeAnchor>
  <cdr:relSizeAnchor xmlns:cdr="http://schemas.openxmlformats.org/drawingml/2006/chartDrawing">
    <cdr:from>
      <cdr:x>0.2585</cdr:x>
      <cdr:y>0.019</cdr:y>
    </cdr:from>
    <cdr:to>
      <cdr:x>0.4485</cdr:x>
      <cdr:y>0.07025</cdr:y>
    </cdr:to>
    <cdr:sp macro="" textlink="">
      <cdr:nvSpPr>
        <cdr:cNvPr id="5" name="TextBox 1"/>
        <cdr:cNvSpPr txBox="1"/>
      </cdr:nvSpPr>
      <cdr:spPr>
        <a:xfrm xmlns:a="http://schemas.openxmlformats.org/drawingml/2006/main">
          <a:off x="1000125" y="85725"/>
          <a:ext cx="742950" cy="228600"/>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3E55DECB-2A71-4FC8-A1EE-5F6AD83E3FA7}" type="TxLink">
            <a:rPr lang="en-US" sz="1100" b="1" i="0" u="none">
              <a:solidFill>
                <a:srgbClr val="000000"/>
              </a:solidFill>
              <a:latin typeface="+mn-lt"/>
              <a:cs typeface="Arial"/>
            </a:rPr>
            <a:pPr/>
            <a:t>10,012 </a:t>
          </a:fld>
          <a:endParaRPr lang="en-US" sz="1400" b="1" dirty="0">
            <a:latin typeface="+mn-lt"/>
          </a:endParaRPr>
        </a:p>
      </cdr:txBody>
    </cdr:sp>
  </cdr:relSizeAnchor>
</c:userShapes>
</file>

<file path=ppt/drawings/drawing35.xml><?xml version="1.0" encoding="utf-8"?>
<c:userShapes xmlns:c="http://schemas.openxmlformats.org/drawingml/2006/chart">
  <cdr:relSizeAnchor xmlns:cdr="http://schemas.openxmlformats.org/drawingml/2006/chartDrawing">
    <cdr:from>
      <cdr:x>0.14275</cdr:x>
      <cdr:y>0.07125</cdr:y>
    </cdr:from>
    <cdr:to>
      <cdr:x>0.24925</cdr:x>
      <cdr:y>0.1135</cdr:y>
    </cdr:to>
    <cdr:sp macro="" textlink="">
      <cdr:nvSpPr>
        <cdr:cNvPr id="2" name="TextBox 1"/>
        <cdr:cNvSpPr txBox="1"/>
      </cdr:nvSpPr>
      <cdr:spPr>
        <a:xfrm xmlns:a="http://schemas.openxmlformats.org/drawingml/2006/main">
          <a:off x="647700" y="295275"/>
          <a:ext cx="485775" cy="180975"/>
        </a:xfrm>
        <a:prstGeom xmlns:a="http://schemas.openxmlformats.org/drawingml/2006/main" prst="rect">
          <a:avLst/>
        </a:prstGeom>
        <a:ln xmlns:a="http://schemas.openxmlformats.org/drawingml/2006/main">
          <a:noFill/>
        </a:ln>
      </cdr:spPr>
      <cdr:txBody>
        <a:bodyPr xmlns:a="http://schemas.openxmlformats.org/drawingml/2006/main" vertOverflow="clip" wrap="square"/>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0.31575</cdr:x>
      <cdr:y>0.05375</cdr:y>
    </cdr:from>
    <cdr:to>
      <cdr:x>0.4585</cdr:x>
      <cdr:y>0.13025</cdr:y>
    </cdr:to>
    <cdr:sp macro="" textlink="">
      <cdr:nvSpPr>
        <cdr:cNvPr id="6" name="TextBox 1"/>
        <cdr:cNvSpPr txBox="1"/>
      </cdr:nvSpPr>
      <cdr:spPr>
        <a:xfrm xmlns:a="http://schemas.openxmlformats.org/drawingml/2006/main">
          <a:off x="1428750" y="228600"/>
          <a:ext cx="647700" cy="323850"/>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6794DD20-859D-4ACD-880B-4FDD5D8DC637}" type="TxLink">
            <a:rPr lang="en-US" sz="1100" b="0" i="0" u="none">
              <a:solidFill>
                <a:srgbClr val="000000"/>
              </a:solidFill>
              <a:latin typeface="Calibri"/>
            </a:rPr>
            <a:pPr/>
            <a:t> </a:t>
          </a:fld>
          <a:endParaRPr lang="en-US" sz="1100" b="1" dirty="0"/>
        </a:p>
      </cdr:txBody>
    </cdr:sp>
  </cdr:relSizeAnchor>
</c:userShapes>
</file>

<file path=ppt/drawings/drawing36.xml><?xml version="1.0" encoding="utf-8"?>
<c:userShapes xmlns:c="http://schemas.openxmlformats.org/drawingml/2006/chart">
  <cdr:relSizeAnchor xmlns:cdr="http://schemas.openxmlformats.org/drawingml/2006/chartDrawing">
    <cdr:from>
      <cdr:x>0.78054</cdr:x>
      <cdr:y>0.04847</cdr:y>
    </cdr:from>
    <cdr:to>
      <cdr:x>0.85211</cdr:x>
      <cdr:y>0.17499</cdr:y>
    </cdr:to>
    <cdr:sp macro="" textlink="">
      <cdr:nvSpPr>
        <cdr:cNvPr id="5" name="TextBox 12"/>
        <cdr:cNvSpPr txBox="1"/>
      </cdr:nvSpPr>
      <cdr:spPr>
        <a:xfrm xmlns:a="http://schemas.openxmlformats.org/drawingml/2006/main">
          <a:off x="6137196" y="88425"/>
          <a:ext cx="562724"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l-NL"/>
          </a:defPPr>
          <a:lvl1pPr marL="0" algn="l" defTabSz="914400" rtl="0" eaLnBrk="1" latinLnBrk="0" hangingPunct="1">
            <a:defRPr sz="1800" kern="1200">
              <a:solidFill>
                <a:srgbClr val="ED1C24"/>
              </a:solidFill>
              <a:latin typeface="Times New Roman"/>
            </a:defRPr>
          </a:lvl1pPr>
          <a:lvl2pPr marL="457200" algn="l" defTabSz="914400" rtl="0" eaLnBrk="1" latinLnBrk="0" hangingPunct="1">
            <a:defRPr sz="1800" kern="1200">
              <a:solidFill>
                <a:srgbClr val="ED1C24"/>
              </a:solidFill>
              <a:latin typeface="Times New Roman"/>
            </a:defRPr>
          </a:lvl2pPr>
          <a:lvl3pPr marL="914400" algn="l" defTabSz="914400" rtl="0" eaLnBrk="1" latinLnBrk="0" hangingPunct="1">
            <a:defRPr sz="1800" kern="1200">
              <a:solidFill>
                <a:srgbClr val="ED1C24"/>
              </a:solidFill>
              <a:latin typeface="Times New Roman"/>
            </a:defRPr>
          </a:lvl3pPr>
          <a:lvl4pPr marL="1371600" algn="l" defTabSz="914400" rtl="0" eaLnBrk="1" latinLnBrk="0" hangingPunct="1">
            <a:defRPr sz="1800" kern="1200">
              <a:solidFill>
                <a:srgbClr val="ED1C24"/>
              </a:solidFill>
              <a:latin typeface="Times New Roman"/>
            </a:defRPr>
          </a:lvl4pPr>
          <a:lvl5pPr marL="1828800" algn="l" defTabSz="914400" rtl="0" eaLnBrk="1" latinLnBrk="0" hangingPunct="1">
            <a:defRPr sz="1800" kern="1200">
              <a:solidFill>
                <a:srgbClr val="ED1C24"/>
              </a:solidFill>
              <a:latin typeface="Times New Roman"/>
            </a:defRPr>
          </a:lvl5pPr>
          <a:lvl6pPr marL="2286000" algn="l" defTabSz="914400" rtl="0" eaLnBrk="1" latinLnBrk="0" hangingPunct="1">
            <a:defRPr sz="1800" kern="1200">
              <a:solidFill>
                <a:srgbClr val="ED1C24"/>
              </a:solidFill>
              <a:latin typeface="Times New Roman"/>
            </a:defRPr>
          </a:lvl6pPr>
          <a:lvl7pPr marL="2743200" algn="l" defTabSz="914400" rtl="0" eaLnBrk="1" latinLnBrk="0" hangingPunct="1">
            <a:defRPr sz="1800" kern="1200">
              <a:solidFill>
                <a:srgbClr val="ED1C24"/>
              </a:solidFill>
              <a:latin typeface="Times New Roman"/>
            </a:defRPr>
          </a:lvl7pPr>
          <a:lvl8pPr marL="3200400" algn="l" defTabSz="914400" rtl="0" eaLnBrk="1" latinLnBrk="0" hangingPunct="1">
            <a:defRPr sz="1800" kern="1200">
              <a:solidFill>
                <a:srgbClr val="ED1C24"/>
              </a:solidFill>
              <a:latin typeface="Times New Roman"/>
            </a:defRPr>
          </a:lvl8pPr>
          <a:lvl9pPr marL="3657600" algn="l" defTabSz="914400" rtl="0" eaLnBrk="1" latinLnBrk="0" hangingPunct="1">
            <a:defRPr sz="1800" kern="1200">
              <a:solidFill>
                <a:srgbClr val="ED1C24"/>
              </a:solidFill>
              <a:latin typeface="Times New Roman"/>
            </a:defRPr>
          </a:lvl9pPr>
        </a:lstStyle>
        <a:p xmlns:a="http://schemas.openxmlformats.org/drawingml/2006/main">
          <a:r>
            <a:rPr lang="en-US" sz="900" dirty="0" smtClean="0">
              <a:solidFill>
                <a:srgbClr val="5A5A5A"/>
              </a:solidFill>
              <a:latin typeface="Arial" pitchFamily="34" charset="0"/>
              <a:cs typeface="Arial" pitchFamily="34" charset="0"/>
            </a:rPr>
            <a:t>Bonds</a:t>
          </a:r>
        </a:p>
      </cdr:txBody>
    </cdr:sp>
  </cdr:relSizeAnchor>
  <cdr:relSizeAnchor xmlns:cdr="http://schemas.openxmlformats.org/drawingml/2006/chartDrawing">
    <cdr:from>
      <cdr:x>0.89027</cdr:x>
      <cdr:y>0.05416</cdr:y>
    </cdr:from>
    <cdr:to>
      <cdr:x>0.96708</cdr:x>
      <cdr:y>0.18068</cdr:y>
    </cdr:to>
    <cdr:sp macro="" textlink="">
      <cdr:nvSpPr>
        <cdr:cNvPr id="6" name="TextBox 12"/>
        <cdr:cNvSpPr txBox="1"/>
      </cdr:nvSpPr>
      <cdr:spPr>
        <a:xfrm xmlns:a="http://schemas.openxmlformats.org/drawingml/2006/main">
          <a:off x="6999976" y="98815"/>
          <a:ext cx="603953"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r>
            <a:rPr lang="en-US" sz="900" dirty="0" smtClean="0">
              <a:solidFill>
                <a:srgbClr val="5A5A5A"/>
              </a:solidFill>
              <a:latin typeface="Arial" pitchFamily="34" charset="0"/>
              <a:cs typeface="Arial" pitchFamily="34" charset="0"/>
            </a:rPr>
            <a:t>Sukuk</a:t>
          </a:r>
        </a:p>
      </cdr:txBody>
    </cdr:sp>
  </cdr:relSizeAnchor>
  <cdr:relSizeAnchor xmlns:cdr="http://schemas.openxmlformats.org/drawingml/2006/chartDrawing">
    <cdr:from>
      <cdr:x>0.74352</cdr:x>
      <cdr:y>0.03732</cdr:y>
    </cdr:from>
    <cdr:to>
      <cdr:x>0.77236</cdr:x>
      <cdr:y>0.13569</cdr:y>
    </cdr:to>
    <cdr:sp macro="" textlink="">
      <cdr:nvSpPr>
        <cdr:cNvPr id="11" name="Rectangle 7"/>
        <cdr:cNvSpPr/>
      </cdr:nvSpPr>
      <cdr:spPr>
        <a:xfrm xmlns:a="http://schemas.openxmlformats.org/drawingml/2006/main">
          <a:off x="6333293" y="73763"/>
          <a:ext cx="245659" cy="194432"/>
        </a:xfrm>
        <a:prstGeom xmlns:a="http://schemas.openxmlformats.org/drawingml/2006/main" prst="rect">
          <a:avLst/>
        </a:prstGeom>
        <a:solidFill xmlns:a="http://schemas.openxmlformats.org/drawingml/2006/main">
          <a:schemeClr val="bg2">
            <a:lumMod val="50000"/>
          </a:schemeClr>
        </a:solidFill>
        <a:ln xmlns:a="http://schemas.openxmlformats.org/drawingml/2006/main" w="25400" cap="flat" cmpd="sng" algn="ctr">
          <a:solidFill>
            <a:schemeClr val="bg2">
              <a:lumMod val="50000"/>
            </a:scheme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F0000"/>
            </a:solidFill>
          </a:endParaRPr>
        </a:p>
      </cdr:txBody>
    </cdr:sp>
  </cdr:relSizeAnchor>
  <cdr:relSizeAnchor xmlns:cdr="http://schemas.openxmlformats.org/drawingml/2006/chartDrawing">
    <cdr:from>
      <cdr:x>0.16969</cdr:x>
      <cdr:y>0.40775</cdr:y>
    </cdr:from>
    <cdr:to>
      <cdr:x>0.20059</cdr:x>
      <cdr:y>0.79489</cdr:y>
    </cdr:to>
    <cdr:sp macro="" textlink="">
      <cdr:nvSpPr>
        <cdr:cNvPr id="12" name="Rectangle 11"/>
        <cdr:cNvSpPr/>
      </cdr:nvSpPr>
      <cdr:spPr>
        <a:xfrm xmlns:a="http://schemas.openxmlformats.org/drawingml/2006/main">
          <a:off x="1334231" y="743919"/>
          <a:ext cx="242959" cy="706332"/>
        </a:xfrm>
        <a:prstGeom xmlns:a="http://schemas.openxmlformats.org/drawingml/2006/main" prst="rect">
          <a:avLst/>
        </a:prstGeom>
        <a:solidFill xmlns:a="http://schemas.openxmlformats.org/drawingml/2006/main">
          <a:srgbClr val="FF0000"/>
        </a:solidFill>
        <a:ln xmlns:a="http://schemas.openxmlformats.org/drawingml/2006/main" w="25400" cap="flat" cmpd="sng" algn="ctr">
          <a:solidFill>
            <a:srgbClr val="FF000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sz="1000" dirty="0">
            <a:solidFill>
              <a:srgbClr val="FF0000"/>
            </a:solidFill>
          </a:endParaRPr>
        </a:p>
      </cdr:txBody>
    </cdr:sp>
  </cdr:relSizeAnchor>
  <cdr:relSizeAnchor xmlns:cdr="http://schemas.openxmlformats.org/drawingml/2006/chartDrawing">
    <cdr:from>
      <cdr:x>0.63035</cdr:x>
      <cdr:y>0.03732</cdr:y>
    </cdr:from>
    <cdr:to>
      <cdr:x>0.65919</cdr:x>
      <cdr:y>0.12441</cdr:y>
    </cdr:to>
    <cdr:sp macro="" textlink="">
      <cdr:nvSpPr>
        <cdr:cNvPr id="8" name="Rectangle 7"/>
        <cdr:cNvSpPr/>
      </cdr:nvSpPr>
      <cdr:spPr>
        <a:xfrm xmlns:a="http://schemas.openxmlformats.org/drawingml/2006/main">
          <a:off x="5369312" y="73763"/>
          <a:ext cx="245659" cy="172130"/>
        </a:xfrm>
        <a:prstGeom xmlns:a="http://schemas.openxmlformats.org/drawingml/2006/main" prst="rect">
          <a:avLst/>
        </a:prstGeom>
        <a:solidFill xmlns:a="http://schemas.openxmlformats.org/drawingml/2006/main">
          <a:srgbClr val="FF0000"/>
        </a:solidFill>
        <a:ln xmlns:a="http://schemas.openxmlformats.org/drawingml/2006/main" w="25400" cap="flat" cmpd="sng" algn="ctr">
          <a:solidFill>
            <a:srgbClr val="FF000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F0000"/>
            </a:solidFill>
          </a:endParaRPr>
        </a:p>
      </cdr:txBody>
    </cdr:sp>
  </cdr:relSizeAnchor>
  <cdr:relSizeAnchor xmlns:cdr="http://schemas.openxmlformats.org/drawingml/2006/chartDrawing">
    <cdr:from>
      <cdr:x>0.85883</cdr:x>
      <cdr:y>0.03732</cdr:y>
    </cdr:from>
    <cdr:to>
      <cdr:x>0.88767</cdr:x>
      <cdr:y>0.13193</cdr:y>
    </cdr:to>
    <cdr:sp macro="" textlink="">
      <cdr:nvSpPr>
        <cdr:cNvPr id="9" name="Rectangle 8"/>
        <cdr:cNvSpPr/>
      </cdr:nvSpPr>
      <cdr:spPr>
        <a:xfrm xmlns:a="http://schemas.openxmlformats.org/drawingml/2006/main">
          <a:off x="7315502" y="73763"/>
          <a:ext cx="245659" cy="186998"/>
        </a:xfrm>
        <a:prstGeom xmlns:a="http://schemas.openxmlformats.org/drawingml/2006/main" prst="rect">
          <a:avLst/>
        </a:prstGeom>
        <a:solidFill xmlns:a="http://schemas.openxmlformats.org/drawingml/2006/main">
          <a:schemeClr val="bg1">
            <a:lumMod val="75000"/>
          </a:schemeClr>
        </a:solidFill>
        <a:ln xmlns:a="http://schemas.openxmlformats.org/drawingml/2006/main" w="25400" cap="flat" cmpd="sng" algn="ctr">
          <a:solidFill>
            <a:schemeClr val="bg1">
              <a:lumMod val="75000"/>
            </a:scheme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solidFill>
              <a:srgbClr val="FF0000"/>
            </a:solidFill>
          </a:endParaRPr>
        </a:p>
      </cdr:txBody>
    </cdr:sp>
  </cdr:relSizeAnchor>
  <cdr:relSizeAnchor xmlns:cdr="http://schemas.openxmlformats.org/drawingml/2006/chartDrawing">
    <cdr:from>
      <cdr:x>0.66084</cdr:x>
      <cdr:y>0.05986</cdr:y>
    </cdr:from>
    <cdr:to>
      <cdr:x>0.73053</cdr:x>
      <cdr:y>0.18638</cdr:y>
    </cdr:to>
    <cdr:sp macro="" textlink="">
      <cdr:nvSpPr>
        <cdr:cNvPr id="10" name="TextBox 12"/>
        <cdr:cNvSpPr txBox="1"/>
      </cdr:nvSpPr>
      <cdr:spPr>
        <a:xfrm xmlns:a="http://schemas.openxmlformats.org/drawingml/2006/main">
          <a:off x="5196023" y="109207"/>
          <a:ext cx="547933"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smtClean="0">
              <a:solidFill>
                <a:srgbClr val="5A5A5A"/>
              </a:solidFill>
              <a:latin typeface="Arial" pitchFamily="34" charset="0"/>
              <a:cs typeface="Arial" pitchFamily="34" charset="0"/>
            </a:rPr>
            <a:t>Loans</a:t>
          </a:r>
        </a:p>
      </cdr:txBody>
    </cdr:sp>
  </cdr:relSizeAnchor>
</c:userShapes>
</file>

<file path=ppt/drawings/drawing4.xml><?xml version="1.0" encoding="utf-8"?>
<c:userShapes xmlns:c="http://schemas.openxmlformats.org/drawingml/2006/chart">
  <cdr:relSizeAnchor xmlns:cdr="http://schemas.openxmlformats.org/drawingml/2006/chartDrawing">
    <cdr:from>
      <cdr:x>0.27939</cdr:x>
      <cdr:y>0.10906</cdr:y>
    </cdr:from>
    <cdr:to>
      <cdr:x>0.46081</cdr:x>
      <cdr:y>0.20087</cdr:y>
    </cdr:to>
    <cdr:sp macro="" textlink="" fLocksText="0">
      <cdr:nvSpPr>
        <cdr:cNvPr id="8" name="Oval 7"/>
        <cdr:cNvSpPr/>
      </cdr:nvSpPr>
      <cdr:spPr>
        <a:xfrm xmlns:a="http://schemas.openxmlformats.org/drawingml/2006/main">
          <a:off x="1173480" y="429017"/>
          <a:ext cx="762000" cy="36116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445912FB-9820-4082-82C3-C4DC8434BBA1}" type="TxLink">
            <a:rPr lang="en-US" sz="900" b="1" i="0" u="none">
              <a:solidFill>
                <a:schemeClr val="bg1"/>
              </a:solidFill>
              <a:latin typeface="Calibri"/>
            </a:rPr>
            <a:pPr algn="ctr"/>
            <a:t>+124%</a:t>
          </a:fld>
          <a:endParaRPr lang="en-US" sz="100" b="1" dirty="0">
            <a:solidFill>
              <a:schemeClr val="bg1"/>
            </a:solidFill>
          </a:endParaRPr>
        </a:p>
      </cdr:txBody>
    </cdr:sp>
  </cdr:relSizeAnchor>
  <cdr:relSizeAnchor xmlns:cdr="http://schemas.openxmlformats.org/drawingml/2006/chartDrawing">
    <cdr:from>
      <cdr:x>0.76621</cdr:x>
      <cdr:y>0.1466</cdr:y>
    </cdr:from>
    <cdr:to>
      <cdr:x>0.93046</cdr:x>
      <cdr:y>0.22985</cdr:y>
    </cdr:to>
    <cdr:sp macro="" textlink="" fLocksText="0">
      <cdr:nvSpPr>
        <cdr:cNvPr id="9" name="Oval 8"/>
        <cdr:cNvSpPr/>
      </cdr:nvSpPr>
      <cdr:spPr>
        <a:xfrm xmlns:a="http://schemas.openxmlformats.org/drawingml/2006/main">
          <a:off x="3218175" y="576688"/>
          <a:ext cx="689874" cy="327491"/>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429EAC8A-C667-4808-B228-FCD3EACD5A71}" type="TxLink">
            <a:rPr lang="en-US" sz="900" b="1" i="0" u="none">
              <a:solidFill>
                <a:schemeClr val="bg1"/>
              </a:solidFill>
              <a:latin typeface="Calibri"/>
            </a:rPr>
            <a:pPr algn="ctr"/>
            <a:t>-20%</a:t>
          </a:fld>
          <a:endParaRPr lang="en-US" sz="100" b="1" dirty="0">
            <a:solidFill>
              <a:schemeClr val="bg1"/>
            </a:solidFill>
          </a:endParaRPr>
        </a:p>
      </cdr:txBody>
    </cdr:sp>
  </cdr:relSizeAnchor>
  <cdr:relSizeAnchor xmlns:cdr="http://schemas.openxmlformats.org/drawingml/2006/chartDrawing">
    <cdr:from>
      <cdr:x>0.51583</cdr:x>
      <cdr:y>0.02517</cdr:y>
    </cdr:from>
    <cdr:to>
      <cdr:x>0.69504</cdr:x>
      <cdr:y>0.10163</cdr:y>
    </cdr:to>
    <cdr:sp macro="" textlink="" fLocksText="0">
      <cdr:nvSpPr>
        <cdr:cNvPr id="10" name="Oval 9"/>
        <cdr:cNvSpPr/>
      </cdr:nvSpPr>
      <cdr:spPr>
        <a:xfrm xmlns:a="http://schemas.openxmlformats.org/drawingml/2006/main">
          <a:off x="2166543" y="99007"/>
          <a:ext cx="752705" cy="300807"/>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7E790B71-8E83-4272-AEB6-ECED5AD63272}" type="TxLink">
            <a:rPr lang="en-US" sz="900" b="1" i="0" u="none">
              <a:solidFill>
                <a:schemeClr val="bg1"/>
              </a:solidFill>
              <a:latin typeface="Calibri"/>
            </a:rPr>
            <a:pPr algn="ctr"/>
            <a:t>+17%</a:t>
          </a:fld>
          <a:endParaRPr lang="en-US" sz="100" b="1" dirty="0">
            <a:solidFill>
              <a:schemeClr val="bg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0.30775</cdr:x>
      <cdr:y>0.2445</cdr:y>
    </cdr:from>
    <cdr:to>
      <cdr:x>0.458</cdr:x>
      <cdr:y>0.331</cdr:y>
    </cdr:to>
    <cdr:sp macro="" textlink="" fLocksText="0">
      <cdr:nvSpPr>
        <cdr:cNvPr id="5" name="Oval 4"/>
        <cdr:cNvSpPr/>
      </cdr:nvSpPr>
      <cdr:spPr>
        <a:xfrm xmlns:a="http://schemas.openxmlformats.org/drawingml/2006/main">
          <a:off x="1285875" y="962025"/>
          <a:ext cx="628650" cy="34290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9040266D-D722-4589-A910-9D96D0FACAEA}" type="TxLink">
            <a:rPr lang="en-US" sz="900" b="1" i="0" u="none">
              <a:solidFill>
                <a:schemeClr val="bg1"/>
              </a:solidFill>
              <a:latin typeface="Calibri"/>
            </a:rPr>
            <a:pPr algn="ctr"/>
            <a:t>-36%</a:t>
          </a:fld>
          <a:endParaRPr lang="en-US" sz="100" b="1" dirty="0">
            <a:solidFill>
              <a:schemeClr val="bg1"/>
            </a:solidFill>
          </a:endParaRPr>
        </a:p>
      </cdr:txBody>
    </cdr:sp>
  </cdr:relSizeAnchor>
  <cdr:relSizeAnchor xmlns:cdr="http://schemas.openxmlformats.org/drawingml/2006/chartDrawing">
    <cdr:from>
      <cdr:x>0.77732</cdr:x>
      <cdr:y>0.34442</cdr:y>
    </cdr:from>
    <cdr:to>
      <cdr:x>0.92757</cdr:x>
      <cdr:y>0.42792</cdr:y>
    </cdr:to>
    <cdr:sp macro="" textlink="" fLocksText="0">
      <cdr:nvSpPr>
        <cdr:cNvPr id="9" name="Oval 8"/>
        <cdr:cNvSpPr/>
      </cdr:nvSpPr>
      <cdr:spPr>
        <a:xfrm xmlns:a="http://schemas.openxmlformats.org/drawingml/2006/main">
          <a:off x="3264872" y="1365504"/>
          <a:ext cx="631072" cy="331052"/>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1D40B93B-D666-4B7E-8E5D-F3B0D5592CEE}" type="TxLink">
            <a:rPr lang="en-US" sz="900" b="1" i="0" u="none">
              <a:solidFill>
                <a:schemeClr val="bg1"/>
              </a:solidFill>
              <a:latin typeface="Calibri"/>
            </a:rPr>
            <a:pPr algn="ctr"/>
            <a:t>+11%</a:t>
          </a:fld>
          <a:endParaRPr lang="en-US" sz="100" b="1" dirty="0">
            <a:solidFill>
              <a:schemeClr val="bg1"/>
            </a:solidFill>
          </a:endParaRPr>
        </a:p>
      </cdr:txBody>
    </cdr:sp>
  </cdr:relSizeAnchor>
  <cdr:relSizeAnchor xmlns:cdr="http://schemas.openxmlformats.org/drawingml/2006/chartDrawing">
    <cdr:from>
      <cdr:x>0.5455</cdr:x>
      <cdr:y>0.3965</cdr:y>
    </cdr:from>
    <cdr:to>
      <cdr:x>0.68675</cdr:x>
      <cdr:y>0.4685</cdr:y>
    </cdr:to>
    <cdr:sp macro="" textlink="" fLocksText="0">
      <cdr:nvSpPr>
        <cdr:cNvPr id="10" name="Oval 9"/>
        <cdr:cNvSpPr/>
      </cdr:nvSpPr>
      <cdr:spPr>
        <a:xfrm xmlns:a="http://schemas.openxmlformats.org/drawingml/2006/main">
          <a:off x="2286000" y="1562100"/>
          <a:ext cx="590550" cy="28575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55805EB3-9C23-48E8-8827-402B44FD2E3B}" type="TxLink">
            <a:rPr lang="en-US" sz="900" b="1" i="0" u="none">
              <a:solidFill>
                <a:schemeClr val="bg1"/>
              </a:solidFill>
              <a:latin typeface="Calibri"/>
            </a:rPr>
            <a:pPr algn="ctr"/>
            <a:t>-28%</a:t>
          </a:fld>
          <a:endParaRPr lang="en-US" sz="100" b="1"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0.31995</cdr:x>
      <cdr:y>0.12563</cdr:y>
    </cdr:from>
    <cdr:to>
      <cdr:x>0.4342</cdr:x>
      <cdr:y>0.24613</cdr:y>
    </cdr:to>
    <cdr:sp macro="" textlink="" fLocksText="0">
      <cdr:nvSpPr>
        <cdr:cNvPr id="5" name="Oval 4"/>
        <cdr:cNvSpPr/>
      </cdr:nvSpPr>
      <cdr:spPr>
        <a:xfrm xmlns:a="http://schemas.openxmlformats.org/drawingml/2006/main">
          <a:off x="2082145" y="366126"/>
          <a:ext cx="743501" cy="351177"/>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5B2B9AE1-75A3-4D98-A48D-3B37701AE898}" type="TxLink">
            <a:rPr lang="en-US" sz="900" b="1" i="0" u="none">
              <a:solidFill>
                <a:schemeClr val="bg1"/>
              </a:solidFill>
              <a:latin typeface="Calibri"/>
            </a:rPr>
            <a:pPr algn="ctr"/>
            <a:t>+16%</a:t>
          </a:fld>
          <a:endParaRPr lang="en-US" sz="100" b="1" dirty="0">
            <a:solidFill>
              <a:schemeClr val="bg1"/>
            </a:solidFill>
          </a:endParaRPr>
        </a:p>
      </cdr:txBody>
    </cdr:sp>
  </cdr:relSizeAnchor>
  <cdr:relSizeAnchor xmlns:cdr="http://schemas.openxmlformats.org/drawingml/2006/chartDrawing">
    <cdr:from>
      <cdr:x>0.78832</cdr:x>
      <cdr:y>0.1554</cdr:y>
    </cdr:from>
    <cdr:to>
      <cdr:x>0.88907</cdr:x>
      <cdr:y>0.27565</cdr:y>
    </cdr:to>
    <cdr:sp macro="" textlink="" fLocksText="0">
      <cdr:nvSpPr>
        <cdr:cNvPr id="9" name="Oval 8"/>
        <cdr:cNvSpPr/>
      </cdr:nvSpPr>
      <cdr:spPr>
        <a:xfrm xmlns:a="http://schemas.openxmlformats.org/drawingml/2006/main">
          <a:off x="5130145" y="452882"/>
          <a:ext cx="655648" cy="350448"/>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721B2700-742C-4297-A357-482B8A8A87E9}" type="TxLink">
            <a:rPr lang="en-US" sz="900" b="1" i="0" u="none">
              <a:solidFill>
                <a:schemeClr val="bg1"/>
              </a:solidFill>
              <a:latin typeface="Calibri"/>
            </a:rPr>
            <a:pPr algn="ctr"/>
            <a:t>-20%</a:t>
          </a:fld>
          <a:endParaRPr lang="en-US" sz="100" b="1" dirty="0">
            <a:solidFill>
              <a:schemeClr val="bg1"/>
            </a:solidFill>
          </a:endParaRPr>
        </a:p>
      </cdr:txBody>
    </cdr:sp>
  </cdr:relSizeAnchor>
  <cdr:relSizeAnchor xmlns:cdr="http://schemas.openxmlformats.org/drawingml/2006/chartDrawing">
    <cdr:from>
      <cdr:x>0.543</cdr:x>
      <cdr:y>0.023</cdr:y>
    </cdr:from>
    <cdr:to>
      <cdr:x>0.65575</cdr:x>
      <cdr:y>0.148</cdr:y>
    </cdr:to>
    <cdr:sp macro="" textlink="" fLocksText="0">
      <cdr:nvSpPr>
        <cdr:cNvPr id="10" name="Oval 9"/>
        <cdr:cNvSpPr/>
      </cdr:nvSpPr>
      <cdr:spPr>
        <a:xfrm xmlns:a="http://schemas.openxmlformats.org/drawingml/2006/main">
          <a:off x="3524250" y="66675"/>
          <a:ext cx="733425" cy="36195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F2DBA64D-2301-4745-9B73-B20DA853A987}" type="TxLink">
            <a:rPr lang="en-US" sz="900" b="1" i="0" u="none">
              <a:solidFill>
                <a:schemeClr val="bg1"/>
              </a:solidFill>
              <a:latin typeface="Calibri"/>
            </a:rPr>
            <a:pPr algn="ctr"/>
            <a:t>+13%</a:t>
          </a:fld>
          <a:endParaRPr lang="en-US" sz="100" b="1" dirty="0">
            <a:solidFill>
              <a:schemeClr val="bg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0.29996</cdr:x>
      <cdr:y>0.09365</cdr:y>
    </cdr:from>
    <cdr:to>
      <cdr:x>0.40371</cdr:x>
      <cdr:y>0.19865</cdr:y>
    </cdr:to>
    <cdr:sp macro="" textlink="" fLocksText="0">
      <cdr:nvSpPr>
        <cdr:cNvPr id="2" name="Oval 1"/>
        <cdr:cNvSpPr/>
      </cdr:nvSpPr>
      <cdr:spPr>
        <a:xfrm xmlns:a="http://schemas.openxmlformats.org/drawingml/2006/main">
          <a:off x="1962769" y="300776"/>
          <a:ext cx="678886" cy="337242"/>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0CBF33A0-D7DB-427F-9EB6-9355BF9999A7}" type="TxLink">
            <a:rPr lang="en-US" sz="900" b="1" i="0" u="none">
              <a:solidFill>
                <a:schemeClr val="bg1"/>
              </a:solidFill>
              <a:latin typeface="Calibri"/>
            </a:rPr>
            <a:pPr algn="ctr"/>
            <a:t>+2%</a:t>
          </a:fld>
          <a:endParaRPr lang="en-US" sz="100" b="1" dirty="0">
            <a:solidFill>
              <a:schemeClr val="bg1"/>
            </a:solidFill>
          </a:endParaRPr>
        </a:p>
      </cdr:txBody>
    </cdr:sp>
  </cdr:relSizeAnchor>
  <cdr:relSizeAnchor xmlns:cdr="http://schemas.openxmlformats.org/drawingml/2006/chartDrawing">
    <cdr:from>
      <cdr:x>0.74247</cdr:x>
      <cdr:y>0.21398</cdr:y>
    </cdr:from>
    <cdr:to>
      <cdr:x>0.84122</cdr:x>
      <cdr:y>0.32648</cdr:y>
    </cdr:to>
    <cdr:sp macro="" textlink="" fLocksText="0">
      <cdr:nvSpPr>
        <cdr:cNvPr id="3" name="Oval 2"/>
        <cdr:cNvSpPr/>
      </cdr:nvSpPr>
      <cdr:spPr>
        <a:xfrm xmlns:a="http://schemas.openxmlformats.org/drawingml/2006/main">
          <a:off x="4858369" y="687270"/>
          <a:ext cx="646169" cy="361331"/>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EE7600FA-65C8-4D9C-81EC-F014287B0864}" type="TxLink">
            <a:rPr lang="en-US" sz="900" b="1" i="0" u="none">
              <a:solidFill>
                <a:schemeClr val="bg1"/>
              </a:solidFill>
              <a:latin typeface="Calibri"/>
            </a:rPr>
            <a:pPr algn="ctr"/>
            <a:t>-12%</a:t>
          </a:fld>
          <a:endParaRPr lang="en-US" sz="100" b="1" dirty="0">
            <a:solidFill>
              <a:schemeClr val="bg1"/>
            </a:solidFill>
          </a:endParaRPr>
        </a:p>
      </cdr:txBody>
    </cdr:sp>
  </cdr:relSizeAnchor>
  <cdr:relSizeAnchor xmlns:cdr="http://schemas.openxmlformats.org/drawingml/2006/chartDrawing">
    <cdr:from>
      <cdr:x>0.52122</cdr:x>
      <cdr:y>0.14615</cdr:y>
    </cdr:from>
    <cdr:to>
      <cdr:x>0.62397</cdr:x>
      <cdr:y>0.24815</cdr:y>
    </cdr:to>
    <cdr:sp macro="" textlink="" fLocksText="0">
      <cdr:nvSpPr>
        <cdr:cNvPr id="4" name="Oval 3"/>
        <cdr:cNvSpPr/>
      </cdr:nvSpPr>
      <cdr:spPr>
        <a:xfrm xmlns:a="http://schemas.openxmlformats.org/drawingml/2006/main">
          <a:off x="3410569" y="469397"/>
          <a:ext cx="672343" cy="327632"/>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9DFF968E-618E-4ADE-8D38-D2E35CC30E45}" type="TxLink">
            <a:rPr lang="en-US" sz="900" b="1" i="0" u="none">
              <a:solidFill>
                <a:schemeClr val="bg1"/>
              </a:solidFill>
              <a:latin typeface="Calibri"/>
            </a:rPr>
            <a:pPr algn="ctr"/>
            <a:t>-9%</a:t>
          </a:fld>
          <a:endParaRPr lang="en-US" sz="100" b="1" dirty="0">
            <a:solidFill>
              <a:schemeClr val="bg1"/>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0.6371</cdr:x>
      <cdr:y>0.04763</cdr:y>
    </cdr:from>
    <cdr:to>
      <cdr:x>0.77878</cdr:x>
      <cdr:y>0.22207</cdr:y>
    </cdr:to>
    <cdr:sp macro="" textlink="" fLocksText="0">
      <cdr:nvSpPr>
        <cdr:cNvPr id="3" name="Oval 2"/>
        <cdr:cNvSpPr/>
      </cdr:nvSpPr>
      <cdr:spPr>
        <a:xfrm xmlns:a="http://schemas.openxmlformats.org/drawingml/2006/main">
          <a:off x="2624577" y="79659"/>
          <a:ext cx="583660" cy="291769"/>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F22F5ACF-0679-4497-A555-1040E3514CC8}" type="TxLink">
            <a:rPr lang="en-US" sz="900" b="1" i="0" u="none">
              <a:solidFill>
                <a:schemeClr val="bg1"/>
              </a:solidFill>
              <a:latin typeface="Calibri"/>
            </a:rPr>
            <a:pPr algn="ctr"/>
            <a:t>-1%</a:t>
          </a:fld>
          <a:endParaRPr lang="en-US" sz="100" b="1" dirty="0">
            <a:solidFill>
              <a:schemeClr val="bg1"/>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0.6365</cdr:x>
      <cdr:y>0.032</cdr:y>
    </cdr:from>
    <cdr:to>
      <cdr:x>0.78575</cdr:x>
      <cdr:y>0.18425</cdr:y>
    </cdr:to>
    <cdr:sp macro="" textlink="" fLocksText="0">
      <cdr:nvSpPr>
        <cdr:cNvPr id="3" name="Oval 2"/>
        <cdr:cNvSpPr/>
      </cdr:nvSpPr>
      <cdr:spPr>
        <a:xfrm xmlns:a="http://schemas.openxmlformats.org/drawingml/2006/main">
          <a:off x="2457450" y="57150"/>
          <a:ext cx="581025" cy="29527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D561BDB4-B44F-4FD4-8685-CBDD7C2C514D}" type="TxLink">
            <a:rPr lang="en-US" sz="900" b="1" i="0" u="none">
              <a:solidFill>
                <a:schemeClr val="bg1"/>
              </a:solidFill>
              <a:latin typeface="Calibri"/>
            </a:rPr>
            <a:pPr algn="ctr"/>
            <a:t>+1%</a:t>
          </a:fld>
          <a:endParaRPr lang="en-US" sz="100" b="1"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Date Placeholder 7"/>
          <p:cNvSpPr>
            <a:spLocks noGrp="1"/>
          </p:cNvSpPr>
          <p:nvPr>
            <p:ph type="dt" idx="1"/>
          </p:nvPr>
        </p:nvSpPr>
        <p:spPr>
          <a:xfrm>
            <a:off x="5621697" y="1"/>
            <a:ext cx="4302625" cy="340265"/>
          </a:xfrm>
          <a:prstGeom prst="rect">
            <a:avLst/>
          </a:prstGeom>
        </p:spPr>
        <p:txBody>
          <a:bodyPr vert="horz" lIns="91440" tIns="45720" rIns="91440" bIns="45720" rtlCol="0"/>
          <a:lstStyle>
            <a:lvl1pPr algn="r">
              <a:defRPr sz="1200"/>
            </a:lvl1pPr>
          </a:lstStyle>
          <a:p>
            <a:fld id="{65030A7B-4E9E-472E-AEE5-82A82A5FD4E2}" type="datetimeFigureOut">
              <a:rPr lang="en-US" smtClean="0"/>
              <a:t>10/30/2018</a:t>
            </a:fld>
            <a:endParaRPr lang="en-US" dirty="0"/>
          </a:p>
        </p:txBody>
      </p:sp>
      <p:sp>
        <p:nvSpPr>
          <p:cNvPr id="9" name="Notes Placeholder 8"/>
          <p:cNvSpPr>
            <a:spLocks noGrp="1"/>
          </p:cNvSpPr>
          <p:nvPr>
            <p:ph type="body" sz="quarter" idx="3"/>
          </p:nvPr>
        </p:nvSpPr>
        <p:spPr>
          <a:xfrm>
            <a:off x="992212" y="3228712"/>
            <a:ext cx="7942238" cy="305911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9"/>
          <p:cNvSpPr>
            <a:spLocks noGrp="1"/>
          </p:cNvSpPr>
          <p:nvPr>
            <p:ph type="sldNum" sz="quarter" idx="5"/>
          </p:nvPr>
        </p:nvSpPr>
        <p:spPr>
          <a:xfrm>
            <a:off x="5621697" y="6456325"/>
            <a:ext cx="4302625" cy="340264"/>
          </a:xfrm>
          <a:prstGeom prst="rect">
            <a:avLst/>
          </a:prstGeom>
        </p:spPr>
        <p:txBody>
          <a:bodyPr vert="horz" lIns="91440" tIns="45720" rIns="91440" bIns="45720" rtlCol="0" anchor="b"/>
          <a:lstStyle>
            <a:lvl1pPr algn="r">
              <a:defRPr sz="1200"/>
            </a:lvl1pPr>
          </a:lstStyle>
          <a:p>
            <a:fld id="{62C1A11A-B571-469A-A0D4-1B02A81CD2EE}" type="slidenum">
              <a:rPr lang="en-US" smtClean="0"/>
              <a:t>‹#›</a:t>
            </a:fld>
            <a:endParaRPr lang="en-US" dirty="0"/>
          </a:p>
        </p:txBody>
      </p:sp>
      <p:sp>
        <p:nvSpPr>
          <p:cNvPr id="11" name="Footer Placeholder 10"/>
          <p:cNvSpPr>
            <a:spLocks noGrp="1"/>
          </p:cNvSpPr>
          <p:nvPr>
            <p:ph type="ftr" sz="quarter" idx="4"/>
          </p:nvPr>
        </p:nvSpPr>
        <p:spPr>
          <a:xfrm>
            <a:off x="0" y="6456325"/>
            <a:ext cx="4302625" cy="340264"/>
          </a:xfrm>
          <a:prstGeom prst="rect">
            <a:avLst/>
          </a:prstGeom>
        </p:spPr>
        <p:txBody>
          <a:bodyPr vert="horz" lIns="91440" tIns="45720" rIns="91440" bIns="45720" rtlCol="0" anchor="b"/>
          <a:lstStyle>
            <a:lvl1pPr algn="l">
              <a:defRPr sz="1200"/>
            </a:lvl1pPr>
          </a:lstStyle>
          <a:p>
            <a:r>
              <a:rPr lang="en-US" dirty="0" smtClean="0"/>
              <a:t>Ooredoo Group H1 2017</a:t>
            </a:r>
            <a:endParaRPr lang="en-US" dirty="0"/>
          </a:p>
        </p:txBody>
      </p:sp>
      <p:sp>
        <p:nvSpPr>
          <p:cNvPr id="12" name="Slide Image Placeholder 11"/>
          <p:cNvSpPr>
            <a:spLocks noGrp="1" noRot="1" noChangeAspect="1"/>
          </p:cNvSpPr>
          <p:nvPr>
            <p:ph type="sldImg" idx="2"/>
          </p:nvPr>
        </p:nvSpPr>
        <p:spPr>
          <a:xfrm>
            <a:off x="3263900" y="509588"/>
            <a:ext cx="3398838" cy="2549525"/>
          </a:xfrm>
          <a:prstGeom prst="rect">
            <a:avLst/>
          </a:prstGeom>
          <a:noFill/>
          <a:ln w="12700">
            <a:solidFill>
              <a:prstClr val="black"/>
            </a:solidFill>
          </a:ln>
        </p:spPr>
      </p:sp>
      <p:sp>
        <p:nvSpPr>
          <p:cNvPr id="13" name="Header Placeholder 12"/>
          <p:cNvSpPr>
            <a:spLocks noGrp="1"/>
          </p:cNvSpPr>
          <p:nvPr>
            <p:ph type="hdr" sz="quarter"/>
          </p:nvPr>
        </p:nvSpPr>
        <p:spPr>
          <a:xfrm>
            <a:off x="0" y="1"/>
            <a:ext cx="4302625" cy="340265"/>
          </a:xfrm>
          <a:prstGeom prst="rect">
            <a:avLst/>
          </a:prstGeom>
        </p:spPr>
        <p:txBody>
          <a:bodyPr vert="horz" lIns="91440" tIns="45720" rIns="91440" bIns="45720" rtlCol="0"/>
          <a:lstStyle>
            <a:lvl1pPr algn="l">
              <a:defRPr sz="1200"/>
            </a:lvl1pPr>
          </a:lstStyle>
          <a:p>
            <a:endParaRPr lang="en-US" dirty="0"/>
          </a:p>
        </p:txBody>
      </p:sp>
    </p:spTree>
    <p:extLst>
      <p:ext uri="{BB962C8B-B14F-4D97-AF65-F5344CB8AC3E}">
        <p14:creationId xmlns:p14="http://schemas.microsoft.com/office/powerpoint/2010/main" val="219130627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a:prstGeom prst="rect">
            <a:avLst/>
          </a:prstGeom>
        </p:spPr>
      </p:sp>
      <p:sp>
        <p:nvSpPr>
          <p:cNvPr id="4" name="Slide Number Placeholder 3"/>
          <p:cNvSpPr>
            <a:spLocks noGrp="1"/>
          </p:cNvSpPr>
          <p:nvPr>
            <p:ph type="sldNum" sz="quarter" idx="10"/>
          </p:nvPr>
        </p:nvSpPr>
        <p:spPr>
          <a:xfrm>
            <a:off x="5622802" y="6456399"/>
            <a:ext cx="4301543" cy="340116"/>
          </a:xfrm>
          <a:prstGeom prst="rect">
            <a:avLst/>
          </a:prstGeom>
        </p:spPr>
        <p:txBody>
          <a:bodyPr/>
          <a:lstStyle/>
          <a:p>
            <a:fld id="{E18BF02C-2B30-4A7F-9DCE-38E6C5A43D8B}" type="slidenum">
              <a:rPr lang="en-US" smtClean="0"/>
              <a:t>1</a:t>
            </a:fld>
            <a:endParaRPr lang="en-US" dirty="0"/>
          </a:p>
        </p:txBody>
      </p:sp>
      <p:sp>
        <p:nvSpPr>
          <p:cNvPr id="3" name="Footer Placeholder 2"/>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142419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352380" y="3228896"/>
            <a:ext cx="9180171" cy="305895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5CF1A-70D7-4F18-AB1E-3ED252E7D8D4}" type="slidenum">
              <a:rPr lang="nl-NL" smtClean="0"/>
              <a:t>12</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369056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92729" y="3228897"/>
            <a:ext cx="9495448" cy="3250701"/>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5CF1A-70D7-4F18-AB1E-3ED252E7D8D4}" type="slidenum">
              <a:rPr lang="nl-NL" smtClean="0"/>
              <a:t>13</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3419336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370927" y="3228896"/>
            <a:ext cx="9143077" cy="305895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5CF1A-70D7-4F18-AB1E-3ED252E7D8D4}" type="slidenum">
              <a:rPr lang="nl-NL" smtClean="0"/>
              <a:t>14</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1009155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389471" y="3228896"/>
            <a:ext cx="8544515" cy="305895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5CF1A-70D7-4F18-AB1E-3ED252E7D8D4}" type="slidenum">
              <a:rPr lang="nl-NL" smtClean="0"/>
              <a:t>15</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2294848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333835" y="3228896"/>
            <a:ext cx="9105986" cy="305895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5CF1A-70D7-4F18-AB1E-3ED252E7D8D4}" type="slidenum">
              <a:rPr lang="nl-NL" smtClean="0"/>
              <a:t>16</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1340699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426553" y="3228896"/>
            <a:ext cx="8957620" cy="3058954"/>
          </a:xfrm>
        </p:spPr>
        <p:txBody>
          <a:bodyPr>
            <a:normAutofit/>
          </a:bodyPr>
          <a:lstStyle/>
          <a:p>
            <a:pPr marL="61206" indent="-61206">
              <a:buFontTx/>
              <a:buChar char="•"/>
            </a:pPr>
            <a:endParaRPr lang="en-US" dirty="0" smtClean="0">
              <a:ea typeface="ＭＳ Ｐゴシック" pitchFamily="34" charset="-128"/>
              <a:cs typeface="Arial" pitchFamily="34" charset="0"/>
            </a:endParaRPr>
          </a:p>
        </p:txBody>
      </p:sp>
      <p:sp>
        <p:nvSpPr>
          <p:cNvPr id="4" name="Slide Number Placeholder 3"/>
          <p:cNvSpPr>
            <a:spLocks noGrp="1"/>
          </p:cNvSpPr>
          <p:nvPr>
            <p:ph type="sldNum" sz="quarter" idx="10"/>
          </p:nvPr>
        </p:nvSpPr>
        <p:spPr/>
        <p:txBody>
          <a:bodyPr/>
          <a:lstStyle/>
          <a:p>
            <a:fld id="{58F5CF1A-70D7-4F18-AB1E-3ED252E7D8D4}" type="slidenum">
              <a:rPr lang="nl-NL" smtClean="0"/>
              <a:t>17</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2036843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370917" y="3228896"/>
            <a:ext cx="8563059" cy="305895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5CF1A-70D7-4F18-AB1E-3ED252E7D8D4}" type="slidenum">
              <a:rPr lang="nl-NL" smtClean="0"/>
              <a:t>18</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3689256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370917" y="3228896"/>
            <a:ext cx="8563059" cy="305895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5CF1A-70D7-4F18-AB1E-3ED252E7D8D4}" type="slidenum">
              <a:rPr lang="nl-NL" smtClean="0"/>
              <a:t>19</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1137427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03563" y="495300"/>
            <a:ext cx="3297237" cy="2471738"/>
          </a:xfrm>
          <a:prstGeom prst="rect">
            <a:avLst/>
          </a:prstGeom>
        </p:spPr>
      </p:sp>
      <p:sp>
        <p:nvSpPr>
          <p:cNvPr id="3" name="Notes Placeholder 2"/>
          <p:cNvSpPr>
            <a:spLocks noGrp="1"/>
          </p:cNvSpPr>
          <p:nvPr>
            <p:ph type="body" idx="1"/>
          </p:nvPr>
        </p:nvSpPr>
        <p:spPr>
          <a:xfrm>
            <a:off x="950490" y="3132186"/>
            <a:ext cx="7603911" cy="296668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5383909" y="6262117"/>
            <a:ext cx="4118786" cy="329882"/>
          </a:xfrm>
          <a:prstGeom prst="rect">
            <a:avLst/>
          </a:prstGeom>
        </p:spPr>
        <p:txBody>
          <a:bodyPr/>
          <a:lstStyle/>
          <a:p>
            <a:fld id="{E18BF02C-2B30-4A7F-9DCE-38E6C5A43D8B}" type="slidenum">
              <a:rPr lang="en-US" smtClean="0">
                <a:solidFill>
                  <a:prstClr val="black"/>
                </a:solidFill>
              </a:rPr>
              <a:t>20</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753396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7" name="Footer Placeholder 6"/>
          <p:cNvSpPr>
            <a:spLocks noGrp="1"/>
          </p:cNvSpPr>
          <p:nvPr>
            <p:ph type="ftr" sz="quarter" idx="11"/>
          </p:nvPr>
        </p:nvSpPr>
        <p:spPr/>
        <p:txBody>
          <a:bodyPr/>
          <a:lstStyle/>
          <a:p>
            <a:r>
              <a:rPr lang="en-US" dirty="0" smtClean="0"/>
              <a:t>Ooredoo Group H1 2017</a:t>
            </a:r>
            <a:endParaRPr lang="en-US" dirty="0"/>
          </a:p>
        </p:txBody>
      </p:sp>
      <p:sp>
        <p:nvSpPr>
          <p:cNvPr id="8" name="Slide Number Placeholder 7"/>
          <p:cNvSpPr>
            <a:spLocks noGrp="1"/>
          </p:cNvSpPr>
          <p:nvPr>
            <p:ph type="sldNum" sz="quarter" idx="12"/>
          </p:nvPr>
        </p:nvSpPr>
        <p:spPr/>
        <p:txBody>
          <a:bodyPr/>
          <a:lstStyle/>
          <a:p>
            <a:fld id="{E18BF02C-2B30-4A7F-9DCE-38E6C5A43D8B}" type="slidenum">
              <a:rPr lang="en-US" smtClean="0"/>
              <a:t>21</a:t>
            </a:fld>
            <a:endParaRPr lang="en-US" dirty="0"/>
          </a:p>
        </p:txBody>
      </p:sp>
    </p:spTree>
    <p:extLst>
      <p:ext uri="{BB962C8B-B14F-4D97-AF65-F5344CB8AC3E}">
        <p14:creationId xmlns:p14="http://schemas.microsoft.com/office/powerpoint/2010/main" val="2960486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6" name="Footer Placeholder 5"/>
          <p:cNvSpPr>
            <a:spLocks noGrp="1"/>
          </p:cNvSpPr>
          <p:nvPr>
            <p:ph type="ftr" sz="quarter" idx="11"/>
          </p:nvPr>
        </p:nvSpPr>
        <p:spPr/>
        <p:txBody>
          <a:bodyPr/>
          <a:lstStyle/>
          <a:p>
            <a:r>
              <a:rPr lang="en-US" dirty="0" smtClean="0">
                <a:solidFill>
                  <a:prstClr val="black"/>
                </a:solidFill>
              </a:rPr>
              <a:t>Ooredoo Group H1 2017</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E18BF02C-2B30-4A7F-9DCE-38E6C5A43D8B}" type="slidenum">
              <a:rPr lang="en-US" smtClean="0">
                <a:solidFill>
                  <a:prstClr val="black"/>
                </a:solidFill>
              </a:rPr>
              <a:t>2</a:t>
            </a:fld>
            <a:endParaRPr lang="en-US" dirty="0">
              <a:solidFill>
                <a:prstClr val="black"/>
              </a:solidFill>
            </a:endParaRPr>
          </a:p>
        </p:txBody>
      </p:sp>
    </p:spTree>
    <p:extLst>
      <p:ext uri="{BB962C8B-B14F-4D97-AF65-F5344CB8AC3E}">
        <p14:creationId xmlns:p14="http://schemas.microsoft.com/office/powerpoint/2010/main" val="1867331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426555" y="3228896"/>
            <a:ext cx="9124532" cy="305895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5CF1A-70D7-4F18-AB1E-3ED252E7D8D4}" type="slidenum">
              <a:rPr lang="nl-NL" smtClean="0"/>
              <a:t>23</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16733572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7951" indent="-57951">
              <a:buFontTx/>
              <a:buChar char="•"/>
            </a:pPr>
            <a:endParaRPr lang="en-US" b="1" i="1" dirty="0"/>
          </a:p>
        </p:txBody>
      </p:sp>
      <p:sp>
        <p:nvSpPr>
          <p:cNvPr id="7" name="Footer Placeholder 6"/>
          <p:cNvSpPr>
            <a:spLocks noGrp="1"/>
          </p:cNvSpPr>
          <p:nvPr>
            <p:ph type="ftr" sz="quarter" idx="11"/>
          </p:nvPr>
        </p:nvSpPr>
        <p:spPr/>
        <p:txBody>
          <a:bodyPr/>
          <a:lstStyle/>
          <a:p>
            <a:r>
              <a:rPr lang="en-US" dirty="0" smtClean="0">
                <a:solidFill>
                  <a:prstClr val="black"/>
                </a:solidFill>
                <a:cs typeface="Arial"/>
              </a:rPr>
              <a:t>Ooredoo Group H1 2017</a:t>
            </a:r>
            <a:endParaRPr lang="en-US" dirty="0">
              <a:solidFill>
                <a:prstClr val="black"/>
              </a:solidFill>
              <a:cs typeface="Arial"/>
            </a:endParaRPr>
          </a:p>
        </p:txBody>
      </p:sp>
      <p:sp>
        <p:nvSpPr>
          <p:cNvPr id="8" name="Slide Number Placeholder 7"/>
          <p:cNvSpPr>
            <a:spLocks noGrp="1"/>
          </p:cNvSpPr>
          <p:nvPr>
            <p:ph type="sldNum" sz="quarter" idx="12"/>
          </p:nvPr>
        </p:nvSpPr>
        <p:spPr/>
        <p:txBody>
          <a:bodyPr/>
          <a:lstStyle/>
          <a:p>
            <a:fld id="{E18BF02C-2B30-4A7F-9DCE-38E6C5A43D8B}" type="slidenum">
              <a:rPr lang="en-US" smtClean="0">
                <a:solidFill>
                  <a:prstClr val="black"/>
                </a:solidFill>
                <a:cs typeface="Arial"/>
              </a:rPr>
              <a:pPr/>
              <a:t>24</a:t>
            </a:fld>
            <a:endParaRPr lang="en-US" dirty="0">
              <a:solidFill>
                <a:prstClr val="black"/>
              </a:solidFill>
              <a:cs typeface="Arial"/>
            </a:endParaRPr>
          </a:p>
        </p:txBody>
      </p:sp>
    </p:spTree>
    <p:extLst>
      <p:ext uri="{BB962C8B-B14F-4D97-AF65-F5344CB8AC3E}">
        <p14:creationId xmlns:p14="http://schemas.microsoft.com/office/powerpoint/2010/main" val="27971461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03563" y="495300"/>
            <a:ext cx="3297237" cy="2471738"/>
          </a:xfrm>
        </p:spPr>
      </p:sp>
      <p:sp>
        <p:nvSpPr>
          <p:cNvPr id="6" name="Footer Placeholder 5"/>
          <p:cNvSpPr>
            <a:spLocks noGrp="1"/>
          </p:cNvSpPr>
          <p:nvPr>
            <p:ph type="ftr" sz="quarter" idx="11"/>
          </p:nvPr>
        </p:nvSpPr>
        <p:spPr/>
        <p:txBody>
          <a:bodyPr/>
          <a:lstStyle/>
          <a:p>
            <a:r>
              <a:rPr lang="en-US" dirty="0" smtClean="0">
                <a:solidFill>
                  <a:prstClr val="black"/>
                </a:solidFill>
              </a:rPr>
              <a:t>Ooredoo Group H1 2017</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E18BF02C-2B30-4A7F-9DCE-38E6C5A43D8B}" type="slidenum">
              <a:rPr lang="en-US" smtClean="0">
                <a:solidFill>
                  <a:prstClr val="black"/>
                </a:solidFill>
              </a:rPr>
              <a:t>25</a:t>
            </a:fld>
            <a:endParaRPr lang="en-US" dirty="0">
              <a:solidFill>
                <a:prstClr val="black"/>
              </a:solidFill>
            </a:endParaRPr>
          </a:p>
        </p:txBody>
      </p:sp>
    </p:spTree>
    <p:extLst>
      <p:ext uri="{BB962C8B-B14F-4D97-AF65-F5344CB8AC3E}">
        <p14:creationId xmlns:p14="http://schemas.microsoft.com/office/powerpoint/2010/main" val="493448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03563" y="495300"/>
            <a:ext cx="3297237" cy="2471738"/>
          </a:xfrm>
          <a:prstGeom prst="rect">
            <a:avLst/>
          </a:prstGeom>
        </p:spPr>
      </p:sp>
      <p:sp>
        <p:nvSpPr>
          <p:cNvPr id="3" name="Notes Placeholder 2"/>
          <p:cNvSpPr>
            <a:spLocks noGrp="1"/>
          </p:cNvSpPr>
          <p:nvPr>
            <p:ph type="body" idx="1"/>
          </p:nvPr>
        </p:nvSpPr>
        <p:spPr>
          <a:xfrm>
            <a:off x="950490" y="3132186"/>
            <a:ext cx="7603911" cy="2966681"/>
          </a:xfrm>
          <a:prstGeom prst="rect">
            <a:avLst/>
          </a:prstGeom>
        </p:spPr>
        <p:txBody>
          <a:bodyPr>
            <a:normAutofit/>
          </a:bodyPr>
          <a:lstStyle/>
          <a:p>
            <a:endParaRPr lang="en-US" dirty="0"/>
          </a:p>
        </p:txBody>
      </p:sp>
      <p:sp>
        <p:nvSpPr>
          <p:cNvPr id="7" name="Footer Placeholder 6"/>
          <p:cNvSpPr>
            <a:spLocks noGrp="1"/>
          </p:cNvSpPr>
          <p:nvPr>
            <p:ph type="ftr" sz="quarter" idx="11"/>
          </p:nvPr>
        </p:nvSpPr>
        <p:spPr/>
        <p:txBody>
          <a:bodyPr/>
          <a:lstStyle/>
          <a:p>
            <a:r>
              <a:rPr lang="en-US" dirty="0" smtClean="0"/>
              <a:t>Ooredoo Group H1 2017</a:t>
            </a:r>
            <a:endParaRPr lang="en-US" dirty="0"/>
          </a:p>
        </p:txBody>
      </p:sp>
      <p:sp>
        <p:nvSpPr>
          <p:cNvPr id="8" name="Slide Number Placeholder 7"/>
          <p:cNvSpPr>
            <a:spLocks noGrp="1"/>
          </p:cNvSpPr>
          <p:nvPr>
            <p:ph type="sldNum" sz="quarter" idx="12"/>
          </p:nvPr>
        </p:nvSpPr>
        <p:spPr/>
        <p:txBody>
          <a:bodyPr/>
          <a:lstStyle/>
          <a:p>
            <a:fld id="{E18BF02C-2B30-4A7F-9DCE-38E6C5A43D8B}" type="slidenum">
              <a:rPr lang="en-US" smtClean="0"/>
              <a:t>26</a:t>
            </a:fld>
            <a:endParaRPr lang="en-US" dirty="0"/>
          </a:p>
        </p:txBody>
      </p:sp>
    </p:spTree>
    <p:extLst>
      <p:ext uri="{BB962C8B-B14F-4D97-AF65-F5344CB8AC3E}">
        <p14:creationId xmlns:p14="http://schemas.microsoft.com/office/powerpoint/2010/main" val="385429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03563" y="495300"/>
            <a:ext cx="3297237" cy="2471738"/>
          </a:xfrm>
          <a:prstGeom prst="rect">
            <a:avLst/>
          </a:prstGeom>
        </p:spPr>
      </p:sp>
      <p:sp>
        <p:nvSpPr>
          <p:cNvPr id="4" name="Slide Number Placeholder 3"/>
          <p:cNvSpPr>
            <a:spLocks noGrp="1"/>
          </p:cNvSpPr>
          <p:nvPr>
            <p:ph type="sldNum" sz="quarter" idx="10"/>
          </p:nvPr>
        </p:nvSpPr>
        <p:spPr>
          <a:xfrm>
            <a:off x="5383909" y="6262117"/>
            <a:ext cx="4118786" cy="329882"/>
          </a:xfrm>
          <a:prstGeom prst="rect">
            <a:avLst/>
          </a:prstGeom>
        </p:spPr>
        <p:txBody>
          <a:bodyPr/>
          <a:lstStyle/>
          <a:p>
            <a:fld id="{E18BF02C-2B30-4A7F-9DCE-38E6C5A43D8B}" type="slidenum">
              <a:rPr lang="en-US" smtClean="0">
                <a:solidFill>
                  <a:prstClr val="black"/>
                </a:solidFill>
              </a:rPr>
              <a:t>3</a:t>
            </a:fld>
            <a:endParaRPr lang="en-US" dirty="0">
              <a:solidFill>
                <a:prstClr val="black"/>
              </a:solidFill>
            </a:endParaRPr>
          </a:p>
        </p:txBody>
      </p:sp>
      <p:sp>
        <p:nvSpPr>
          <p:cNvPr id="3" name="Footer Placeholder 2"/>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3872670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03563" y="495300"/>
            <a:ext cx="3297237" cy="2471738"/>
          </a:xfrm>
          <a:prstGeom prst="rect">
            <a:avLst/>
          </a:prstGeom>
        </p:spPr>
      </p:sp>
      <p:sp>
        <p:nvSpPr>
          <p:cNvPr id="3" name="Notes Placeholder 2"/>
          <p:cNvSpPr>
            <a:spLocks noGrp="1"/>
          </p:cNvSpPr>
          <p:nvPr>
            <p:ph type="body" idx="1"/>
          </p:nvPr>
        </p:nvSpPr>
        <p:spPr>
          <a:xfrm>
            <a:off x="422440" y="3132186"/>
            <a:ext cx="8648894" cy="296668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5383909" y="6262117"/>
            <a:ext cx="4118786" cy="329882"/>
          </a:xfrm>
          <a:prstGeom prst="rect">
            <a:avLst/>
          </a:prstGeom>
        </p:spPr>
        <p:txBody>
          <a:bodyPr/>
          <a:lstStyle/>
          <a:p>
            <a:fld id="{E18BF02C-2B30-4A7F-9DCE-38E6C5A43D8B}" type="slidenum">
              <a:rPr lang="en-US" smtClean="0">
                <a:solidFill>
                  <a:prstClr val="black"/>
                </a:solidFill>
              </a:rPr>
              <a:t>4</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3998244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389468" y="3228896"/>
            <a:ext cx="9105986" cy="3058954"/>
          </a:xfrm>
        </p:spPr>
        <p:txBody>
          <a:bodyPr>
            <a:normAutofit/>
          </a:bodyPr>
          <a:lstStyle/>
          <a:p>
            <a:pPr>
              <a:buFont typeface="Arial" pitchFamily="34" charset="0"/>
              <a:buChar char="•"/>
            </a:pPr>
            <a:endParaRPr lang="en-US" b="1" i="1" dirty="0"/>
          </a:p>
        </p:txBody>
      </p:sp>
      <p:sp>
        <p:nvSpPr>
          <p:cNvPr id="4" name="Slide Number Placeholder 3"/>
          <p:cNvSpPr>
            <a:spLocks noGrp="1"/>
          </p:cNvSpPr>
          <p:nvPr>
            <p:ph type="sldNum" sz="quarter" idx="10"/>
          </p:nvPr>
        </p:nvSpPr>
        <p:spPr/>
        <p:txBody>
          <a:bodyPr/>
          <a:lstStyle/>
          <a:p>
            <a:fld id="{58F5CF1A-70D7-4F18-AB1E-3ED252E7D8D4}" type="slidenum">
              <a:rPr lang="nl-NL" smtClean="0"/>
              <a:t>5</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3966079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574921" y="3228896"/>
            <a:ext cx="8772162" cy="305895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5CF1A-70D7-4F18-AB1E-3ED252E7D8D4}" type="slidenum">
              <a:rPr lang="nl-NL" smtClean="0"/>
              <a:t>7</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3325072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574921" y="3228896"/>
            <a:ext cx="8772162" cy="3058954"/>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F5CF1A-70D7-4F18-AB1E-3ED252E7D8D4}" type="slidenum">
              <a:rPr lang="nl-NL" smtClean="0"/>
              <a:t>8</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1432874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398838" cy="2549525"/>
          </a:xfrm>
        </p:spPr>
      </p:sp>
      <p:sp>
        <p:nvSpPr>
          <p:cNvPr id="3" name="Notes Placeholder 2"/>
          <p:cNvSpPr>
            <a:spLocks noGrp="1"/>
          </p:cNvSpPr>
          <p:nvPr>
            <p:ph type="body" idx="1"/>
          </p:nvPr>
        </p:nvSpPr>
        <p:spPr>
          <a:xfrm>
            <a:off x="333836" y="3228896"/>
            <a:ext cx="9235807" cy="3058954"/>
          </a:xfrm>
        </p:spPr>
        <p:txBody>
          <a:bodyPr>
            <a:normAutofit/>
          </a:bodyPr>
          <a:lstStyle/>
          <a:p>
            <a:endParaRPr lang="en-US" sz="1300" dirty="0"/>
          </a:p>
        </p:txBody>
      </p:sp>
      <p:sp>
        <p:nvSpPr>
          <p:cNvPr id="4" name="Slide Number Placeholder 3"/>
          <p:cNvSpPr>
            <a:spLocks noGrp="1"/>
          </p:cNvSpPr>
          <p:nvPr>
            <p:ph type="sldNum" sz="quarter" idx="10"/>
          </p:nvPr>
        </p:nvSpPr>
        <p:spPr/>
        <p:txBody>
          <a:bodyPr/>
          <a:lstStyle/>
          <a:p>
            <a:fld id="{58F5CF1A-70D7-4F18-AB1E-3ED252E7D8D4}" type="slidenum">
              <a:rPr lang="nl-NL" smtClean="0"/>
              <a:t>10</a:t>
            </a:fld>
            <a:endParaRPr lang="nl-NL"/>
          </a:p>
        </p:txBody>
      </p:sp>
      <p:sp>
        <p:nvSpPr>
          <p:cNvPr id="5" name="Footer Placeholder 4"/>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37181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03563" y="495300"/>
            <a:ext cx="3297237" cy="2471738"/>
          </a:xfrm>
          <a:prstGeom prst="rect">
            <a:avLst/>
          </a:prstGeom>
        </p:spPr>
      </p:sp>
      <p:sp>
        <p:nvSpPr>
          <p:cNvPr id="4" name="Slide Number Placeholder 3"/>
          <p:cNvSpPr>
            <a:spLocks noGrp="1"/>
          </p:cNvSpPr>
          <p:nvPr>
            <p:ph type="sldNum" sz="quarter" idx="10"/>
          </p:nvPr>
        </p:nvSpPr>
        <p:spPr>
          <a:xfrm>
            <a:off x="5383909" y="6262117"/>
            <a:ext cx="4118786" cy="329882"/>
          </a:xfrm>
          <a:prstGeom prst="rect">
            <a:avLst/>
          </a:prstGeom>
        </p:spPr>
        <p:txBody>
          <a:bodyPr/>
          <a:lstStyle/>
          <a:p>
            <a:fld id="{E18BF02C-2B30-4A7F-9DCE-38E6C5A43D8B}" type="slidenum">
              <a:rPr lang="en-US" smtClean="0">
                <a:solidFill>
                  <a:prstClr val="black"/>
                </a:solidFill>
              </a:rPr>
              <a:t>11</a:t>
            </a:fld>
            <a:endParaRPr lang="en-US" dirty="0">
              <a:solidFill>
                <a:prstClr val="black"/>
              </a:solidFill>
            </a:endParaRPr>
          </a:p>
        </p:txBody>
      </p:sp>
      <p:sp>
        <p:nvSpPr>
          <p:cNvPr id="3" name="Footer Placeholder 2"/>
          <p:cNvSpPr>
            <a:spLocks noGrp="1"/>
          </p:cNvSpPr>
          <p:nvPr>
            <p:ph type="ftr" sz="quarter" idx="11"/>
          </p:nvPr>
        </p:nvSpPr>
        <p:spPr/>
        <p:txBody>
          <a:bodyPr/>
          <a:lstStyle/>
          <a:p>
            <a:r>
              <a:rPr lang="en-US" dirty="0" smtClean="0"/>
              <a:t>Ooredoo Group H1 2017</a:t>
            </a:r>
            <a:endParaRPr lang="en-US" dirty="0"/>
          </a:p>
        </p:txBody>
      </p:sp>
    </p:spTree>
    <p:extLst>
      <p:ext uri="{BB962C8B-B14F-4D97-AF65-F5344CB8AC3E}">
        <p14:creationId xmlns:p14="http://schemas.microsoft.com/office/powerpoint/2010/main" val="5317130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8.xml"/><Relationship Id="rId7" Type="http://schemas.openxmlformats.org/officeDocument/2006/relationships/oleObject" Target="../embeddings/oleObject4.bin"/><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ithout image">
    <p:spTree>
      <p:nvGrpSpPr>
        <p:cNvPr id="1" name="Shape 10"/>
        <p:cNvGrpSpPr/>
        <p:nvPr/>
      </p:nvGrpSpPr>
      <p:grpSpPr>
        <a:xfrm>
          <a:off x="0" y="0"/>
          <a:ext cx="0" cy="0"/>
          <a:chOff x="0" y="0"/>
          <a:chExt cx="0" cy="0"/>
        </a:xfrm>
      </p:grpSpPr>
      <p:sp>
        <p:nvSpPr>
          <p:cNvPr id="10" name="Shape 12"/>
          <p:cNvSpPr>
            <a:spLocks noChangeAspect="1"/>
          </p:cNvSpPr>
          <p:nvPr/>
        </p:nvSpPr>
        <p:spPr>
          <a:xfrm>
            <a:off x="4" y="3"/>
            <a:ext cx="6469161" cy="5110382"/>
          </a:xfrm>
          <a:custGeom>
            <a:avLst/>
            <a:gdLst/>
            <a:ahLst/>
            <a:cxnLst/>
            <a:rect l="0" t="0" r="0" b="0"/>
            <a:pathLst>
              <a:path w="119999" h="119999" extrusionOk="0">
                <a:moveTo>
                  <a:pt x="0" y="0"/>
                </a:moveTo>
                <a:lnTo>
                  <a:pt x="117182" y="0"/>
                </a:lnTo>
                <a:lnTo>
                  <a:pt x="117745" y="2601"/>
                </a:lnTo>
                <a:cubicBezTo>
                  <a:pt x="119217" y="10104"/>
                  <a:pt x="120000" y="17969"/>
                  <a:pt x="120000" y="26074"/>
                </a:cubicBezTo>
                <a:cubicBezTo>
                  <a:pt x="120000" y="77948"/>
                  <a:pt x="87941" y="120000"/>
                  <a:pt x="48396" y="120000"/>
                </a:cubicBezTo>
                <a:cubicBezTo>
                  <a:pt x="29859" y="120000"/>
                  <a:pt x="12967" y="110760"/>
                  <a:pt x="251" y="95599"/>
                </a:cubicBezTo>
                <a:lnTo>
                  <a:pt x="0" y="95285"/>
                </a:lnTo>
                <a:close/>
              </a:path>
            </a:pathLst>
          </a:custGeom>
          <a:solidFill>
            <a:srgbClr val="ED1C24"/>
          </a:solidFill>
          <a:ln>
            <a:noFill/>
          </a:ln>
        </p:spPr>
        <p:txBody>
          <a:bodyPr lIns="68569" tIns="34275" rIns="68569" bIns="34275"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0" marR="0" lvl="0" indent="0" algn="ctr" rtl="0">
              <a:spcBef>
                <a:spcPct val="0"/>
              </a:spcBef>
              <a:buNone/>
            </a:pPr>
            <a:endParaRPr sz="1950" b="0" i="0" u="none" strike="noStrike" cap="none" dirty="0">
              <a:solidFill>
                <a:schemeClr val="lt1"/>
              </a:solidFill>
              <a:latin typeface="Calibri"/>
              <a:ea typeface="Calibri"/>
              <a:cs typeface="Calibri"/>
              <a:sym typeface="Calibri"/>
            </a:endParaRPr>
          </a:p>
        </p:txBody>
      </p:sp>
      <p:sp>
        <p:nvSpPr>
          <p:cNvPr id="11" name="Shape 13"/>
          <p:cNvSpPr>
            <a:spLocks noChangeAspect="1"/>
          </p:cNvSpPr>
          <p:nvPr/>
        </p:nvSpPr>
        <p:spPr>
          <a:xfrm>
            <a:off x="4423172" y="3736119"/>
            <a:ext cx="3719520" cy="3118568"/>
          </a:xfrm>
          <a:custGeom>
            <a:avLst/>
            <a:gdLst/>
            <a:ahLst/>
            <a:cxnLst/>
            <a:rect l="0" t="0" r="0" b="0"/>
            <a:pathLst>
              <a:path w="119999" h="119999" extrusionOk="0">
                <a:moveTo>
                  <a:pt x="60000" y="0"/>
                </a:moveTo>
                <a:cubicBezTo>
                  <a:pt x="93137" y="0"/>
                  <a:pt x="120000" y="32054"/>
                  <a:pt x="120000" y="71594"/>
                </a:cubicBezTo>
                <a:cubicBezTo>
                  <a:pt x="120000" y="88893"/>
                  <a:pt x="114858" y="104760"/>
                  <a:pt x="106298" y="117135"/>
                </a:cubicBezTo>
                <a:lnTo>
                  <a:pt x="104117" y="120000"/>
                </a:lnTo>
                <a:lnTo>
                  <a:pt x="15882" y="120000"/>
                </a:lnTo>
                <a:lnTo>
                  <a:pt x="13701" y="117135"/>
                </a:lnTo>
                <a:cubicBezTo>
                  <a:pt x="5141" y="104760"/>
                  <a:pt x="0" y="88893"/>
                  <a:pt x="0" y="71594"/>
                </a:cubicBezTo>
                <a:cubicBezTo>
                  <a:pt x="0" y="32054"/>
                  <a:pt x="26862" y="0"/>
                  <a:pt x="60000" y="0"/>
                </a:cubicBezTo>
                <a:close/>
              </a:path>
            </a:pathLst>
          </a:custGeom>
          <a:solidFill>
            <a:srgbClr val="ED1C24"/>
          </a:solidFill>
          <a:ln>
            <a:noFill/>
          </a:ln>
        </p:spPr>
        <p:txBody>
          <a:bodyPr lIns="68569" tIns="34275" rIns="68569" bIns="34275"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0" marR="0" lvl="0" indent="0" algn="ctr" rtl="0">
              <a:spcBef>
                <a:spcPct val="0"/>
              </a:spcBef>
              <a:buNone/>
            </a:pPr>
            <a:endParaRPr sz="1950" b="0" i="0" u="none" strike="noStrike" cap="none" dirty="0">
              <a:solidFill>
                <a:schemeClr val="lt1"/>
              </a:solidFill>
              <a:latin typeface="Calibri"/>
              <a:ea typeface="Calibri"/>
              <a:cs typeface="Calibri"/>
              <a:sym typeface="Calibri"/>
            </a:endParaRPr>
          </a:p>
        </p:txBody>
      </p:sp>
      <p:sp>
        <p:nvSpPr>
          <p:cNvPr id="19" name="Shape 15"/>
          <p:cNvSpPr txBox="1">
            <a:spLocks noGrp="1"/>
          </p:cNvSpPr>
          <p:nvPr>
            <p:ph type="body" idx="2" hasCustomPrompt="1"/>
          </p:nvPr>
        </p:nvSpPr>
        <p:spPr>
          <a:xfrm>
            <a:off x="778030" y="2358297"/>
            <a:ext cx="4160243" cy="1026548"/>
          </a:xfrm>
          <a:prstGeom prst="rect">
            <a:avLst/>
          </a:prstGeom>
          <a:noFill/>
          <a:ln>
            <a:noFill/>
          </a:ln>
        </p:spPr>
        <p:txBody>
          <a:bodyPr lIns="0" tIns="91425" rIns="91425" bIns="91425" anchor="t" anchorCtr="0"/>
          <a:lstStyle>
            <a:lvl1pPr marL="0" marR="0" lvl="0" indent="0" algn="l" rtl="0">
              <a:lnSpc>
                <a:spcPct val="120000"/>
              </a:lnSpc>
              <a:spcBef>
                <a:spcPct val="0"/>
              </a:spcBef>
              <a:buClr>
                <a:srgbClr val="FFFFFF"/>
              </a:buClr>
              <a:buFont typeface="Arial"/>
              <a:buNone/>
              <a:defRPr sz="2000" b="1" i="0" u="none" strike="noStrike" cap="none" baseline="0">
                <a:solidFill>
                  <a:srgbClr val="FFFFFF"/>
                </a:solidFill>
                <a:latin typeface="Noto Sans" panose="020B0502040504020204" pitchFamily="34" charset="0"/>
                <a:ea typeface="Noto Sans" panose="020B0502040504020204" pitchFamily="34" charset="0"/>
                <a:cs typeface="Noto Sans" panose="020B0502040504020204" pitchFamily="34" charset="0"/>
                <a:sym typeface="Arial"/>
              </a:defRPr>
            </a:lvl1pPr>
            <a:lvl2pPr marL="663239" marR="0" lvl="1" indent="-99741" algn="l" rtl="0">
              <a:spcBef>
                <a:spcPts val="500"/>
              </a:spcBef>
              <a:buClr>
                <a:schemeClr val="dk1"/>
              </a:buClr>
              <a:buSzTx/>
              <a:buFont typeface="Arial"/>
              <a:buChar char="–"/>
              <a:defRPr sz="2500" b="0" i="0" u="none" strike="noStrike" cap="none">
                <a:solidFill>
                  <a:schemeClr val="dk1"/>
                </a:solidFill>
                <a:latin typeface="Calibri"/>
                <a:ea typeface="Calibri"/>
                <a:cs typeface="Calibri"/>
                <a:sym typeface="Calibri"/>
              </a:defRPr>
            </a:lvl2pPr>
            <a:lvl3pPr marL="1020368" marR="0" lvl="2" indent="-75914" algn="l" rtl="0">
              <a:spcBef>
                <a:spcPts val="425"/>
              </a:spcBef>
              <a:buClr>
                <a:schemeClr val="dk1"/>
              </a:buClr>
              <a:buSzTx/>
              <a:buFont typeface="Arial"/>
              <a:buChar char="•"/>
              <a:defRPr sz="2125" b="0" i="0" u="none" strike="noStrike" cap="none">
                <a:solidFill>
                  <a:schemeClr val="dk1"/>
                </a:solidFill>
                <a:latin typeface="Calibri"/>
                <a:ea typeface="Calibri"/>
                <a:cs typeface="Calibri"/>
                <a:sym typeface="Calibri"/>
              </a:defRPr>
            </a:lvl3pPr>
            <a:lvl4pPr marL="1428517" marR="0" lvl="3" indent="-91199"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4pPr>
            <a:lvl5pPr marL="1836662" marR="0" lvl="4" indent="-94580"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5pPr>
            <a:lvl6pPr marL="2244809" marR="0" lvl="5" indent="-90023"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6pPr>
            <a:lvl7pPr marL="2652956" marR="0" lvl="6" indent="-9340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7pPr>
            <a:lvl8pPr marL="3061103" marR="0" lvl="7" indent="-9678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8pPr>
            <a:lvl9pPr marL="3469250" marR="0" lvl="8" indent="-92231"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r>
              <a:rPr lang="en-US">
                <a:latin typeface="Noto Sans" panose="020B0502040504020204" pitchFamily="34" charset="0"/>
                <a:ea typeface="Noto Sans" panose="020B0502040504020204" pitchFamily="34" charset="0"/>
                <a:cs typeface="Noto Sans" panose="020B0502040504020204" pitchFamily="34" charset="0"/>
              </a:rPr>
              <a:t>Sub-title </a:t>
            </a:r>
            <a:endParaRPr/>
          </a:p>
        </p:txBody>
      </p:sp>
      <p:sp>
        <p:nvSpPr>
          <p:cNvPr id="20" name="Shape 16"/>
          <p:cNvSpPr txBox="1">
            <a:spLocks noGrp="1"/>
          </p:cNvSpPr>
          <p:nvPr>
            <p:ph type="body" idx="3" hasCustomPrompt="1"/>
          </p:nvPr>
        </p:nvSpPr>
        <p:spPr>
          <a:xfrm>
            <a:off x="778025" y="3440002"/>
            <a:ext cx="3332827" cy="278302"/>
          </a:xfrm>
          <a:prstGeom prst="rect">
            <a:avLst/>
          </a:prstGeom>
          <a:noFill/>
          <a:ln>
            <a:noFill/>
          </a:ln>
        </p:spPr>
        <p:txBody>
          <a:bodyPr lIns="0" tIns="91425" rIns="91425" bIns="91425" anchor="t" anchorCtr="0"/>
          <a:lstStyle>
            <a:lvl1pPr marL="0" marR="0" lvl="0" indent="0" algn="l" rtl="0">
              <a:spcBef>
                <a:spcPct val="0"/>
              </a:spcBef>
              <a:buClr>
                <a:srgbClr val="FFFFFF"/>
              </a:buClr>
              <a:buFont typeface="Arial"/>
              <a:buNone/>
              <a:defRPr sz="1200" b="0" i="0" u="none" strike="noStrike" cap="none">
                <a:solidFill>
                  <a:srgbClr val="FFFFFF"/>
                </a:solidFill>
                <a:latin typeface="Noto Sans" panose="020B0502040504020204" pitchFamily="34" charset="0"/>
                <a:ea typeface="Noto Sans" panose="020B0502040504020204" pitchFamily="34" charset="0"/>
                <a:cs typeface="Noto Sans" panose="020B0502040504020204" pitchFamily="34" charset="0"/>
                <a:sym typeface="Arial"/>
              </a:defRPr>
            </a:lvl1pPr>
            <a:lvl2pPr marL="663239" marR="0" lvl="1" indent="-99741" algn="l" rtl="0">
              <a:spcBef>
                <a:spcPts val="500"/>
              </a:spcBef>
              <a:buClr>
                <a:schemeClr val="dk1"/>
              </a:buClr>
              <a:buSzTx/>
              <a:buFont typeface="Arial"/>
              <a:buChar char="–"/>
              <a:defRPr sz="2500" b="0" i="0" u="none" strike="noStrike" cap="none">
                <a:solidFill>
                  <a:schemeClr val="dk1"/>
                </a:solidFill>
                <a:latin typeface="Calibri"/>
                <a:ea typeface="Calibri"/>
                <a:cs typeface="Calibri"/>
                <a:sym typeface="Calibri"/>
              </a:defRPr>
            </a:lvl2pPr>
            <a:lvl3pPr marL="1020368" marR="0" lvl="2" indent="-75914" algn="l" rtl="0">
              <a:spcBef>
                <a:spcPts val="425"/>
              </a:spcBef>
              <a:buClr>
                <a:schemeClr val="dk1"/>
              </a:buClr>
              <a:buSzTx/>
              <a:buFont typeface="Arial"/>
              <a:buChar char="•"/>
              <a:defRPr sz="2125" b="0" i="0" u="none" strike="noStrike" cap="none">
                <a:solidFill>
                  <a:schemeClr val="dk1"/>
                </a:solidFill>
                <a:latin typeface="Calibri"/>
                <a:ea typeface="Calibri"/>
                <a:cs typeface="Calibri"/>
                <a:sym typeface="Calibri"/>
              </a:defRPr>
            </a:lvl3pPr>
            <a:lvl4pPr marL="1428517" marR="0" lvl="3" indent="-91199"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4pPr>
            <a:lvl5pPr marL="1836662" marR="0" lvl="4" indent="-94580"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5pPr>
            <a:lvl6pPr marL="2244809" marR="0" lvl="5" indent="-90023"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6pPr>
            <a:lvl7pPr marL="2652956" marR="0" lvl="6" indent="-9340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7pPr>
            <a:lvl8pPr marL="3061103" marR="0" lvl="7" indent="-9678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8pPr>
            <a:lvl9pPr marL="3469250" marR="0" lvl="8" indent="-92231"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r>
              <a:rPr lang="fr-FR"/>
              <a:t>DD/MM/YY</a:t>
            </a:r>
            <a:endParaRPr/>
          </a:p>
        </p:txBody>
      </p:sp>
      <p:sp>
        <p:nvSpPr>
          <p:cNvPr id="21" name="Shape 17"/>
          <p:cNvSpPr txBox="1">
            <a:spLocks noGrp="1"/>
          </p:cNvSpPr>
          <p:nvPr>
            <p:ph type="body" idx="4" hasCustomPrompt="1"/>
          </p:nvPr>
        </p:nvSpPr>
        <p:spPr>
          <a:xfrm>
            <a:off x="778025" y="3750377"/>
            <a:ext cx="3332827" cy="278302"/>
          </a:xfrm>
          <a:prstGeom prst="rect">
            <a:avLst/>
          </a:prstGeom>
          <a:noFill/>
          <a:ln>
            <a:noFill/>
          </a:ln>
        </p:spPr>
        <p:txBody>
          <a:bodyPr lIns="0" tIns="91425" rIns="91425" bIns="91425" anchor="t" anchorCtr="0"/>
          <a:lstStyle>
            <a:lvl1pPr marL="0" marR="0" lvl="0" indent="0" algn="l" rtl="0">
              <a:spcBef>
                <a:spcPct val="0"/>
              </a:spcBef>
              <a:buClr>
                <a:srgbClr val="FFFFFF"/>
              </a:buClr>
              <a:buFont typeface="Arial"/>
              <a:buNone/>
              <a:defRPr sz="1200" b="0" i="0" u="none" strike="noStrike" cap="none">
                <a:solidFill>
                  <a:srgbClr val="FFFFFF"/>
                </a:solidFill>
                <a:latin typeface="Noto Sans" panose="020B0502040504020204" pitchFamily="34" charset="0"/>
                <a:ea typeface="Noto Sans" panose="020B0502040504020204" pitchFamily="34" charset="0"/>
                <a:cs typeface="Noto Sans" panose="020B0502040504020204" pitchFamily="34" charset="0"/>
                <a:sym typeface="Arial"/>
              </a:defRPr>
            </a:lvl1pPr>
            <a:lvl2pPr marL="663239" marR="0" lvl="1" indent="-99741" algn="l" rtl="0">
              <a:spcBef>
                <a:spcPts val="500"/>
              </a:spcBef>
              <a:buClr>
                <a:schemeClr val="dk1"/>
              </a:buClr>
              <a:buSzTx/>
              <a:buFont typeface="Arial"/>
              <a:buChar char="–"/>
              <a:defRPr sz="2500" b="0" i="0" u="none" strike="noStrike" cap="none">
                <a:solidFill>
                  <a:schemeClr val="dk1"/>
                </a:solidFill>
                <a:latin typeface="Calibri"/>
                <a:ea typeface="Calibri"/>
                <a:cs typeface="Calibri"/>
                <a:sym typeface="Calibri"/>
              </a:defRPr>
            </a:lvl2pPr>
            <a:lvl3pPr marL="1020368" marR="0" lvl="2" indent="-75914" algn="l" rtl="0">
              <a:spcBef>
                <a:spcPts val="425"/>
              </a:spcBef>
              <a:buClr>
                <a:schemeClr val="dk1"/>
              </a:buClr>
              <a:buSzTx/>
              <a:buFont typeface="Arial"/>
              <a:buChar char="•"/>
              <a:defRPr sz="2125" b="0" i="0" u="none" strike="noStrike" cap="none">
                <a:solidFill>
                  <a:schemeClr val="dk1"/>
                </a:solidFill>
                <a:latin typeface="Calibri"/>
                <a:ea typeface="Calibri"/>
                <a:cs typeface="Calibri"/>
                <a:sym typeface="Calibri"/>
              </a:defRPr>
            </a:lvl3pPr>
            <a:lvl4pPr marL="1428517" marR="0" lvl="3" indent="-91199"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4pPr>
            <a:lvl5pPr marL="1836662" marR="0" lvl="4" indent="-94580"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5pPr>
            <a:lvl6pPr marL="2244809" marR="0" lvl="5" indent="-90023"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6pPr>
            <a:lvl7pPr marL="2652956" marR="0" lvl="6" indent="-9340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7pPr>
            <a:lvl8pPr marL="3061103" marR="0" lvl="7" indent="-9678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8pPr>
            <a:lvl9pPr marL="3469250" marR="0" lvl="8" indent="-92231"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r>
              <a:rPr lang="fr-FR"/>
              <a:t>File name / Department / Author</a:t>
            </a:r>
            <a:endParaRPr/>
          </a:p>
        </p:txBody>
      </p:sp>
      <p:sp>
        <p:nvSpPr>
          <p:cNvPr id="23" name="Title 21"/>
          <p:cNvSpPr>
            <a:spLocks noGrp="1"/>
          </p:cNvSpPr>
          <p:nvPr>
            <p:ph type="title" hasCustomPrompt="1"/>
          </p:nvPr>
        </p:nvSpPr>
        <p:spPr>
          <a:xfrm>
            <a:off x="777721" y="459634"/>
            <a:ext cx="4603749" cy="1867301"/>
          </a:xfrm>
        </p:spPr>
        <p:txBody>
          <a:bodyPr anchor="ctr"/>
          <a:lstStyle>
            <a:lvl1pPr marL="0" marR="0" indent="0" algn="l" defTabSz="704850" rtl="0" eaLnBrk="1" fontAlgn="base" latinLnBrk="0" hangingPunct="1">
              <a:lnSpc>
                <a:spcPct val="100000"/>
              </a:lnSpc>
              <a:spcBef>
                <a:spcPct val="0"/>
              </a:spcBef>
              <a:spcAft>
                <a:spcPct val="0"/>
              </a:spcAft>
              <a:buClrTx/>
              <a:buSzTx/>
              <a:buFontTx/>
              <a:buNone/>
              <a:defRPr sz="3200" b="0">
                <a:solidFill>
                  <a:schemeClr val="bg1"/>
                </a:solidFill>
                <a:cs typeface="+mj-cs"/>
              </a:defRPr>
            </a:lvl1pPr>
          </a:lstStyle>
          <a:p>
            <a:pPr marL="0" marR="0" lvl="0" indent="0" algn="l" defTabSz="704850" rtl="0" eaLnBrk="1" fontAlgn="base" latinLnBrk="0" hangingPunct="1">
              <a:lnSpc>
                <a:spcPct val="90000"/>
              </a:lnSpc>
              <a:spcBef>
                <a:spcPct val="0"/>
              </a:spcBef>
              <a:spcAft>
                <a:spcPct val="0"/>
              </a:spcAft>
              <a:buClrTx/>
              <a:buSzTx/>
              <a:buFontTx/>
              <a:buNone/>
              <a:defRPr/>
            </a:pPr>
            <a:r>
              <a:rPr lang="en-US"/>
              <a:t>Click to edit Master title</a:t>
            </a:r>
            <a:br>
              <a:rPr lang="en-US"/>
            </a:br>
            <a:endParaRPr lang="en-US"/>
          </a:p>
        </p:txBody>
      </p:sp>
      <p:pic>
        <p:nvPicPr>
          <p:cNvPr id="12" name="Picture 11"/>
          <p:cNvPicPr>
            <a:picLocks noChangeAspect="1"/>
          </p:cNvPicPr>
          <p:nvPr/>
        </p:nvPicPr>
        <p:blipFill>
          <a:blip r:embed="rId2"/>
          <a:stretch>
            <a:fillRect/>
          </a:stretch>
        </p:blipFill>
        <p:spPr>
          <a:xfrm>
            <a:off x="6922309" y="1087478"/>
            <a:ext cx="1956816" cy="345128"/>
          </a:xfrm>
          <a:prstGeom prst="rect">
            <a:avLst/>
          </a:prstGeom>
        </p:spPr>
      </p:pic>
    </p:spTree>
    <p:extLst>
      <p:ext uri="{BB962C8B-B14F-4D97-AF65-F5344CB8AC3E}">
        <p14:creationId xmlns:p14="http://schemas.microsoft.com/office/powerpoint/2010/main" val="228653590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extLst>
              <p:ext uri="{D42A27DB-BD31-4B8C-83A1-F6EECF244321}">
                <p14:modId xmlns:p14="http://schemas.microsoft.com/office/powerpoint/2010/main" val="3746159523"/>
              </p:ext>
            </p:ext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7295"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0" y="0"/>
                        <a:ext cx="146538" cy="158750"/>
                      </a:xfrm>
                      <a:prstGeom prst="rect">
                        <a:avLst/>
                      </a:prstGeom>
                      <a:noFill/>
                    </p:spPr>
                  </p:pic>
                </p:oleObj>
              </mc:Fallback>
            </mc:AlternateContent>
          </a:graphicData>
        </a:graphic>
      </p:graphicFrame>
      <p:sp>
        <p:nvSpPr>
          <p:cNvPr id="5" name="Slide Number Placeholder 4"/>
          <p:cNvSpPr>
            <a:spLocks noGrp="1"/>
          </p:cNvSpPr>
          <p:nvPr>
            <p:ph type="sldNum" sz="quarter" idx="12"/>
          </p:nvPr>
        </p:nvSpPr>
        <p:spPr/>
        <p:txBody>
          <a:bodyPr/>
          <a:lstStyle/>
          <a:p>
            <a:fld id="{F9F4C691-6DE9-424C-9C34-B44F65CDDA11}" type="slidenum">
              <a:rPr lang="en-US" smtClean="0"/>
              <a:t>‹#›</a:t>
            </a:fld>
            <a:endParaRPr lang="en-US" dirty="0"/>
          </a:p>
        </p:txBody>
      </p:sp>
      <p:sp>
        <p:nvSpPr>
          <p:cNvPr id="8" name="Title Placeholder 15"/>
          <p:cNvSpPr>
            <a:spLocks noGrp="1"/>
          </p:cNvSpPr>
          <p:nvPr>
            <p:ph type="title"/>
          </p:nvPr>
        </p:nvSpPr>
        <p:spPr>
          <a:xfrm>
            <a:off x="477078" y="50034"/>
            <a:ext cx="8189844" cy="914400"/>
          </a:xfrm>
          <a:prstGeom prst="rect">
            <a:avLst/>
          </a:prstGeom>
        </p:spPr>
        <p:txBody>
          <a:bodyPr vert="horz" lIns="0" tIns="45720" rIns="91440" bIns="45720" rtlCol="0" anchor="b">
            <a:noAutofit/>
          </a:bodyPr>
          <a:lstStyle>
            <a:lvl1pPr>
              <a:defRPr>
                <a:cs typeface="+mj-cs"/>
              </a:defRPr>
            </a:lvl1pPr>
          </a:lstStyle>
          <a:p>
            <a:r>
              <a:rPr lang="en-US" smtClean="0"/>
              <a:t>Click to edit Master title style</a:t>
            </a:r>
            <a:endParaRPr lang="en-US"/>
          </a:p>
        </p:txBody>
      </p:sp>
    </p:spTree>
    <p:extLst>
      <p:ext uri="{BB962C8B-B14F-4D97-AF65-F5344CB8AC3E}">
        <p14:creationId xmlns:p14="http://schemas.microsoft.com/office/powerpoint/2010/main" val="27065932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hank You Without Image">
    <p:spTree>
      <p:nvGrpSpPr>
        <p:cNvPr id="1" name="Shape 10"/>
        <p:cNvGrpSpPr/>
        <p:nvPr/>
      </p:nvGrpSpPr>
      <p:grpSpPr>
        <a:xfrm>
          <a:off x="0" y="0"/>
          <a:ext cx="0" cy="0"/>
          <a:chOff x="0" y="0"/>
          <a:chExt cx="0" cy="0"/>
        </a:xfrm>
      </p:grpSpPr>
      <p:sp>
        <p:nvSpPr>
          <p:cNvPr id="11" name="Shape 12"/>
          <p:cNvSpPr>
            <a:spLocks noChangeAspect="1"/>
          </p:cNvSpPr>
          <p:nvPr/>
        </p:nvSpPr>
        <p:spPr>
          <a:xfrm>
            <a:off x="4" y="3"/>
            <a:ext cx="6469161" cy="5110382"/>
          </a:xfrm>
          <a:custGeom>
            <a:avLst/>
            <a:gdLst/>
            <a:ahLst/>
            <a:cxnLst/>
            <a:rect l="0" t="0" r="0" b="0"/>
            <a:pathLst>
              <a:path w="119999" h="119999" extrusionOk="0">
                <a:moveTo>
                  <a:pt x="0" y="0"/>
                </a:moveTo>
                <a:lnTo>
                  <a:pt x="117182" y="0"/>
                </a:lnTo>
                <a:lnTo>
                  <a:pt x="117745" y="2601"/>
                </a:lnTo>
                <a:cubicBezTo>
                  <a:pt x="119217" y="10104"/>
                  <a:pt x="120000" y="17969"/>
                  <a:pt x="120000" y="26074"/>
                </a:cubicBezTo>
                <a:cubicBezTo>
                  <a:pt x="120000" y="77948"/>
                  <a:pt x="87941" y="120000"/>
                  <a:pt x="48396" y="120000"/>
                </a:cubicBezTo>
                <a:cubicBezTo>
                  <a:pt x="29859" y="120000"/>
                  <a:pt x="12967" y="110760"/>
                  <a:pt x="251" y="95599"/>
                </a:cubicBezTo>
                <a:lnTo>
                  <a:pt x="0" y="95285"/>
                </a:lnTo>
                <a:close/>
              </a:path>
            </a:pathLst>
          </a:custGeom>
          <a:solidFill>
            <a:srgbClr val="ED1C24"/>
          </a:solidFill>
          <a:ln>
            <a:noFill/>
          </a:ln>
        </p:spPr>
        <p:txBody>
          <a:bodyPr lIns="68569" tIns="34275" rIns="68569" bIns="34275"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0" marR="0" lvl="0" indent="0" algn="ctr" rtl="0">
              <a:spcBef>
                <a:spcPct val="0"/>
              </a:spcBef>
              <a:buNone/>
            </a:pPr>
            <a:endParaRPr sz="1950" b="0" i="0" u="none" strike="noStrike" cap="none" dirty="0">
              <a:solidFill>
                <a:schemeClr val="lt1"/>
              </a:solidFill>
              <a:latin typeface="Calibri"/>
              <a:ea typeface="Calibri"/>
              <a:cs typeface="Calibri"/>
              <a:sym typeface="Calibri"/>
            </a:endParaRPr>
          </a:p>
        </p:txBody>
      </p:sp>
      <p:sp>
        <p:nvSpPr>
          <p:cNvPr id="12" name="Shape 13"/>
          <p:cNvSpPr>
            <a:spLocks noChangeAspect="1"/>
          </p:cNvSpPr>
          <p:nvPr/>
        </p:nvSpPr>
        <p:spPr>
          <a:xfrm>
            <a:off x="4423172" y="3736119"/>
            <a:ext cx="3719520" cy="3118568"/>
          </a:xfrm>
          <a:custGeom>
            <a:avLst/>
            <a:gdLst/>
            <a:ahLst/>
            <a:cxnLst/>
            <a:rect l="0" t="0" r="0" b="0"/>
            <a:pathLst>
              <a:path w="119999" h="119999" extrusionOk="0">
                <a:moveTo>
                  <a:pt x="60000" y="0"/>
                </a:moveTo>
                <a:cubicBezTo>
                  <a:pt x="93137" y="0"/>
                  <a:pt x="120000" y="32054"/>
                  <a:pt x="120000" y="71594"/>
                </a:cubicBezTo>
                <a:cubicBezTo>
                  <a:pt x="120000" y="88893"/>
                  <a:pt x="114858" y="104760"/>
                  <a:pt x="106298" y="117135"/>
                </a:cubicBezTo>
                <a:lnTo>
                  <a:pt x="104117" y="120000"/>
                </a:lnTo>
                <a:lnTo>
                  <a:pt x="15882" y="120000"/>
                </a:lnTo>
                <a:lnTo>
                  <a:pt x="13701" y="117135"/>
                </a:lnTo>
                <a:cubicBezTo>
                  <a:pt x="5141" y="104760"/>
                  <a:pt x="0" y="88893"/>
                  <a:pt x="0" y="71594"/>
                </a:cubicBezTo>
                <a:cubicBezTo>
                  <a:pt x="0" y="32054"/>
                  <a:pt x="26862" y="0"/>
                  <a:pt x="60000" y="0"/>
                </a:cubicBezTo>
                <a:close/>
              </a:path>
            </a:pathLst>
          </a:custGeom>
          <a:solidFill>
            <a:srgbClr val="ED1C24"/>
          </a:solidFill>
          <a:ln>
            <a:noFill/>
          </a:ln>
        </p:spPr>
        <p:txBody>
          <a:bodyPr lIns="68569" tIns="34275" rIns="68569" bIns="34275"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0" marR="0" lvl="0" indent="0" algn="ctr" rtl="0">
              <a:spcBef>
                <a:spcPct val="0"/>
              </a:spcBef>
              <a:buNone/>
            </a:pPr>
            <a:endParaRPr sz="1950" b="0" i="0" u="none" strike="noStrike" cap="none" dirty="0">
              <a:solidFill>
                <a:schemeClr val="lt1"/>
              </a:solidFill>
              <a:latin typeface="Calibri"/>
              <a:ea typeface="Calibri"/>
              <a:cs typeface="Calibri"/>
              <a:sym typeface="Calibri"/>
            </a:endParaRPr>
          </a:p>
        </p:txBody>
      </p:sp>
      <p:sp>
        <p:nvSpPr>
          <p:cNvPr id="14" name="Shape 14"/>
          <p:cNvSpPr txBox="1">
            <a:spLocks noGrp="1"/>
          </p:cNvSpPr>
          <p:nvPr>
            <p:ph type="body" idx="1" hasCustomPrompt="1"/>
          </p:nvPr>
        </p:nvSpPr>
        <p:spPr>
          <a:xfrm>
            <a:off x="778031" y="2286356"/>
            <a:ext cx="4603749" cy="625777"/>
          </a:xfrm>
          <a:prstGeom prst="rect">
            <a:avLst/>
          </a:prstGeom>
          <a:noFill/>
          <a:ln>
            <a:noFill/>
          </a:ln>
        </p:spPr>
        <p:txBody>
          <a:bodyPr lIns="0" tIns="91425" rIns="91425" bIns="91425" anchor="ctr" anchorCtr="0"/>
          <a:lstStyle>
            <a:lvl1pPr marL="0" marR="0" lvl="0" indent="0" algn="l" rtl="0">
              <a:lnSpc>
                <a:spcPct val="100000"/>
              </a:lnSpc>
              <a:spcBef>
                <a:spcPct val="0"/>
              </a:spcBef>
              <a:buClr>
                <a:schemeClr val="lt1"/>
              </a:buClr>
              <a:buFont typeface="Arial"/>
              <a:buNone/>
              <a:defRPr sz="3200" b="0" i="0" u="none" strike="noStrike" cap="none">
                <a:solidFill>
                  <a:schemeClr val="lt1"/>
                </a:solidFill>
                <a:latin typeface="Ooredoo Heavy" panose="00000A00000000000000" pitchFamily="50" charset="0"/>
                <a:ea typeface="Ooredoo Heavy" panose="00000A00000000000000" pitchFamily="50" charset="0"/>
                <a:cs typeface="+mj-cs"/>
                <a:sym typeface="Arial"/>
              </a:defRPr>
            </a:lvl1pPr>
            <a:lvl2pPr marL="663239" marR="0" lvl="1" indent="-99741" algn="l" rtl="0">
              <a:spcBef>
                <a:spcPts val="500"/>
              </a:spcBef>
              <a:buClr>
                <a:schemeClr val="dk1"/>
              </a:buClr>
              <a:buSzTx/>
              <a:buFont typeface="Arial"/>
              <a:buChar char="–"/>
              <a:defRPr sz="2500" b="0" i="0" u="none" strike="noStrike" cap="none">
                <a:solidFill>
                  <a:schemeClr val="dk1"/>
                </a:solidFill>
                <a:latin typeface="Calibri"/>
                <a:ea typeface="Calibri"/>
                <a:cs typeface="Calibri"/>
                <a:sym typeface="Calibri"/>
              </a:defRPr>
            </a:lvl2pPr>
            <a:lvl3pPr marL="1020368" marR="0" lvl="2" indent="-75914" algn="l" rtl="0">
              <a:spcBef>
                <a:spcPts val="425"/>
              </a:spcBef>
              <a:buClr>
                <a:schemeClr val="dk1"/>
              </a:buClr>
              <a:buSzTx/>
              <a:buFont typeface="Arial"/>
              <a:buChar char="•"/>
              <a:defRPr sz="2125" b="0" i="0" u="none" strike="noStrike" cap="none">
                <a:solidFill>
                  <a:schemeClr val="dk1"/>
                </a:solidFill>
                <a:latin typeface="Calibri"/>
                <a:ea typeface="Calibri"/>
                <a:cs typeface="Calibri"/>
                <a:sym typeface="Calibri"/>
              </a:defRPr>
            </a:lvl3pPr>
            <a:lvl4pPr marL="1428517" marR="0" lvl="3" indent="-91199"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4pPr>
            <a:lvl5pPr marL="1836662" marR="0" lvl="4" indent="-94580"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5pPr>
            <a:lvl6pPr marL="2244809" marR="0" lvl="5" indent="-90023"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6pPr>
            <a:lvl7pPr marL="2652956" marR="0" lvl="6" indent="-9340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7pPr>
            <a:lvl8pPr marL="3061103" marR="0" lvl="7" indent="-9678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8pPr>
            <a:lvl9pPr marL="3469250" marR="0" lvl="8" indent="-92231"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r>
              <a:rPr lang="en-US"/>
              <a:t>Thank You</a:t>
            </a:r>
            <a:endParaRPr/>
          </a:p>
        </p:txBody>
      </p:sp>
      <p:sp>
        <p:nvSpPr>
          <p:cNvPr id="16" name="Shape 16"/>
          <p:cNvSpPr txBox="1">
            <a:spLocks noGrp="1"/>
          </p:cNvSpPr>
          <p:nvPr>
            <p:ph type="body" idx="3"/>
          </p:nvPr>
        </p:nvSpPr>
        <p:spPr>
          <a:xfrm>
            <a:off x="778026" y="3638946"/>
            <a:ext cx="3102570" cy="278302"/>
          </a:xfrm>
          <a:prstGeom prst="rect">
            <a:avLst/>
          </a:prstGeom>
          <a:noFill/>
          <a:ln>
            <a:noFill/>
          </a:ln>
        </p:spPr>
        <p:txBody>
          <a:bodyPr lIns="0" tIns="91425" rIns="91425" bIns="91425" anchor="t" anchorCtr="0"/>
          <a:lstStyle>
            <a:lvl1pPr marL="0" marR="0" lvl="0" indent="0" algn="l" rtl="0">
              <a:spcBef>
                <a:spcPct val="0"/>
              </a:spcBef>
              <a:buClr>
                <a:srgbClr val="FFFFFF"/>
              </a:buClr>
              <a:buFont typeface="Arial"/>
              <a:buNone/>
              <a:defRPr sz="1200" b="0" i="0" u="none" strike="noStrike" cap="none">
                <a:solidFill>
                  <a:srgbClr val="FFFFFF"/>
                </a:solidFill>
                <a:latin typeface="Noto Sans" panose="020B0502040504020204" pitchFamily="34" charset="0"/>
                <a:ea typeface="Noto Sans" panose="020B0502040504020204" pitchFamily="34" charset="0"/>
                <a:cs typeface="Noto Sans" panose="020B0502040504020204" pitchFamily="34" charset="0"/>
                <a:sym typeface="Arial"/>
              </a:defRPr>
            </a:lvl1pPr>
            <a:lvl2pPr marL="663239" marR="0" lvl="1" indent="-99741" algn="l" rtl="0">
              <a:spcBef>
                <a:spcPts val="500"/>
              </a:spcBef>
              <a:buClr>
                <a:schemeClr val="dk1"/>
              </a:buClr>
              <a:buSzTx/>
              <a:buFont typeface="Arial"/>
              <a:buChar char="–"/>
              <a:defRPr sz="2500" b="0" i="0" u="none" strike="noStrike" cap="none">
                <a:solidFill>
                  <a:schemeClr val="dk1"/>
                </a:solidFill>
                <a:latin typeface="Calibri"/>
                <a:ea typeface="Calibri"/>
                <a:cs typeface="Calibri"/>
                <a:sym typeface="Calibri"/>
              </a:defRPr>
            </a:lvl2pPr>
            <a:lvl3pPr marL="1020368" marR="0" lvl="2" indent="-75914" algn="l" rtl="0">
              <a:spcBef>
                <a:spcPts val="425"/>
              </a:spcBef>
              <a:buClr>
                <a:schemeClr val="dk1"/>
              </a:buClr>
              <a:buSzTx/>
              <a:buFont typeface="Arial"/>
              <a:buChar char="•"/>
              <a:defRPr sz="2125" b="0" i="0" u="none" strike="noStrike" cap="none">
                <a:solidFill>
                  <a:schemeClr val="dk1"/>
                </a:solidFill>
                <a:latin typeface="Calibri"/>
                <a:ea typeface="Calibri"/>
                <a:cs typeface="Calibri"/>
                <a:sym typeface="Calibri"/>
              </a:defRPr>
            </a:lvl3pPr>
            <a:lvl4pPr marL="1428517" marR="0" lvl="3" indent="-91199"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4pPr>
            <a:lvl5pPr marL="1836662" marR="0" lvl="4" indent="-94580"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5pPr>
            <a:lvl6pPr marL="2244809" marR="0" lvl="5" indent="-90023"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6pPr>
            <a:lvl7pPr marL="2652956" marR="0" lvl="6" indent="-9340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7pPr>
            <a:lvl8pPr marL="3061103" marR="0" lvl="7" indent="-9678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8pPr>
            <a:lvl9pPr marL="3469250" marR="0" lvl="8" indent="-92231"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sp>
        <p:nvSpPr>
          <p:cNvPr id="17" name="Shape 17"/>
          <p:cNvSpPr txBox="1">
            <a:spLocks noGrp="1"/>
          </p:cNvSpPr>
          <p:nvPr>
            <p:ph type="body" idx="4"/>
          </p:nvPr>
        </p:nvSpPr>
        <p:spPr>
          <a:xfrm>
            <a:off x="778026" y="3949321"/>
            <a:ext cx="3102570" cy="278302"/>
          </a:xfrm>
          <a:prstGeom prst="rect">
            <a:avLst/>
          </a:prstGeom>
          <a:noFill/>
          <a:ln>
            <a:noFill/>
          </a:ln>
        </p:spPr>
        <p:txBody>
          <a:bodyPr lIns="0" tIns="91425" rIns="91425" bIns="91425" anchor="t" anchorCtr="0"/>
          <a:lstStyle>
            <a:lvl1pPr marL="0" marR="0" lvl="0" indent="0" algn="l" rtl="0">
              <a:spcBef>
                <a:spcPct val="0"/>
              </a:spcBef>
              <a:buClr>
                <a:srgbClr val="FFFFFF"/>
              </a:buClr>
              <a:buFont typeface="Arial"/>
              <a:buNone/>
              <a:defRPr sz="1200" b="0" i="0" u="none" strike="noStrike" cap="none">
                <a:solidFill>
                  <a:srgbClr val="FFFFFF"/>
                </a:solidFill>
                <a:latin typeface="Noto Sans" panose="020B0502040504020204" pitchFamily="34" charset="0"/>
                <a:ea typeface="Noto Sans" panose="020B0502040504020204" pitchFamily="34" charset="0"/>
                <a:cs typeface="Noto Sans" panose="020B0502040504020204" pitchFamily="34" charset="0"/>
                <a:sym typeface="Arial"/>
              </a:defRPr>
            </a:lvl1pPr>
            <a:lvl2pPr marL="663239" marR="0" lvl="1" indent="-99741" algn="l" rtl="0">
              <a:spcBef>
                <a:spcPts val="500"/>
              </a:spcBef>
              <a:buClr>
                <a:schemeClr val="dk1"/>
              </a:buClr>
              <a:buSzTx/>
              <a:buFont typeface="Arial"/>
              <a:buChar char="–"/>
              <a:defRPr sz="2500" b="0" i="0" u="none" strike="noStrike" cap="none">
                <a:solidFill>
                  <a:schemeClr val="dk1"/>
                </a:solidFill>
                <a:latin typeface="Calibri"/>
                <a:ea typeface="Calibri"/>
                <a:cs typeface="Calibri"/>
                <a:sym typeface="Calibri"/>
              </a:defRPr>
            </a:lvl2pPr>
            <a:lvl3pPr marL="1020368" marR="0" lvl="2" indent="-75914" algn="l" rtl="0">
              <a:spcBef>
                <a:spcPts val="425"/>
              </a:spcBef>
              <a:buClr>
                <a:schemeClr val="dk1"/>
              </a:buClr>
              <a:buSzTx/>
              <a:buFont typeface="Arial"/>
              <a:buChar char="•"/>
              <a:defRPr sz="2125" b="0" i="0" u="none" strike="noStrike" cap="none">
                <a:solidFill>
                  <a:schemeClr val="dk1"/>
                </a:solidFill>
                <a:latin typeface="Calibri"/>
                <a:ea typeface="Calibri"/>
                <a:cs typeface="Calibri"/>
                <a:sym typeface="Calibri"/>
              </a:defRPr>
            </a:lvl3pPr>
            <a:lvl4pPr marL="1428517" marR="0" lvl="3" indent="-91199"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4pPr>
            <a:lvl5pPr marL="1836662" marR="0" lvl="4" indent="-94580"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5pPr>
            <a:lvl6pPr marL="2244809" marR="0" lvl="5" indent="-90023"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6pPr>
            <a:lvl7pPr marL="2652956" marR="0" lvl="6" indent="-9340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7pPr>
            <a:lvl8pPr marL="3061103" marR="0" lvl="7" indent="-9678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8pPr>
            <a:lvl9pPr marL="3469250" marR="0" lvl="8" indent="-92231"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pPr lvl="0"/>
            <a:r>
              <a:rPr lang="en-US" smtClean="0"/>
              <a:t>Click to edit Master text styles</a:t>
            </a:r>
          </a:p>
        </p:txBody>
      </p:sp>
      <p:pic>
        <p:nvPicPr>
          <p:cNvPr id="8" name="Picture 7"/>
          <p:cNvPicPr>
            <a:picLocks noChangeAspect="1"/>
          </p:cNvPicPr>
          <p:nvPr/>
        </p:nvPicPr>
        <p:blipFill>
          <a:blip r:embed="rId2"/>
          <a:stretch>
            <a:fillRect/>
          </a:stretch>
        </p:blipFill>
        <p:spPr>
          <a:xfrm>
            <a:off x="6922309" y="1087478"/>
            <a:ext cx="1956816" cy="345128"/>
          </a:xfrm>
          <a:prstGeom prst="rect">
            <a:avLst/>
          </a:prstGeom>
        </p:spPr>
      </p:pic>
    </p:spTree>
    <p:extLst>
      <p:ext uri="{BB962C8B-B14F-4D97-AF65-F5344CB8AC3E}">
        <p14:creationId xmlns:p14="http://schemas.microsoft.com/office/powerpoint/2010/main" val="25782704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8319" name="think-cell Slide" r:id="rId5" imgW="0" imgH="0" progId="">
                  <p:embed/>
                </p:oleObj>
              </mc:Choice>
              <mc:Fallback>
                <p:oleObj name="think-cell Slide" r:id="rId5" imgW="0" imgH="0" progId="">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0" y="0"/>
                        <a:ext cx="146538" cy="158750"/>
                      </a:xfrm>
                      <a:prstGeom prst="rect">
                        <a:avLst/>
                      </a:prstGeom>
                      <a:noFill/>
                    </p:spPr>
                  </p:pic>
                </p:oleObj>
              </mc:Fallback>
            </mc:AlternateContent>
          </a:graphicData>
        </a:graphic>
      </p:graphicFrame>
      <p:sp>
        <p:nvSpPr>
          <p:cNvPr id="12" name="Text Placeholder 11"/>
          <p:cNvSpPr>
            <a:spLocks noGrp="1"/>
          </p:cNvSpPr>
          <p:nvPr>
            <p:ph type="body" sz="quarter" idx="15" hasCustomPrompt="1"/>
            <p:custDataLst>
              <p:tags r:id="rId3"/>
            </p:custDataLst>
          </p:nvPr>
        </p:nvSpPr>
        <p:spPr>
          <a:xfrm>
            <a:off x="1" y="0"/>
            <a:ext cx="8792309" cy="228600"/>
          </a:xfrm>
        </p:spPr>
        <p:txBody>
          <a:bodyPr lIns="72000" tIns="36000"/>
          <a:lstStyle>
            <a:lvl1pPr>
              <a:buNone/>
              <a:defRPr sz="831" b="1" cap="all" baseline="0">
                <a:solidFill>
                  <a:schemeClr val="tx1"/>
                </a:solidFill>
              </a:defRPr>
            </a:lvl1pPr>
            <a:lvl2pPr>
              <a:buNone/>
              <a:defRPr sz="923" b="1" cap="all"/>
            </a:lvl2pPr>
            <a:lvl3pPr>
              <a:buNone/>
              <a:defRPr sz="923" b="1" cap="all"/>
            </a:lvl3pPr>
            <a:lvl4pPr>
              <a:buNone/>
              <a:defRPr sz="923" b="1" cap="all"/>
            </a:lvl4pPr>
            <a:lvl5pPr>
              <a:buNone/>
              <a:defRPr sz="923" b="1" cap="all"/>
            </a:lvl5pPr>
          </a:lstStyle>
          <a:p>
            <a:pPr lvl="0"/>
            <a:r>
              <a:rPr lang="en-US" smtClean="0"/>
              <a:t>CLICK TO EDIT SECTION HEADER (NUMBER and title)</a:t>
            </a:r>
          </a:p>
        </p:txBody>
      </p:sp>
      <p:sp>
        <p:nvSpPr>
          <p:cNvPr id="3" name="Title 2"/>
          <p:cNvSpPr>
            <a:spLocks noGrp="1"/>
          </p:cNvSpPr>
          <p:nvPr>
            <p:ph type="title"/>
          </p:nvPr>
        </p:nvSpPr>
        <p:spPr/>
        <p:txBody>
          <a:bodyPr/>
          <a:lstStyle/>
          <a:p>
            <a:r>
              <a:rPr lang="en-US" smtClean="0"/>
              <a:t>Click to edit Master title style</a:t>
            </a:r>
            <a:endParaRPr lang="en-US"/>
          </a:p>
        </p:txBody>
      </p:sp>
      <p:sp>
        <p:nvSpPr>
          <p:cNvPr id="18" name="Slide Number Placeholder 5"/>
          <p:cNvSpPr>
            <a:spLocks noGrp="1"/>
          </p:cNvSpPr>
          <p:nvPr>
            <p:ph type="sldNum" sz="quarter" idx="4"/>
          </p:nvPr>
        </p:nvSpPr>
        <p:spPr>
          <a:xfrm>
            <a:off x="8076586" y="6436533"/>
            <a:ext cx="590336" cy="365125"/>
          </a:xfrm>
          <a:prstGeom prst="rect">
            <a:avLst/>
          </a:prstGeom>
        </p:spPr>
        <p:txBody>
          <a:bodyPr vert="horz" lIns="91440" tIns="45720" rIns="91440" bIns="45720" rtlCol="0" anchor="ctr"/>
          <a:lstStyle>
            <a:lvl1pPr algn="r">
              <a:defRPr sz="900" b="1" i="0">
                <a:solidFill>
                  <a:schemeClr val="bg1">
                    <a:lumMod val="50000"/>
                  </a:schemeClr>
                </a:solidFill>
                <a:latin typeface="ooredoo-Bold"/>
              </a:defRPr>
            </a:lvl1pPr>
          </a:lstStyle>
          <a:p>
            <a:fld id="{F9F4C691-6DE9-424C-9C34-B44F65CDDA11}" type="slidenum">
              <a:rPr lang="en-US" smtClean="0"/>
              <a:t>‹#›</a:t>
            </a:fld>
            <a:endParaRPr lang="en-US" dirty="0"/>
          </a:p>
        </p:txBody>
      </p:sp>
    </p:spTree>
    <p:extLst>
      <p:ext uri="{BB962C8B-B14F-4D97-AF65-F5344CB8AC3E}">
        <p14:creationId xmlns:p14="http://schemas.microsoft.com/office/powerpoint/2010/main" val="31887388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Main">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74871" name="think-cell Slide" r:id="rId7" imgW="0" imgH="0" progId="">
                  <p:embed/>
                </p:oleObj>
              </mc:Choice>
              <mc:Fallback>
                <p:oleObj name="think-cell Slide" r:id="rId7" imgW="0" imgH="0" progId="">
                  <p:embed/>
                  <p:pic>
                    <p:nvPicPr>
                      <p:cNvPr id="17" name="Object 16" hidden="1"/>
                      <p:cNvPicPr/>
                      <p:nvPr/>
                    </p:nvPicPr>
                    <p:blipFill>
                      <a:blip r:embed="rId8">
                        <a:extLst>
                          <a:ext uri="{28A0092B-C50C-407E-A947-70E740481C1C}">
                            <a14:useLocalDpi xmlns:a14="http://schemas.microsoft.com/office/drawing/2010/main" val="0"/>
                          </a:ext>
                        </a:extLst>
                      </a:blip>
                      <a:stretch>
                        <a:fillRect/>
                      </a:stretch>
                    </p:blipFill>
                    <p:spPr>
                      <a:xfrm>
                        <a:off x="0" y="0"/>
                        <a:ext cx="146538" cy="158750"/>
                      </a:xfrm>
                      <a:prstGeom prst="rect">
                        <a:avLst/>
                      </a:prstGeom>
                      <a:noFill/>
                    </p:spPr>
                  </p:pic>
                </p:oleObj>
              </mc:Fallback>
            </mc:AlternateContent>
          </a:graphicData>
        </a:graphic>
      </p:graphicFrame>
      <p:sp>
        <p:nvSpPr>
          <p:cNvPr id="16" name="Content Placeholder 15"/>
          <p:cNvSpPr>
            <a:spLocks noGrp="1"/>
          </p:cNvSpPr>
          <p:nvPr>
            <p:ph sz="quarter" idx="17"/>
            <p:custDataLst>
              <p:tags r:id="rId3"/>
            </p:custDataLst>
          </p:nvPr>
        </p:nvSpPr>
        <p:spPr>
          <a:xfrm>
            <a:off x="351692" y="1132447"/>
            <a:ext cx="8440617" cy="4842907"/>
          </a:xfrm>
        </p:spPr>
        <p:txBody>
          <a:bodyPr/>
          <a:lstStyle>
            <a:lvl1pPr>
              <a:lnSpc>
                <a:spcPct val="110000"/>
              </a:lnSpc>
              <a:spcBef>
                <a:spcPts val="1023"/>
              </a:spcBef>
              <a:defRPr/>
            </a:lvl1pPr>
            <a:lvl2pPr>
              <a:lnSpc>
                <a:spcPct val="110000"/>
              </a:lnSpc>
              <a:spcBef>
                <a:spcPts val="511"/>
              </a:spcBef>
              <a:defRPr/>
            </a:lvl2pPr>
            <a:lvl3pPr>
              <a:lnSpc>
                <a:spcPct val="110000"/>
              </a:lnSpc>
              <a:spcBef>
                <a:spcPts val="256"/>
              </a:spcBef>
              <a:defRPr/>
            </a:lvl3pPr>
            <a:lvl4pPr>
              <a:lnSpc>
                <a:spcPct val="110000"/>
              </a:lnSpc>
              <a:spcBef>
                <a:spcPts val="256"/>
              </a:spcBef>
              <a:defRPr/>
            </a:lvl4pPr>
            <a:lvl5pPr>
              <a:lnSpc>
                <a:spcPct val="110000"/>
              </a:lnSpc>
              <a:spcBef>
                <a:spcPts val="256"/>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hasCustomPrompt="1"/>
            <p:custDataLst>
              <p:tags r:id="rId4"/>
            </p:custDataLst>
          </p:nvPr>
        </p:nvSpPr>
        <p:spPr>
          <a:xfrm>
            <a:off x="351692" y="533400"/>
            <a:ext cx="8440617" cy="381000"/>
          </a:xfrm>
          <a:prstGeom prst="rect">
            <a:avLst/>
          </a:prstGeom>
        </p:spPr>
        <p:txBody>
          <a:bodyPr anchor="b"/>
          <a:lstStyle>
            <a:lvl1pPr>
              <a:defRPr/>
            </a:lvl1pPr>
          </a:lstStyle>
          <a:p>
            <a:r>
              <a:rPr lang="en-US" smtClean="0"/>
              <a:t>Click to edit slide title</a:t>
            </a:r>
            <a:endParaRPr lang="en-US"/>
          </a:p>
        </p:txBody>
      </p:sp>
      <p:sp>
        <p:nvSpPr>
          <p:cNvPr id="12" name="Text Placeholder 11"/>
          <p:cNvSpPr>
            <a:spLocks noGrp="1"/>
          </p:cNvSpPr>
          <p:nvPr>
            <p:ph type="body" sz="quarter" idx="15" hasCustomPrompt="1"/>
            <p:custDataLst>
              <p:tags r:id="rId5"/>
            </p:custDataLst>
          </p:nvPr>
        </p:nvSpPr>
        <p:spPr>
          <a:xfrm>
            <a:off x="2" y="0"/>
            <a:ext cx="8792309" cy="228600"/>
          </a:xfrm>
        </p:spPr>
        <p:txBody>
          <a:bodyPr lIns="72000" tIns="36000"/>
          <a:lstStyle>
            <a:lvl1pPr>
              <a:buNone/>
              <a:defRPr sz="767" b="1" cap="all" baseline="0">
                <a:solidFill>
                  <a:schemeClr val="tx1"/>
                </a:solidFill>
              </a:defRPr>
            </a:lvl1pPr>
            <a:lvl2pPr>
              <a:buNone/>
              <a:defRPr sz="852" b="1" cap="all"/>
            </a:lvl2pPr>
            <a:lvl3pPr>
              <a:buNone/>
              <a:defRPr sz="852" b="1" cap="all"/>
            </a:lvl3pPr>
            <a:lvl4pPr>
              <a:buNone/>
              <a:defRPr sz="852" b="1" cap="all"/>
            </a:lvl4pPr>
            <a:lvl5pPr>
              <a:buNone/>
              <a:defRPr sz="852" b="1" cap="all"/>
            </a:lvl5pPr>
          </a:lstStyle>
          <a:p>
            <a:pPr lvl="0"/>
            <a:r>
              <a:rPr lang="en-US" smtClean="0"/>
              <a:t>CLICK TO EDIT SECTION HEADER (NUMBER and title)</a:t>
            </a:r>
          </a:p>
        </p:txBody>
      </p:sp>
      <p:sp>
        <p:nvSpPr>
          <p:cNvPr id="18" name="Slide Number Placeholder 5"/>
          <p:cNvSpPr>
            <a:spLocks noGrp="1"/>
          </p:cNvSpPr>
          <p:nvPr>
            <p:ph type="sldNum" sz="quarter" idx="4"/>
          </p:nvPr>
        </p:nvSpPr>
        <p:spPr>
          <a:xfrm>
            <a:off x="8076586" y="6436533"/>
            <a:ext cx="590336" cy="365125"/>
          </a:xfrm>
          <a:prstGeom prst="rect">
            <a:avLst/>
          </a:prstGeom>
        </p:spPr>
        <p:txBody>
          <a:bodyPr vert="horz" lIns="91440" tIns="45720" rIns="91440" bIns="45720" rtlCol="0" anchor="ctr"/>
          <a:lstStyle>
            <a:lvl1pPr algn="r">
              <a:defRPr sz="900" b="1" i="0">
                <a:solidFill>
                  <a:schemeClr val="bg1">
                    <a:lumMod val="50000"/>
                  </a:schemeClr>
                </a:solidFill>
                <a:latin typeface="ooredoo-Bold"/>
              </a:defRPr>
            </a:lvl1pPr>
          </a:lstStyle>
          <a:p>
            <a:fld id="{F9F4C691-6DE9-424C-9C34-B44F65CDDA11}" type="slidenum">
              <a:rPr lang="en-US" smtClean="0"/>
              <a:t>‹#›</a:t>
            </a:fld>
            <a:endParaRPr lang="en-US" dirty="0"/>
          </a:p>
        </p:txBody>
      </p:sp>
    </p:spTree>
    <p:extLst>
      <p:ext uri="{BB962C8B-B14F-4D97-AF65-F5344CB8AC3E}">
        <p14:creationId xmlns:p14="http://schemas.microsoft.com/office/powerpoint/2010/main" val="150398856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extLst>
              <p:ext uri="{D42A27DB-BD31-4B8C-83A1-F6EECF244321}">
                <p14:modId xmlns:p14="http://schemas.microsoft.com/office/powerpoint/2010/main" val="3746159523"/>
              </p:ext>
            </p:ext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10367"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0" y="0"/>
                        <a:ext cx="146538" cy="158750"/>
                      </a:xfrm>
                      <a:prstGeom prst="rect">
                        <a:avLst/>
                      </a:prstGeom>
                      <a:noFill/>
                    </p:spPr>
                  </p:pic>
                </p:oleObj>
              </mc:Fallback>
            </mc:AlternateContent>
          </a:graphicData>
        </a:graphic>
      </p:graphicFrame>
      <p:sp>
        <p:nvSpPr>
          <p:cNvPr id="5" name="Slide Number Placeholder 4"/>
          <p:cNvSpPr>
            <a:spLocks noGrp="1"/>
          </p:cNvSpPr>
          <p:nvPr>
            <p:ph type="sldNum" sz="quarter" idx="12"/>
          </p:nvPr>
        </p:nvSpPr>
        <p:spPr/>
        <p:txBody>
          <a:bodyPr/>
          <a:lstStyle/>
          <a:p>
            <a:fld id="{F9F4C691-6DE9-424C-9C34-B44F65CDDA11}" type="slidenum">
              <a:rPr lang="en-US" smtClean="0"/>
              <a:t>‹#›</a:t>
            </a:fld>
            <a:endParaRPr lang="en-US" dirty="0"/>
          </a:p>
        </p:txBody>
      </p:sp>
      <p:sp>
        <p:nvSpPr>
          <p:cNvPr id="8" name="Title Placeholder 15"/>
          <p:cNvSpPr>
            <a:spLocks noGrp="1"/>
          </p:cNvSpPr>
          <p:nvPr>
            <p:ph type="title"/>
          </p:nvPr>
        </p:nvSpPr>
        <p:spPr>
          <a:xfrm>
            <a:off x="477078" y="50034"/>
            <a:ext cx="8189844" cy="914400"/>
          </a:xfrm>
          <a:prstGeom prst="rect">
            <a:avLst/>
          </a:prstGeom>
        </p:spPr>
        <p:txBody>
          <a:bodyPr vert="horz" lIns="0" tIns="45720" rIns="91440" bIns="45720" rtlCol="0" anchor="b">
            <a:noAutofit/>
          </a:bodyPr>
          <a:lstStyle>
            <a:lvl1pPr>
              <a:defRPr>
                <a:cs typeface="+mj-cs"/>
              </a:defRPr>
            </a:lvl1pPr>
          </a:lstStyle>
          <a:p>
            <a:r>
              <a:rPr lang="en-US" smtClean="0"/>
              <a:t>Click to edit Master title style</a:t>
            </a:r>
            <a:endParaRPr lang="en-US"/>
          </a:p>
        </p:txBody>
      </p:sp>
    </p:spTree>
    <p:extLst>
      <p:ext uri="{BB962C8B-B14F-4D97-AF65-F5344CB8AC3E}">
        <p14:creationId xmlns:p14="http://schemas.microsoft.com/office/powerpoint/2010/main" val="270659322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11391" name="think-cell Slide" r:id="rId5" imgW="0" imgH="0" progId="">
                  <p:embed/>
                </p:oleObj>
              </mc:Choice>
              <mc:Fallback>
                <p:oleObj name="think-cell Slide" r:id="rId5" imgW="0" imgH="0" progId="">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0" y="0"/>
                        <a:ext cx="146538" cy="158750"/>
                      </a:xfrm>
                      <a:prstGeom prst="rect">
                        <a:avLst/>
                      </a:prstGeom>
                      <a:noFill/>
                    </p:spPr>
                  </p:pic>
                </p:oleObj>
              </mc:Fallback>
            </mc:AlternateContent>
          </a:graphicData>
        </a:graphic>
      </p:graphicFrame>
      <p:sp>
        <p:nvSpPr>
          <p:cNvPr id="12" name="Text Placeholder 11"/>
          <p:cNvSpPr>
            <a:spLocks noGrp="1"/>
          </p:cNvSpPr>
          <p:nvPr>
            <p:ph type="body" sz="quarter" idx="15" hasCustomPrompt="1"/>
            <p:custDataLst>
              <p:tags r:id="rId3"/>
            </p:custDataLst>
          </p:nvPr>
        </p:nvSpPr>
        <p:spPr>
          <a:xfrm>
            <a:off x="1" y="0"/>
            <a:ext cx="8792309" cy="228600"/>
          </a:xfrm>
        </p:spPr>
        <p:txBody>
          <a:bodyPr lIns="72000" tIns="36000"/>
          <a:lstStyle>
            <a:lvl1pPr>
              <a:buNone/>
              <a:defRPr sz="831" b="1" cap="all" baseline="0">
                <a:solidFill>
                  <a:schemeClr val="tx1"/>
                </a:solidFill>
              </a:defRPr>
            </a:lvl1pPr>
            <a:lvl2pPr>
              <a:buNone/>
              <a:defRPr sz="923" b="1" cap="all"/>
            </a:lvl2pPr>
            <a:lvl3pPr>
              <a:buNone/>
              <a:defRPr sz="923" b="1" cap="all"/>
            </a:lvl3pPr>
            <a:lvl4pPr>
              <a:buNone/>
              <a:defRPr sz="923" b="1" cap="all"/>
            </a:lvl4pPr>
            <a:lvl5pPr>
              <a:buNone/>
              <a:defRPr sz="923" b="1" cap="all"/>
            </a:lvl5pPr>
          </a:lstStyle>
          <a:p>
            <a:pPr lvl="0"/>
            <a:r>
              <a:rPr lang="en-US" smtClean="0"/>
              <a:t>CLICK TO EDIT SECTION HEADER (NUMBER and title)</a:t>
            </a:r>
          </a:p>
        </p:txBody>
      </p:sp>
      <p:sp>
        <p:nvSpPr>
          <p:cNvPr id="3" name="Title 2"/>
          <p:cNvSpPr>
            <a:spLocks noGrp="1"/>
          </p:cNvSpPr>
          <p:nvPr>
            <p:ph type="title"/>
          </p:nvPr>
        </p:nvSpPr>
        <p:spPr/>
        <p:txBody>
          <a:bodyPr/>
          <a:lstStyle/>
          <a:p>
            <a:r>
              <a:rPr lang="en-US" smtClean="0"/>
              <a:t>Click to edit Master title style</a:t>
            </a:r>
            <a:endParaRPr lang="en-US"/>
          </a:p>
        </p:txBody>
      </p:sp>
      <p:sp>
        <p:nvSpPr>
          <p:cNvPr id="18" name="Slide Number Placeholder 5"/>
          <p:cNvSpPr>
            <a:spLocks noGrp="1"/>
          </p:cNvSpPr>
          <p:nvPr>
            <p:ph type="sldNum" sz="quarter" idx="4"/>
          </p:nvPr>
        </p:nvSpPr>
        <p:spPr>
          <a:xfrm>
            <a:off x="8076586" y="6436533"/>
            <a:ext cx="590336" cy="365125"/>
          </a:xfrm>
          <a:prstGeom prst="rect">
            <a:avLst/>
          </a:prstGeom>
        </p:spPr>
        <p:txBody>
          <a:bodyPr vert="horz" lIns="91440" tIns="45720" rIns="91440" bIns="45720" rtlCol="0" anchor="ctr"/>
          <a:lstStyle>
            <a:lvl1pPr algn="r">
              <a:defRPr sz="900" b="1" i="0">
                <a:solidFill>
                  <a:schemeClr val="bg1">
                    <a:lumMod val="50000"/>
                  </a:schemeClr>
                </a:solidFill>
                <a:latin typeface="ooredoo-Bold"/>
              </a:defRPr>
            </a:lvl1pPr>
          </a:lstStyle>
          <a:p>
            <a:fld id="{F9F4C691-6DE9-424C-9C34-B44F65CDDA11}" type="slidenum">
              <a:rPr lang="en-US" smtClean="0"/>
              <a:t>‹#›</a:t>
            </a:fld>
            <a:endParaRPr lang="en-US" dirty="0"/>
          </a:p>
        </p:txBody>
      </p:sp>
    </p:spTree>
    <p:extLst>
      <p:ext uri="{BB962C8B-B14F-4D97-AF65-F5344CB8AC3E}">
        <p14:creationId xmlns:p14="http://schemas.microsoft.com/office/powerpoint/2010/main" val="31887388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asic_Bullet Tex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003" y="1844473"/>
            <a:ext cx="8353226" cy="3287946"/>
          </a:xfrm>
          <a:prstGeom prst="rect">
            <a:avLst/>
          </a:prstGeom>
        </p:spPr>
        <p:txBody>
          <a:bodyPr vert="horz" lIns="91440" tIns="45720" rIns="91440" bIns="45720" rtlCol="0">
            <a:normAutofit/>
          </a:bodyPr>
          <a:lstStyle>
            <a:lvl1pPr>
              <a:defRPr lang="en-US" sz="1846" smtClean="0"/>
            </a:lvl1pPr>
            <a:lvl2pPr>
              <a:defRPr lang="en-US" sz="1662" smtClean="0"/>
            </a:lvl2pPr>
            <a:lvl3pPr>
              <a:defRPr lang="en-US" sz="1477" smtClean="0"/>
            </a:lvl3pPr>
            <a:lvl4pPr>
              <a:defRPr lang="en-US" sz="1292" smtClean="0"/>
            </a:lvl4pPr>
            <a:lvl5pPr>
              <a:defRPr lang="nl-NL" sz="1292"/>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8" name="Text Placeholder 7"/>
          <p:cNvSpPr>
            <a:spLocks noGrp="1"/>
          </p:cNvSpPr>
          <p:nvPr>
            <p:ph type="body" sz="quarter" idx="14" hasCustomPrompt="1"/>
          </p:nvPr>
        </p:nvSpPr>
        <p:spPr>
          <a:xfrm>
            <a:off x="342903" y="6343720"/>
            <a:ext cx="4229097" cy="255600"/>
          </a:xfrm>
          <a:prstGeom prst="rect">
            <a:avLst/>
          </a:prstGeom>
        </p:spPr>
        <p:txBody>
          <a:bodyPr lIns="90000" anchor="ctr" anchorCtr="0">
            <a:normAutofit/>
          </a:bodyPr>
          <a:lstStyle>
            <a:lvl1pPr marL="0" indent="0">
              <a:buNone/>
              <a:defRPr sz="738"/>
            </a:lvl1pPr>
          </a:lstStyle>
          <a:p>
            <a:pPr lvl="0"/>
            <a:r>
              <a:rPr lang="en-US" smtClean="0"/>
              <a:t>Click to add notes and sources</a:t>
            </a:r>
          </a:p>
        </p:txBody>
      </p:sp>
      <p:sp>
        <p:nvSpPr>
          <p:cNvPr id="10" name="Text Placeholder 2"/>
          <p:cNvSpPr>
            <a:spLocks noGrp="1"/>
          </p:cNvSpPr>
          <p:nvPr>
            <p:ph type="body" sz="quarter" idx="20" hasCustomPrompt="1"/>
          </p:nvPr>
        </p:nvSpPr>
        <p:spPr>
          <a:xfrm>
            <a:off x="378803" y="279384"/>
            <a:ext cx="7439671" cy="369887"/>
          </a:xfrm>
        </p:spPr>
        <p:txBody>
          <a:bodyPr anchor="ctr" anchorCtr="0">
            <a:noAutofit/>
          </a:bodyPr>
          <a:lstStyle>
            <a:lvl1pPr marL="0" indent="0">
              <a:buNone/>
              <a:defRPr sz="1292"/>
            </a:lvl1pPr>
            <a:lvl2pPr marL="244726" indent="0">
              <a:buNone/>
              <a:defRPr sz="1477"/>
            </a:lvl2pPr>
            <a:lvl3pPr marL="496777" indent="0">
              <a:buNone/>
              <a:defRPr sz="1477"/>
            </a:lvl3pPr>
            <a:lvl4pPr marL="747365" indent="0">
              <a:buNone/>
              <a:defRPr sz="1477"/>
            </a:lvl4pPr>
            <a:lvl5pPr marL="993556" indent="0">
              <a:buNone/>
              <a:defRPr sz="1477"/>
            </a:lvl5pPr>
          </a:lstStyle>
          <a:p>
            <a:pPr lvl="0"/>
            <a:r>
              <a:rPr lang="en-US" smtClean="0"/>
              <a:t>Click to edit Chapter name</a:t>
            </a:r>
          </a:p>
        </p:txBody>
      </p:sp>
      <p:sp>
        <p:nvSpPr>
          <p:cNvPr id="16" name="Slide Number Placeholder 5"/>
          <p:cNvSpPr>
            <a:spLocks noGrp="1"/>
          </p:cNvSpPr>
          <p:nvPr>
            <p:ph type="sldNum" sz="quarter" idx="4"/>
          </p:nvPr>
        </p:nvSpPr>
        <p:spPr>
          <a:xfrm>
            <a:off x="8076586" y="6436533"/>
            <a:ext cx="590336" cy="365125"/>
          </a:xfrm>
          <a:prstGeom prst="rect">
            <a:avLst/>
          </a:prstGeom>
        </p:spPr>
        <p:txBody>
          <a:bodyPr vert="horz" lIns="91440" tIns="45720" rIns="91440" bIns="45720" rtlCol="0" anchor="ctr"/>
          <a:lstStyle>
            <a:lvl1pPr algn="r">
              <a:defRPr sz="900" b="1" i="0">
                <a:solidFill>
                  <a:schemeClr val="bg1">
                    <a:lumMod val="50000"/>
                  </a:schemeClr>
                </a:solidFill>
                <a:latin typeface="ooredoo-Bold"/>
              </a:defRPr>
            </a:lvl1pPr>
          </a:lstStyle>
          <a:p>
            <a:fld id="{F9F4C691-6DE9-424C-9C34-B44F65CDDA11}" type="slidenum">
              <a:rPr lang="en-US" smtClean="0"/>
              <a:t>‹#›</a:t>
            </a:fld>
            <a:endParaRPr lang="en-US" dirty="0"/>
          </a:p>
        </p:txBody>
      </p:sp>
    </p:spTree>
    <p:extLst>
      <p:ext uri="{BB962C8B-B14F-4D97-AF65-F5344CB8AC3E}">
        <p14:creationId xmlns:p14="http://schemas.microsoft.com/office/powerpoint/2010/main" val="35516134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1"/>
            </p:custDataLst>
            <p:extLst>
              <p:ext uri="{D42A27DB-BD31-4B8C-83A1-F6EECF244321}">
                <p14:modId xmlns:p14="http://schemas.microsoft.com/office/powerpoint/2010/main" val="1349496052"/>
              </p:ext>
            </p:ext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6271" name="think-cell Slide" r:id="rId13" imgW="0" imgH="0" progId="TCLayout.ActiveDocument.1">
                  <p:embed/>
                </p:oleObj>
              </mc:Choice>
              <mc:Fallback>
                <p:oleObj name="think-cell Slide" r:id="rId13" imgW="0" imgH="0" progId="TCLayout.ActiveDocument.1">
                  <p:embed/>
                  <p:pic>
                    <p:nvPicPr>
                      <p:cNvPr id="0" name="OLE substitute image"/>
                      <p:cNvPicPr/>
                      <p:nvPr/>
                    </p:nvPicPr>
                    <p:blipFill>
                      <a:blip r:embed="rId14">
                        <a:extLst>
                          <a:ext uri="{28A0092B-C50C-407E-A947-70E740481C1C}">
                            <a14:useLocalDpi xmlns:a14="http://schemas.microsoft.com/office/drawing/2010/main" val="0"/>
                          </a:ext>
                        </a:extLst>
                      </a:blip>
                      <a:stretch>
                        <a:fillRect/>
                      </a:stretch>
                    </p:blipFill>
                    <p:spPr>
                      <a:xfrm>
                        <a:off x="0" y="0"/>
                        <a:ext cx="146538" cy="158750"/>
                      </a:xfrm>
                      <a:prstGeom prst="rect">
                        <a:avLst/>
                      </a:prstGeom>
                      <a:noFill/>
                    </p:spPr>
                  </p:pic>
                </p:oleObj>
              </mc:Fallback>
            </mc:AlternateContent>
          </a:graphicData>
        </a:graphic>
      </p:graphicFrame>
      <p:sp>
        <p:nvSpPr>
          <p:cNvPr id="1027" name="BodyText"/>
          <p:cNvSpPr>
            <a:spLocks noGrp="1" noChangeArrowheads="1"/>
          </p:cNvSpPr>
          <p:nvPr>
            <p:ph type="body" idx="1"/>
          </p:nvPr>
        </p:nvSpPr>
        <p:spPr bwMode="auto">
          <a:xfrm>
            <a:off x="477078" y="1285462"/>
            <a:ext cx="8189844" cy="4689889"/>
          </a:xfrm>
          <a:prstGeom prst="rect">
            <a:avLst/>
          </a:prstGeom>
          <a:noFill/>
          <a:ln w="9525">
            <a:noFill/>
            <a:miter lim="800000"/>
          </a:ln>
        </p:spPr>
        <p:txBody>
          <a:bodyPr vert="horz" wrap="square" lIns="0" tIns="0" rIns="0" bIns="0" numCol="1" anchor="t" anchorCtr="0" compatLnSpc="1">
            <a:prstTxWarp prst="textNoShape">
              <a:avLst/>
            </a:prstTxWarp>
          </a:bodyPr>
          <a:lstStyle/>
          <a:p>
            <a:pPr marL="205740" lvl="0" indent="-205740">
              <a:spcBef>
                <a:spcPts val="900"/>
              </a:spcBef>
            </a:pPr>
            <a:r>
              <a:rPr lang="en-US"/>
              <a:t>Edit Master text styles</a:t>
            </a:r>
          </a:p>
          <a:p>
            <a:pPr marL="411480" lvl="1" indent="-205740"/>
            <a:r>
              <a:rPr lang="en-US"/>
              <a:t>Second level</a:t>
            </a:r>
          </a:p>
          <a:p>
            <a:pPr marL="548640" lvl="2" indent="-137160"/>
            <a:r>
              <a:rPr lang="en-US"/>
              <a:t>Third level</a:t>
            </a:r>
          </a:p>
          <a:p>
            <a:pPr marL="685800" lvl="3"/>
            <a:r>
              <a:rPr lang="en-US"/>
              <a:t>Fourth level</a:t>
            </a:r>
          </a:p>
          <a:p>
            <a:pPr marL="822960" lvl="4"/>
            <a:r>
              <a:rPr lang="en-US"/>
              <a:t>Fifth level</a:t>
            </a:r>
          </a:p>
        </p:txBody>
      </p:sp>
      <p:sp>
        <p:nvSpPr>
          <p:cNvPr id="16" name="Title Placeholder 15"/>
          <p:cNvSpPr>
            <a:spLocks noGrp="1"/>
          </p:cNvSpPr>
          <p:nvPr>
            <p:ph type="title"/>
          </p:nvPr>
        </p:nvSpPr>
        <p:spPr>
          <a:xfrm>
            <a:off x="477078" y="50034"/>
            <a:ext cx="8189844" cy="914400"/>
          </a:xfrm>
          <a:prstGeom prst="rect">
            <a:avLst/>
          </a:prstGeom>
        </p:spPr>
        <p:txBody>
          <a:bodyPr vert="horz" lIns="0" tIns="45720" rIns="91440" bIns="45720" rtlCol="0" anchor="b">
            <a:noAutofit/>
          </a:bodyPr>
          <a:lstStyle/>
          <a:p>
            <a:r>
              <a:rPr lang="en-US" smtClean="0"/>
              <a:t>Click to edit Master title style</a:t>
            </a:r>
            <a:endParaRPr lang="en-US"/>
          </a:p>
        </p:txBody>
      </p:sp>
      <p:sp>
        <p:nvSpPr>
          <p:cNvPr id="19" name="Rectangle 18"/>
          <p:cNvSpPr/>
          <p:nvPr/>
        </p:nvSpPr>
        <p:spPr>
          <a:xfrm>
            <a:off x="6240143" y="6527560"/>
            <a:ext cx="239921" cy="183063"/>
          </a:xfrm>
          <a:prstGeom prst="rect">
            <a:avLst/>
          </a:prstGeom>
          <a:ln>
            <a:noFill/>
          </a:ln>
        </p:spPr>
        <p:txBody>
          <a:bodyPr wrap="square" anchor="ctr">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rtl="0" fontAlgn="base">
              <a:spcBef>
                <a:spcPct val="0"/>
              </a:spcBef>
              <a:spcAft>
                <a:spcPct val="0"/>
              </a:spcAft>
            </a:pPr>
            <a:r>
              <a:rPr lang="en-US" sz="600" i="0" kern="1200" dirty="0">
                <a:solidFill>
                  <a:srgbClr val="ED1C24"/>
                </a:solidFill>
                <a:latin typeface="Arial"/>
                <a:ea typeface="Arial"/>
                <a:cs typeface="Arial"/>
              </a:rPr>
              <a:t>|</a:t>
            </a:r>
          </a:p>
        </p:txBody>
      </p:sp>
      <p:sp>
        <p:nvSpPr>
          <p:cNvPr id="17" name="Slide Number Placeholder 5"/>
          <p:cNvSpPr>
            <a:spLocks noGrp="1"/>
          </p:cNvSpPr>
          <p:nvPr>
            <p:ph type="sldNum" sz="quarter" idx="4"/>
          </p:nvPr>
        </p:nvSpPr>
        <p:spPr>
          <a:xfrm>
            <a:off x="8076586" y="6436533"/>
            <a:ext cx="590336" cy="365125"/>
          </a:xfrm>
          <a:prstGeom prst="rect">
            <a:avLst/>
          </a:prstGeom>
        </p:spPr>
        <p:txBody>
          <a:bodyPr vert="horz" lIns="91440" tIns="45720" rIns="91440" bIns="45720" rtlCol="0" anchor="ctr"/>
          <a:lstStyle>
            <a:defPPr>
              <a:defRPr lang="en-US"/>
            </a:defPPr>
            <a:lvl1pPr marL="0" algn="r" defTabSz="914400" rtl="0" eaLnBrk="1" fontAlgn="base" latinLnBrk="1" hangingPunct="0">
              <a:spcBef>
                <a:spcPct val="0"/>
              </a:spcBef>
              <a:spcAft>
                <a:spcPct val="0"/>
              </a:spcAft>
              <a:defRPr sz="900" b="1" i="0" kern="1200">
                <a:solidFill>
                  <a:schemeClr val="bg1">
                    <a:lumMod val="50000"/>
                  </a:schemeClr>
                </a:solidFill>
                <a:latin typeface="Noto Sans"/>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fld id="{F9F4C691-6DE9-424C-9C34-B44F65CDDA11}" type="slidenum">
              <a:rPr lang="en-US" smtClean="0"/>
              <a:t>‹#›</a:t>
            </a:fld>
            <a:endParaRPr lang="en-US" dirty="0"/>
          </a:p>
        </p:txBody>
      </p:sp>
      <p:pic>
        <p:nvPicPr>
          <p:cNvPr id="21" name="Picture 20"/>
          <p:cNvPicPr>
            <a:picLocks noChangeAspect="1"/>
          </p:cNvPicPr>
          <p:nvPr/>
        </p:nvPicPr>
        <p:blipFill>
          <a:blip r:embed="rId15"/>
          <a:stretch>
            <a:fillRect/>
          </a:stretch>
        </p:blipFill>
        <p:spPr>
          <a:xfrm>
            <a:off x="475487" y="6501384"/>
            <a:ext cx="1188000" cy="209088"/>
          </a:xfrm>
          <a:prstGeom prst="rect">
            <a:avLst/>
          </a:prstGeom>
        </p:spPr>
      </p:pic>
      <p:sp>
        <p:nvSpPr>
          <p:cNvPr id="8" name="Text Placeholder 7"/>
          <p:cNvSpPr txBox="1">
            <a:spLocks/>
          </p:cNvSpPr>
          <p:nvPr userDrawn="1">
            <p:custDataLst>
              <p:tags r:id="rId12"/>
            </p:custDataLst>
          </p:nvPr>
        </p:nvSpPr>
        <p:spPr>
          <a:xfrm>
            <a:off x="4800600" y="6499556"/>
            <a:ext cx="1828800" cy="239077"/>
          </a:xfrm>
          <a:prstGeom prst="rect">
            <a:avLst/>
          </a:prstGeom>
        </p:spPr>
        <p:txBody>
          <a:bodyPr lIns="0" rIns="0" bIns="46800" anchor="b"/>
          <a:lstStyle>
            <a:lvl1pPr marL="0" indent="0" algn="l" defTabSz="704850" rtl="0" eaLnBrk="1" fontAlgn="base" hangingPunct="1">
              <a:lnSpc>
                <a:spcPct val="100000"/>
              </a:lnSpc>
              <a:spcBef>
                <a:spcPts val="1350"/>
              </a:spcBef>
              <a:spcAft>
                <a:spcPct val="0"/>
              </a:spcAft>
              <a:buClr>
                <a:srgbClr val="ED1C24"/>
              </a:buClr>
              <a:buSzPct val="140000"/>
              <a:buFont typeface="Arial" pitchFamily="34" charset="0"/>
              <a:buNone/>
              <a:defRPr lang="en-US" sz="738" baseline="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hangingPunct="1">
              <a:lnSpc>
                <a:spcPct val="100000"/>
              </a:lnSpc>
              <a:spcBef>
                <a:spcPts val="450"/>
              </a:spcBef>
              <a:spcAft>
                <a:spcPct val="0"/>
              </a:spcAft>
              <a:buClr>
                <a:srgbClr val="ED1C24"/>
              </a:buClr>
              <a:buSzPct val="140000"/>
              <a:buFont typeface="Arial" pitchFamily="34" charset="0"/>
              <a:buNone/>
              <a:defRPr lang="en-US" sz="1400">
                <a:solidFill>
                  <a:schemeClr val="tx1"/>
                </a:solidFill>
                <a:latin typeface="Noto Sans" panose="020B0502040504020204" pitchFamily="34" charset="0"/>
                <a:ea typeface="ＭＳ Ｐゴシック" pitchFamily="-109" charset="-128"/>
              </a:defRPr>
            </a:lvl2pPr>
            <a:lvl3pPr marL="398859" indent="-128588" algn="l" defTabSz="704850" rtl="0" eaLnBrk="1" fontAlgn="base" hangingPunct="1">
              <a:lnSpc>
                <a:spcPct val="100000"/>
              </a:lnSpc>
              <a:spcBef>
                <a:spcPts val="450"/>
              </a:spcBef>
              <a:spcAft>
                <a:spcPct val="0"/>
              </a:spcAft>
              <a:buClr>
                <a:srgbClr val="ED1C24"/>
              </a:buClr>
              <a:buSzPct val="140000"/>
              <a:buFont typeface="Arial" pitchFamily="34" charset="0"/>
              <a:buNone/>
              <a:defRPr lang="en-US" sz="1200">
                <a:solidFill>
                  <a:schemeClr val="tx1"/>
                </a:solidFill>
                <a:latin typeface="Noto Sans" panose="020B0502040504020204" pitchFamily="34" charset="0"/>
                <a:ea typeface="ＭＳ Ｐゴシック" pitchFamily="-109" charset="-128"/>
              </a:defRPr>
            </a:lvl3pPr>
            <a:lvl4pPr marL="534591" indent="-128588" algn="l" defTabSz="704850" rtl="0" eaLnBrk="1" fontAlgn="base" hangingPunct="1">
              <a:lnSpc>
                <a:spcPct val="100000"/>
              </a:lnSpc>
              <a:spcBef>
                <a:spcPts val="450"/>
              </a:spcBef>
              <a:spcAft>
                <a:spcPct val="0"/>
              </a:spcAft>
              <a:buClr>
                <a:srgbClr val="ED1C24"/>
              </a:buClr>
              <a:buSzPct val="140000"/>
              <a:buFont typeface="Arial" pitchFamily="34" charset="0"/>
              <a:buNone/>
              <a:defRPr lang="en-US" sz="1200">
                <a:solidFill>
                  <a:schemeClr val="tx1"/>
                </a:solidFill>
                <a:latin typeface="Noto Sans" panose="020B0502040504020204" pitchFamily="34" charset="0"/>
                <a:ea typeface="ＭＳ Ｐゴシック" pitchFamily="-109" charset="-128"/>
              </a:defRPr>
            </a:lvl4pPr>
            <a:lvl5pPr marL="694372" indent="0" algn="l" defTabSz="704850" rtl="0" eaLnBrk="1" fontAlgn="base"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hangingPunct="1">
              <a:spcBef>
                <a:spcPct val="25000"/>
              </a:spcBef>
              <a:spcAft>
                <a:spcPct val="0"/>
              </a:spcAft>
              <a:buClr>
                <a:schemeClr val="tx1"/>
              </a:buClr>
              <a:buFont typeface="Arial"/>
              <a:buChar char="-"/>
              <a:defRPr sz="1000">
                <a:solidFill>
                  <a:schemeClr val="tx1"/>
                </a:solidFill>
                <a:latin typeface="+mn-lt"/>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r>
              <a:rPr lang="en-US" kern="0" dirty="0" smtClean="0">
                <a:solidFill>
                  <a:schemeClr val="bg1">
                    <a:lumMod val="50000"/>
                  </a:schemeClr>
                </a:solidFill>
              </a:rPr>
              <a:t>Ooredoo Group 9M 2018 Results </a:t>
            </a:r>
          </a:p>
        </p:txBody>
      </p:sp>
    </p:spTree>
    <p:extLst>
      <p:ext uri="{BB962C8B-B14F-4D97-AF65-F5344CB8AC3E}">
        <p14:creationId xmlns:p14="http://schemas.microsoft.com/office/powerpoint/2010/main" val="3076570848"/>
      </p:ext>
    </p:extLst>
  </p:cSld>
  <p:clrMap bg1="lt1" tx1="dk1" bg2="lt2" tx2="dk2" accent1="accent1" accent2="accent2" accent3="accent3" accent4="accent4" accent5="accent5" accent6="accent6" hlink="hlink" folHlink="folHlink"/>
  <p:sldLayoutIdLst>
    <p:sldLayoutId id="2147485229" r:id="rId1"/>
    <p:sldLayoutId id="2147485230" r:id="rId2"/>
    <p:sldLayoutId id="2147485231" r:id="rId3"/>
    <p:sldLayoutId id="2147485232" r:id="rId4"/>
    <p:sldLayoutId id="2147485362" r:id="rId5"/>
    <p:sldLayoutId id="2147485235" r:id="rId6"/>
    <p:sldLayoutId id="2147485237" r:id="rId7"/>
    <p:sldLayoutId id="2147485363" r:id="rId8"/>
  </p:sldLayoutIdLst>
  <p:transition/>
  <p:hf hdr="0" ftr="0"/>
  <p:txStyles>
    <p:titleStyle>
      <a:lvl1pPr algn="l" defTabSz="704850" rtl="0" eaLnBrk="1" fontAlgn="base" hangingPunct="1">
        <a:lnSpc>
          <a:spcPct val="90000"/>
        </a:lnSpc>
        <a:spcBef>
          <a:spcPct val="0"/>
        </a:spcBef>
        <a:spcAft>
          <a:spcPct val="0"/>
        </a:spcAft>
        <a:defRPr lang="en-US" sz="2800" b="1" kern="1200">
          <a:solidFill>
            <a:schemeClr val="accent1"/>
          </a:solidFill>
          <a:latin typeface="Ooredoo Heavy" panose="00000A00000000000000" pitchFamily="50" charset="0"/>
          <a:ea typeface="Ooredoo Heavy" panose="00000A00000000000000" pitchFamily="50" charset="0"/>
          <a:cs typeface="+mj-cs"/>
        </a:defRPr>
      </a:lvl1pPr>
      <a:lvl2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2pPr>
      <a:lvl3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3pPr>
      <a:lvl4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4pPr>
      <a:lvl5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5pPr>
      <a:lvl6pPr marL="342900" algn="l" defTabSz="704850" rtl="0" eaLnBrk="1" fontAlgn="base" hangingPunct="1">
        <a:lnSpc>
          <a:spcPct val="90000"/>
        </a:lnSpc>
        <a:spcBef>
          <a:spcPct val="0"/>
        </a:spcBef>
        <a:spcAft>
          <a:spcPct val="0"/>
        </a:spcAft>
        <a:defRPr sz="1200" b="1">
          <a:solidFill>
            <a:srgbClr val="0057A6"/>
          </a:solidFill>
          <a:latin typeface="Arial"/>
        </a:defRPr>
      </a:lvl6pPr>
      <a:lvl7pPr marL="685800" algn="l" defTabSz="704850" rtl="0" eaLnBrk="1" fontAlgn="base" hangingPunct="1">
        <a:lnSpc>
          <a:spcPct val="90000"/>
        </a:lnSpc>
        <a:spcBef>
          <a:spcPct val="0"/>
        </a:spcBef>
        <a:spcAft>
          <a:spcPct val="0"/>
        </a:spcAft>
        <a:defRPr sz="1200" b="1">
          <a:solidFill>
            <a:srgbClr val="0057A6"/>
          </a:solidFill>
          <a:latin typeface="Arial"/>
        </a:defRPr>
      </a:lvl7pPr>
      <a:lvl8pPr marL="1028700" algn="l" defTabSz="704850" rtl="0" eaLnBrk="1" fontAlgn="base" hangingPunct="1">
        <a:lnSpc>
          <a:spcPct val="90000"/>
        </a:lnSpc>
        <a:spcBef>
          <a:spcPct val="0"/>
        </a:spcBef>
        <a:spcAft>
          <a:spcPct val="0"/>
        </a:spcAft>
        <a:defRPr sz="1200" b="1">
          <a:solidFill>
            <a:srgbClr val="0057A6"/>
          </a:solidFill>
          <a:latin typeface="Arial"/>
        </a:defRPr>
      </a:lvl8pPr>
      <a:lvl9pPr marL="1371600" algn="l" defTabSz="704850" rtl="0" eaLnBrk="1" fontAlgn="base" hangingPunct="1">
        <a:lnSpc>
          <a:spcPct val="90000"/>
        </a:lnSpc>
        <a:spcBef>
          <a:spcPct val="0"/>
        </a:spcBef>
        <a:spcAft>
          <a:spcPct val="0"/>
        </a:spcAft>
        <a:defRPr sz="1200" b="1">
          <a:solidFill>
            <a:srgbClr val="0057A6"/>
          </a:solidFill>
          <a:latin typeface="Arial"/>
        </a:defRPr>
      </a:lvl9pPr>
    </p:titleStyle>
    <p:bodyStyle>
      <a:lvl1pPr marL="274320" indent="-274320" algn="l" defTabSz="704850" rtl="0" eaLnBrk="1" fontAlgn="base" hangingPunct="1">
        <a:lnSpc>
          <a:spcPct val="100000"/>
        </a:lnSpc>
        <a:spcBef>
          <a:spcPts val="1350"/>
        </a:spcBef>
        <a:spcAft>
          <a:spcPct val="0"/>
        </a:spcAft>
        <a:buClr>
          <a:srgbClr val="ED1C24"/>
        </a:buClr>
        <a:buSzPct val="140000"/>
        <a:buFont typeface="Arial" pitchFamily="34" charset="0"/>
        <a:buChar char="•"/>
        <a:defRPr lang="en-US" sz="1600" smtClean="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400" smtClean="0">
          <a:solidFill>
            <a:schemeClr val="tx1"/>
          </a:solidFill>
          <a:latin typeface="Noto Sans" panose="020B0502040504020204" pitchFamily="34" charset="0"/>
          <a:ea typeface="ＭＳ Ｐゴシック" pitchFamily="-109" charset="-128"/>
        </a:defRPr>
      </a:lvl2pPr>
      <a:lvl3pPr marL="398859" indent="-128588"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200" smtClean="0">
          <a:solidFill>
            <a:schemeClr val="tx1"/>
          </a:solidFill>
          <a:latin typeface="Noto Sans" panose="020B0502040504020204" pitchFamily="34" charset="0"/>
          <a:ea typeface="ＭＳ Ｐゴシック" pitchFamily="-109" charset="-128"/>
        </a:defRPr>
      </a:lvl3pPr>
      <a:lvl4pPr marL="534591" indent="-128588"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200" smtClean="0">
          <a:solidFill>
            <a:schemeClr val="tx1"/>
          </a:solidFill>
          <a:latin typeface="Noto Sans" panose="020B0502040504020204" pitchFamily="34" charset="0"/>
          <a:ea typeface="ＭＳ Ｐゴシック" pitchFamily="-109" charset="-128"/>
        </a:defRPr>
      </a:lvl4pPr>
      <a:lvl5pPr marL="694372" indent="0" algn="l" defTabSz="704850" rtl="0" eaLnBrk="1" fontAlgn="base"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hangingPunct="1">
        <a:spcBef>
          <a:spcPct val="25000"/>
        </a:spcBef>
        <a:spcAft>
          <a:spcPct val="0"/>
        </a:spcAft>
        <a:buClr>
          <a:schemeClr val="tx1"/>
        </a:buClr>
        <a:buFont typeface="Arial"/>
        <a:buChar char="-"/>
        <a:defRPr sz="1000">
          <a:solidFill>
            <a:schemeClr val="tx1"/>
          </a:solidFill>
          <a:latin typeface="+mn-lt"/>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152">
          <p15:clr>
            <a:srgbClr val="F26B43"/>
          </p15:clr>
        </p15:guide>
        <p15:guide id="2" pos="29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3.emf"/><Relationship Id="rId5" Type="http://schemas.openxmlformats.org/officeDocument/2006/relationships/oleObject" Target="../embeddings/oleObject7.bin"/><Relationship Id="rId4"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8" Type="http://schemas.openxmlformats.org/officeDocument/2006/relationships/chart" Target="../charts/chart12.xml"/><Relationship Id="rId3" Type="http://schemas.openxmlformats.org/officeDocument/2006/relationships/slideLayout" Target="../slideLayouts/slideLayout8.xml"/><Relationship Id="rId7" Type="http://schemas.openxmlformats.org/officeDocument/2006/relationships/chart" Target="../charts/chart11.xml"/><Relationship Id="rId2" Type="http://schemas.openxmlformats.org/officeDocument/2006/relationships/tags" Target="../tags/tag15.xml"/><Relationship Id="rId1" Type="http://schemas.openxmlformats.org/officeDocument/2006/relationships/vmlDrawing" Target="../drawings/vmlDrawing8.vml"/><Relationship Id="rId6" Type="http://schemas.openxmlformats.org/officeDocument/2006/relationships/image" Target="../media/image3.emf"/><Relationship Id="rId5" Type="http://schemas.openxmlformats.org/officeDocument/2006/relationships/oleObject" Target="../embeddings/oleObject8.bin"/><Relationship Id="rId10" Type="http://schemas.openxmlformats.org/officeDocument/2006/relationships/chart" Target="../charts/chart14.xml"/><Relationship Id="rId4" Type="http://schemas.openxmlformats.org/officeDocument/2006/relationships/notesSlide" Target="../notesSlides/notesSlide11.xml"/><Relationship Id="rId9" Type="http://schemas.openxmlformats.org/officeDocument/2006/relationships/chart" Target="../charts/char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chart" Target="../charts/chart16.xml"/></Relationships>
</file>

<file path=ppt/slides/_rels/slide1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chart" Target="../charts/chart18.xml"/></Relationships>
</file>

<file path=ppt/slides/_rels/slide16.xml.rels><?xml version="1.0" encoding="UTF-8" standalone="yes"?>
<Relationships xmlns="http://schemas.openxmlformats.org/package/2006/relationships"><Relationship Id="rId8" Type="http://schemas.openxmlformats.org/officeDocument/2006/relationships/chart" Target="../charts/chart20.xml"/><Relationship Id="rId3" Type="http://schemas.openxmlformats.org/officeDocument/2006/relationships/slideLayout" Target="../slideLayouts/slideLayout8.xml"/><Relationship Id="rId7" Type="http://schemas.openxmlformats.org/officeDocument/2006/relationships/chart" Target="../charts/chart19.xml"/><Relationship Id="rId2" Type="http://schemas.openxmlformats.org/officeDocument/2006/relationships/tags" Target="../tags/tag16.xml"/><Relationship Id="rId1" Type="http://schemas.openxmlformats.org/officeDocument/2006/relationships/vmlDrawing" Target="../drawings/vmlDrawing9.vml"/><Relationship Id="rId6" Type="http://schemas.openxmlformats.org/officeDocument/2006/relationships/image" Target="../media/image3.emf"/><Relationship Id="rId5" Type="http://schemas.openxmlformats.org/officeDocument/2006/relationships/oleObject" Target="../embeddings/oleObject9.bin"/><Relationship Id="rId10" Type="http://schemas.openxmlformats.org/officeDocument/2006/relationships/chart" Target="../charts/chart22.xml"/><Relationship Id="rId4" Type="http://schemas.openxmlformats.org/officeDocument/2006/relationships/notesSlide" Target="../notesSlides/notesSlide14.xml"/><Relationship Id="rId9" Type="http://schemas.openxmlformats.org/officeDocument/2006/relationships/chart" Target="../charts/chart21.xml"/></Relationships>
</file>

<file path=ppt/slides/_rels/slide17.xml.rels><?xml version="1.0" encoding="UTF-8" standalone="yes"?>
<Relationships xmlns="http://schemas.openxmlformats.org/package/2006/relationships"><Relationship Id="rId8" Type="http://schemas.openxmlformats.org/officeDocument/2006/relationships/chart" Target="../charts/chart24.xml"/><Relationship Id="rId3" Type="http://schemas.openxmlformats.org/officeDocument/2006/relationships/slideLayout" Target="../slideLayouts/slideLayout8.xml"/><Relationship Id="rId7" Type="http://schemas.openxmlformats.org/officeDocument/2006/relationships/chart" Target="../charts/chart23.xml"/><Relationship Id="rId2" Type="http://schemas.openxmlformats.org/officeDocument/2006/relationships/tags" Target="../tags/tag17.xml"/><Relationship Id="rId1" Type="http://schemas.openxmlformats.org/officeDocument/2006/relationships/vmlDrawing" Target="../drawings/vmlDrawing10.vml"/><Relationship Id="rId6" Type="http://schemas.openxmlformats.org/officeDocument/2006/relationships/image" Target="../media/image3.emf"/><Relationship Id="rId5" Type="http://schemas.openxmlformats.org/officeDocument/2006/relationships/oleObject" Target="../embeddings/oleObject10.bin"/><Relationship Id="rId10" Type="http://schemas.openxmlformats.org/officeDocument/2006/relationships/chart" Target="../charts/chart26.xml"/><Relationship Id="rId4" Type="http://schemas.openxmlformats.org/officeDocument/2006/relationships/notesSlide" Target="../notesSlides/notesSlide15.xml"/><Relationship Id="rId9" Type="http://schemas.openxmlformats.org/officeDocument/2006/relationships/chart" Target="../charts/chart25.xml"/></Relationships>
</file>

<file path=ppt/slides/_rels/slide18.xml.rels><?xml version="1.0" encoding="UTF-8" standalone="yes"?>
<Relationships xmlns="http://schemas.openxmlformats.org/package/2006/relationships"><Relationship Id="rId8" Type="http://schemas.openxmlformats.org/officeDocument/2006/relationships/chart" Target="../charts/chart28.xml"/><Relationship Id="rId3" Type="http://schemas.openxmlformats.org/officeDocument/2006/relationships/slideLayout" Target="../slideLayouts/slideLayout8.xml"/><Relationship Id="rId7" Type="http://schemas.openxmlformats.org/officeDocument/2006/relationships/chart" Target="../charts/chart27.xml"/><Relationship Id="rId2" Type="http://schemas.openxmlformats.org/officeDocument/2006/relationships/tags" Target="../tags/tag18.xml"/><Relationship Id="rId1" Type="http://schemas.openxmlformats.org/officeDocument/2006/relationships/vmlDrawing" Target="../drawings/vmlDrawing11.vml"/><Relationship Id="rId6" Type="http://schemas.openxmlformats.org/officeDocument/2006/relationships/image" Target="../media/image3.emf"/><Relationship Id="rId5" Type="http://schemas.openxmlformats.org/officeDocument/2006/relationships/oleObject" Target="../embeddings/oleObject11.bin"/><Relationship Id="rId10" Type="http://schemas.openxmlformats.org/officeDocument/2006/relationships/chart" Target="../charts/chart30.xml"/><Relationship Id="rId4" Type="http://schemas.openxmlformats.org/officeDocument/2006/relationships/notesSlide" Target="../notesSlides/notesSlide16.xml"/><Relationship Id="rId9" Type="http://schemas.openxmlformats.org/officeDocument/2006/relationships/chart" Target="../charts/chart29.xml"/></Relationships>
</file>

<file path=ppt/slides/_rels/slide19.xml.rels><?xml version="1.0" encoding="UTF-8" standalone="yes"?>
<Relationships xmlns="http://schemas.openxmlformats.org/package/2006/relationships"><Relationship Id="rId8" Type="http://schemas.openxmlformats.org/officeDocument/2006/relationships/chart" Target="../charts/chart32.xml"/><Relationship Id="rId3" Type="http://schemas.openxmlformats.org/officeDocument/2006/relationships/slideLayout" Target="../slideLayouts/slideLayout8.xml"/><Relationship Id="rId7" Type="http://schemas.openxmlformats.org/officeDocument/2006/relationships/chart" Target="../charts/chart31.xml"/><Relationship Id="rId2" Type="http://schemas.openxmlformats.org/officeDocument/2006/relationships/tags" Target="../tags/tag19.xml"/><Relationship Id="rId1" Type="http://schemas.openxmlformats.org/officeDocument/2006/relationships/vmlDrawing" Target="../drawings/vmlDrawing12.vml"/><Relationship Id="rId6" Type="http://schemas.openxmlformats.org/officeDocument/2006/relationships/image" Target="../media/image3.emf"/><Relationship Id="rId5" Type="http://schemas.openxmlformats.org/officeDocument/2006/relationships/oleObject" Target="../embeddings/oleObject12.bin"/><Relationship Id="rId10" Type="http://schemas.openxmlformats.org/officeDocument/2006/relationships/chart" Target="../charts/chart34.xml"/><Relationship Id="rId4" Type="http://schemas.openxmlformats.org/officeDocument/2006/relationships/notesSlide" Target="../notesSlides/notesSlide17.xml"/><Relationship Id="rId9" Type="http://schemas.openxmlformats.org/officeDocument/2006/relationships/chart" Target="../charts/char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chart" Target="../charts/chart36.xml"/></Relationships>
</file>

<file path=ppt/slides/_rels/slide22.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chart" Target="../charts/chart40.xml"/></Relationships>
</file>

<file path=ppt/slides/_rels/slide24.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8" Type="http://schemas.openxmlformats.org/officeDocument/2006/relationships/chart" Target="../charts/chart47.xml"/><Relationship Id="rId13" Type="http://schemas.openxmlformats.org/officeDocument/2006/relationships/chart" Target="../charts/chart52.xml"/><Relationship Id="rId3" Type="http://schemas.openxmlformats.org/officeDocument/2006/relationships/chart" Target="../charts/chart42.xml"/><Relationship Id="rId7" Type="http://schemas.openxmlformats.org/officeDocument/2006/relationships/chart" Target="../charts/chart46.xml"/><Relationship Id="rId12" Type="http://schemas.openxmlformats.org/officeDocument/2006/relationships/chart" Target="../charts/chart51.xml"/><Relationship Id="rId17" Type="http://schemas.openxmlformats.org/officeDocument/2006/relationships/chart" Target="../charts/chart56.xml"/><Relationship Id="rId2" Type="http://schemas.openxmlformats.org/officeDocument/2006/relationships/notesSlide" Target="../notesSlides/notesSlide22.xml"/><Relationship Id="rId16" Type="http://schemas.openxmlformats.org/officeDocument/2006/relationships/chart" Target="../charts/chart55.xml"/><Relationship Id="rId1" Type="http://schemas.openxmlformats.org/officeDocument/2006/relationships/slideLayout" Target="../slideLayouts/slideLayout8.xml"/><Relationship Id="rId6" Type="http://schemas.openxmlformats.org/officeDocument/2006/relationships/chart" Target="../charts/chart45.xml"/><Relationship Id="rId11" Type="http://schemas.openxmlformats.org/officeDocument/2006/relationships/chart" Target="../charts/chart50.xml"/><Relationship Id="rId5" Type="http://schemas.openxmlformats.org/officeDocument/2006/relationships/chart" Target="../charts/chart44.xml"/><Relationship Id="rId15" Type="http://schemas.openxmlformats.org/officeDocument/2006/relationships/chart" Target="../charts/chart54.xml"/><Relationship Id="rId10" Type="http://schemas.openxmlformats.org/officeDocument/2006/relationships/chart" Target="../charts/chart49.xml"/><Relationship Id="rId4" Type="http://schemas.openxmlformats.org/officeDocument/2006/relationships/chart" Target="../charts/chart43.xml"/><Relationship Id="rId9" Type="http://schemas.openxmlformats.org/officeDocument/2006/relationships/chart" Target="../charts/chart48.xml"/><Relationship Id="rId14" Type="http://schemas.openxmlformats.org/officeDocument/2006/relationships/chart" Target="../charts/chart5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2"/>
          </p:nvPr>
        </p:nvSpPr>
        <p:spPr/>
        <p:txBody>
          <a:bodyPr/>
          <a:lstStyle/>
          <a:p>
            <a:r>
              <a:rPr lang="en-US" sz="2800" dirty="0" smtClean="0">
                <a:latin typeface="Ooredoo Heavy" panose="00000A00000000000000" pitchFamily="2" charset="0"/>
              </a:rPr>
              <a:t> September 2018</a:t>
            </a:r>
            <a:endParaRPr lang="en-US" sz="2800" dirty="0">
              <a:latin typeface="Ooredoo Heavy" panose="00000A00000000000000" pitchFamily="2" charset="0"/>
            </a:endParaRPr>
          </a:p>
        </p:txBody>
      </p:sp>
      <p:sp>
        <p:nvSpPr>
          <p:cNvPr id="2" name="Title 1"/>
          <p:cNvSpPr>
            <a:spLocks noGrp="1"/>
          </p:cNvSpPr>
          <p:nvPr>
            <p:ph type="title"/>
          </p:nvPr>
        </p:nvSpPr>
        <p:spPr/>
        <p:txBody>
          <a:bodyPr/>
          <a:lstStyle/>
          <a:p>
            <a:r>
              <a:rPr lang="en-US" sz="4400" b="1" dirty="0" smtClean="0">
                <a:latin typeface="Ooredoo Heavy" panose="00000A00000000000000" pitchFamily="2" charset="0"/>
              </a:rPr>
              <a:t>Ooredoo Group </a:t>
            </a:r>
            <a:r>
              <a:rPr lang="en-US" sz="3600" b="1" dirty="0" smtClean="0">
                <a:latin typeface="Ooredoo Heavy" panose="00000A00000000000000" pitchFamily="2" charset="0"/>
              </a:rPr>
              <a:t/>
            </a:r>
            <a:br>
              <a:rPr lang="en-US" sz="3600" b="1" dirty="0" smtClean="0">
                <a:latin typeface="Ooredoo Heavy" panose="00000A00000000000000" pitchFamily="2" charset="0"/>
              </a:rPr>
            </a:br>
            <a:r>
              <a:rPr lang="en-US" sz="3600" b="1" dirty="0" smtClean="0">
                <a:latin typeface="Ooredoo Heavy" panose="00000A00000000000000" pitchFamily="2" charset="0"/>
              </a:rPr>
              <a:t>9M 2018 Results </a:t>
            </a:r>
            <a:endParaRPr lang="en-US" sz="3600" b="1" dirty="0">
              <a:latin typeface="Ooredoo Heavy" panose="00000A00000000000000" pitchFamily="2"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624911469"/>
              </p:ext>
            </p:extLst>
          </p:nvPr>
        </p:nvGraphicFramePr>
        <p:xfrm>
          <a:off x="1466" y="265236"/>
          <a:ext cx="1465" cy="1465"/>
        </p:xfrm>
        <a:graphic>
          <a:graphicData uri="http://schemas.openxmlformats.org/presentationml/2006/ole">
            <mc:AlternateContent xmlns:mc="http://schemas.openxmlformats.org/markup-compatibility/2006">
              <mc:Choice xmlns:v="urn:schemas-microsoft-com:vml" Requires="v">
                <p:oleObj spid="_x0000_s68735" name="think-cell Slide" r:id="rId5" imgW="0" imgH="0" progId="">
                  <p:embed/>
                </p:oleObj>
              </mc:Choice>
              <mc:Fallback>
                <p:oleObj name="think-cell Slide" r:id="rId5" imgW="0" imgH="0" progId="">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1466" y="265236"/>
                        <a:ext cx="1465" cy="1465"/>
                      </a:xfrm>
                      <a:prstGeom prst="rect">
                        <a:avLst/>
                      </a:prstGeom>
                      <a:noFill/>
                    </p:spPr>
                  </p:pic>
                </p:oleObj>
              </mc:Fallback>
            </mc:AlternateContent>
          </a:graphicData>
        </a:graphic>
      </p:graphicFrame>
      <p:sp>
        <p:nvSpPr>
          <p:cNvPr id="32" name="Text Placeholder 8"/>
          <p:cNvSpPr txBox="1"/>
          <p:nvPr/>
        </p:nvSpPr>
        <p:spPr>
          <a:xfrm>
            <a:off x="5760720" y="1170432"/>
            <a:ext cx="1188720" cy="819131"/>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pt-BR" sz="1292" b="1">
                <a:solidFill>
                  <a:schemeClr val="bg1"/>
                </a:solidFill>
                <a:latin typeface="+mn-lt"/>
                <a:cs typeface="Arial" pitchFamily="34" charset="0"/>
              </a:rPr>
              <a:t>% Change</a:t>
            </a:r>
          </a:p>
          <a:p>
            <a:pPr marL="244726" indent="-244726" algn="ctr">
              <a:spcBef>
                <a:spcPct val="20000"/>
              </a:spcBef>
              <a:buClr>
                <a:schemeClr val="tx1"/>
              </a:buClr>
            </a:pPr>
            <a:r>
              <a:rPr lang="pt-BR" sz="1292" b="1" smtClean="0">
                <a:solidFill>
                  <a:schemeClr val="bg1"/>
                </a:solidFill>
                <a:latin typeface="+mn-lt"/>
                <a:cs typeface="Arial" pitchFamily="34" charset="0"/>
              </a:rPr>
              <a:t>2018 </a:t>
            </a:r>
            <a:r>
              <a:rPr lang="pt-BR" sz="1292" b="1">
                <a:solidFill>
                  <a:schemeClr val="bg1"/>
                </a:solidFill>
                <a:latin typeface="+mn-lt"/>
                <a:cs typeface="Arial" pitchFamily="34" charset="0"/>
              </a:rPr>
              <a:t>/ </a:t>
            </a:r>
            <a:r>
              <a:rPr lang="pt-BR" sz="1292" b="1" smtClean="0">
                <a:solidFill>
                  <a:schemeClr val="bg1"/>
                </a:solidFill>
                <a:latin typeface="+mn-lt"/>
                <a:cs typeface="Arial" pitchFamily="34" charset="0"/>
              </a:rPr>
              <a:t>2017</a:t>
            </a:r>
            <a:endParaRPr lang="pt-BR" sz="1292" b="1">
              <a:solidFill>
                <a:schemeClr val="bg1"/>
              </a:solidFill>
              <a:latin typeface="+mn-lt"/>
              <a:cs typeface="Arial" pitchFamily="34" charset="0"/>
            </a:endParaRPr>
          </a:p>
        </p:txBody>
      </p:sp>
      <p:sp>
        <p:nvSpPr>
          <p:cNvPr id="33" name="Text Placeholder 8"/>
          <p:cNvSpPr txBox="1"/>
          <p:nvPr/>
        </p:nvSpPr>
        <p:spPr>
          <a:xfrm>
            <a:off x="4389120" y="1162935"/>
            <a:ext cx="1005840" cy="819131"/>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a:spcBef>
                <a:spcPct val="20000"/>
              </a:spcBef>
              <a:buClr>
                <a:schemeClr val="tx1"/>
              </a:buClr>
            </a:pPr>
            <a:r>
              <a:rPr lang="en-US" sz="1292" b="1" dirty="0" smtClean="0">
                <a:solidFill>
                  <a:schemeClr val="bg1"/>
                </a:solidFill>
                <a:latin typeface="+mn-lt"/>
                <a:cs typeface="Arial" pitchFamily="34" charset="0"/>
              </a:rPr>
              <a:t>2018</a:t>
            </a:r>
          </a:p>
          <a:p>
            <a:pPr algn="ctr">
              <a:spcBef>
                <a:spcPct val="20000"/>
              </a:spcBef>
              <a:buClr>
                <a:schemeClr val="tx1"/>
              </a:buClr>
            </a:pPr>
            <a:r>
              <a:rPr lang="en-US" sz="1292" b="1" dirty="0" smtClean="0">
                <a:solidFill>
                  <a:schemeClr val="bg1"/>
                </a:solidFill>
                <a:latin typeface="+mn-lt"/>
                <a:cs typeface="Arial" pitchFamily="34" charset="0"/>
              </a:rPr>
              <a:t>Actual</a:t>
            </a:r>
            <a:endParaRPr lang="en-US" sz="1292" b="1" dirty="0">
              <a:solidFill>
                <a:schemeClr val="bg1"/>
              </a:solidFill>
              <a:latin typeface="+mn-lt"/>
              <a:cs typeface="Arial" pitchFamily="34" charset="0"/>
            </a:endParaRPr>
          </a:p>
        </p:txBody>
      </p:sp>
      <p:sp>
        <p:nvSpPr>
          <p:cNvPr id="34" name="Text Placeholder 8"/>
          <p:cNvSpPr txBox="1"/>
          <p:nvPr/>
        </p:nvSpPr>
        <p:spPr>
          <a:xfrm>
            <a:off x="457200" y="1168311"/>
            <a:ext cx="3657600" cy="819131"/>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292" b="1" dirty="0" smtClean="0">
                <a:solidFill>
                  <a:schemeClr val="bg1"/>
                </a:solidFill>
                <a:latin typeface="+mn-lt"/>
                <a:cs typeface="Arial" pitchFamily="34" charset="0"/>
              </a:rPr>
              <a:t>Group Financials</a:t>
            </a:r>
          </a:p>
          <a:p>
            <a:pPr marL="244726" indent="-244726" algn="ctr">
              <a:spcBef>
                <a:spcPct val="20000"/>
              </a:spcBef>
              <a:buClr>
                <a:schemeClr val="tx1"/>
              </a:buClr>
            </a:pPr>
            <a:r>
              <a:rPr lang="en-US" sz="1292" b="1" dirty="0" smtClean="0">
                <a:solidFill>
                  <a:schemeClr val="bg1"/>
                </a:solidFill>
                <a:latin typeface="+mn-lt"/>
                <a:cs typeface="Arial" pitchFamily="34" charset="0"/>
              </a:rPr>
              <a:t>(QAR bn)</a:t>
            </a:r>
            <a:endParaRPr lang="en-US" sz="1292" b="1" dirty="0">
              <a:solidFill>
                <a:schemeClr val="bg1"/>
              </a:solidFill>
              <a:latin typeface="+mn-lt"/>
              <a:cs typeface="Arial" pitchFamily="34" charset="0"/>
            </a:endParaRPr>
          </a:p>
        </p:txBody>
      </p:sp>
      <p:sp>
        <p:nvSpPr>
          <p:cNvPr id="39" name="Text Placeholder 8"/>
          <p:cNvSpPr txBox="1"/>
          <p:nvPr/>
        </p:nvSpPr>
        <p:spPr>
          <a:xfrm>
            <a:off x="7512149" y="1170432"/>
            <a:ext cx="1371600" cy="831920"/>
          </a:xfrm>
          <a:prstGeom prst="roundRect">
            <a:avLst/>
          </a:prstGeom>
          <a:solidFill>
            <a:srgbClr val="ED1C24"/>
          </a:solidFill>
        </p:spPr>
        <p:txBody>
          <a:bodyPr anchor="ctr" anchorCtr="0">
            <a:noAutofit/>
          </a:bodyPr>
          <a:lstStyle>
            <a:defPPr>
              <a:defRPr lang="nl-NL"/>
            </a:defPPr>
            <a:lvl1pPr marL="265113" indent="-265113" algn="ctr" defTabSz="914400" rtl="0" eaLnBrk="1" fontAlgn="base" latinLnBrk="1" hangingPunct="0">
              <a:spcBef>
                <a:spcPct val="20000"/>
              </a:spcBef>
              <a:spcAft>
                <a:spcPct val="0"/>
              </a:spcAft>
              <a:buClr>
                <a:schemeClr val="tx1"/>
              </a:buClr>
              <a:defRPr sz="1200" b="1" kern="1200">
                <a:solidFill>
                  <a:schemeClr val="bg1"/>
                </a:solidFill>
                <a:latin typeface="Arial" pitchFamily="34" charset="0"/>
                <a:ea typeface="Arial"/>
                <a:cs typeface="Arial" pitchFamily="34" charset="0"/>
              </a:defRPr>
            </a:lvl1pPr>
            <a:lvl2pPr marL="457200" algn="l" defTabSz="914400" rtl="0" eaLnBrk="1" fontAlgn="base" latinLnBrk="1" hangingPunct="0">
              <a:spcBef>
                <a:spcPct val="0"/>
              </a:spcBef>
              <a:spcAft>
                <a:spcPct val="0"/>
              </a:spcAft>
              <a:defRPr lang="nl-NL"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nl-NL"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nl-NL"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nl-NL" sz="1800" kern="1200">
                <a:solidFill>
                  <a:schemeClr val="tx1"/>
                </a:solidFill>
                <a:latin typeface="Arial"/>
                <a:ea typeface="Arial"/>
                <a:cs typeface="Arial"/>
              </a:defRPr>
            </a:lvl5pPr>
            <a:lvl6pPr marL="2286000" algn="l" defTabSz="457200" rtl="0" eaLnBrk="1" latinLnBrk="0" hangingPunct="1">
              <a:defRPr lang="nl-NL" sz="1800" kern="1200">
                <a:solidFill>
                  <a:schemeClr val="tx1"/>
                </a:solidFill>
                <a:latin typeface="Arial"/>
                <a:ea typeface="Arial"/>
                <a:cs typeface="Arial"/>
              </a:defRPr>
            </a:lvl6pPr>
            <a:lvl7pPr marL="2743200" algn="l" defTabSz="457200" rtl="0" eaLnBrk="1" latinLnBrk="0" hangingPunct="1">
              <a:defRPr lang="nl-NL" sz="1800" kern="1200">
                <a:solidFill>
                  <a:schemeClr val="tx1"/>
                </a:solidFill>
                <a:latin typeface="Arial"/>
                <a:ea typeface="Arial"/>
                <a:cs typeface="Arial"/>
              </a:defRPr>
            </a:lvl7pPr>
            <a:lvl8pPr marL="3200400" algn="l" defTabSz="457200" rtl="0" eaLnBrk="1" latinLnBrk="0" hangingPunct="1">
              <a:defRPr lang="nl-NL" sz="1800" kern="1200">
                <a:solidFill>
                  <a:schemeClr val="tx1"/>
                </a:solidFill>
                <a:latin typeface="Arial"/>
                <a:ea typeface="Arial"/>
                <a:cs typeface="Arial"/>
              </a:defRPr>
            </a:lvl8pPr>
          </a:lstStyle>
          <a:p>
            <a:pPr marL="0">
              <a:spcBef>
                <a:spcPct val="0"/>
              </a:spcBef>
            </a:pPr>
            <a:r>
              <a:rPr lang="en-US" dirty="0" smtClean="0">
                <a:latin typeface="+mn-lt"/>
              </a:rPr>
              <a:t>2018 </a:t>
            </a:r>
            <a:r>
              <a:rPr lang="en-US" dirty="0">
                <a:latin typeface="+mn-lt"/>
              </a:rPr>
              <a:t>Full Year Guidance over </a:t>
            </a:r>
            <a:r>
              <a:rPr lang="en-US" dirty="0" smtClean="0">
                <a:latin typeface="+mn-lt"/>
              </a:rPr>
              <a:t>2017</a:t>
            </a:r>
            <a:endParaRPr lang="en-US" dirty="0">
              <a:latin typeface="+mn-lt"/>
            </a:endParaRPr>
          </a:p>
        </p:txBody>
      </p:sp>
      <p:sp>
        <p:nvSpPr>
          <p:cNvPr id="17"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Results</a:t>
            </a:r>
          </a:p>
          <a:p>
            <a:r>
              <a:rPr lang="en-US" sz="2000" dirty="0" smtClean="0">
                <a:latin typeface="+mj-lt"/>
              </a:rPr>
              <a:t>2018 9M performance summary</a:t>
            </a:r>
            <a:endParaRPr lang="en-US" sz="2000" dirty="0">
              <a:latin typeface="+mj-lt"/>
            </a:endParaRPr>
          </a:p>
        </p:txBody>
      </p:sp>
      <p:grpSp>
        <p:nvGrpSpPr>
          <p:cNvPr id="18" name="Group 17"/>
          <p:cNvGrpSpPr/>
          <p:nvPr/>
        </p:nvGrpSpPr>
        <p:grpSpPr>
          <a:xfrm>
            <a:off x="6126480" y="44527"/>
            <a:ext cx="2862072" cy="260273"/>
            <a:chOff x="6126480" y="44527"/>
            <a:chExt cx="2862072" cy="260273"/>
          </a:xfrm>
        </p:grpSpPr>
        <p:sp>
          <p:nvSpPr>
            <p:cNvPr id="19"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20"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Operations </a:t>
              </a:r>
            </a:p>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Review</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21"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22"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grpSp>
      <p:sp>
        <p:nvSpPr>
          <p:cNvPr id="15" name="Content Placeholder 1"/>
          <p:cNvSpPr>
            <a:spLocks noGrp="1"/>
          </p:cNvSpPr>
          <p:nvPr>
            <p:ph idx="1"/>
          </p:nvPr>
        </p:nvSpPr>
        <p:spPr>
          <a:xfrm>
            <a:off x="467031" y="5365247"/>
            <a:ext cx="8432489" cy="663666"/>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p>
            <a:pPr marL="0" indent="0" algn="ctr">
              <a:lnSpc>
                <a:spcPct val="110000"/>
              </a:lnSpc>
              <a:spcBef>
                <a:spcPts val="100"/>
              </a:spcBef>
              <a:spcAft>
                <a:spcPts val="100"/>
              </a:spcAft>
              <a:buNone/>
            </a:pPr>
            <a:endParaRPr lang="en-US" sz="1100" b="1" dirty="0">
              <a:solidFill>
                <a:schemeClr val="tx1">
                  <a:lumMod val="50000"/>
                </a:schemeClr>
              </a:solidFill>
              <a:latin typeface="+mn-lt"/>
            </a:endParaRPr>
          </a:p>
          <a:p>
            <a:pPr marL="0" indent="0" algn="ctr">
              <a:lnSpc>
                <a:spcPct val="110000"/>
              </a:lnSpc>
              <a:spcBef>
                <a:spcPts val="100"/>
              </a:spcBef>
              <a:spcAft>
                <a:spcPts val="100"/>
              </a:spcAft>
              <a:buNone/>
            </a:pPr>
            <a:r>
              <a:rPr lang="en-US" sz="1100" b="1" dirty="0">
                <a:solidFill>
                  <a:schemeClr val="tx1">
                    <a:lumMod val="50000"/>
                  </a:schemeClr>
                </a:solidFill>
                <a:latin typeface="+mn-lt"/>
              </a:rPr>
              <a:t>M</a:t>
            </a:r>
            <a:r>
              <a:rPr lang="en-US" sz="1100" b="1" dirty="0" smtClean="0">
                <a:solidFill>
                  <a:schemeClr val="tx1">
                    <a:lumMod val="50000"/>
                  </a:schemeClr>
                </a:solidFill>
                <a:latin typeface="+mn-lt"/>
              </a:rPr>
              <a:t>arket </a:t>
            </a:r>
            <a:r>
              <a:rPr lang="en-US" sz="1100" b="1" dirty="0">
                <a:solidFill>
                  <a:schemeClr val="tx1">
                    <a:lumMod val="50000"/>
                  </a:schemeClr>
                </a:solidFill>
                <a:latin typeface="+mn-lt"/>
              </a:rPr>
              <a:t>challenges in Indonesia and Algeria as well as high negative FX impact</a:t>
            </a:r>
          </a:p>
          <a:p>
            <a:pPr marL="0" indent="0" algn="ctr">
              <a:lnSpc>
                <a:spcPct val="110000"/>
              </a:lnSpc>
              <a:spcBef>
                <a:spcPts val="100"/>
              </a:spcBef>
              <a:spcAft>
                <a:spcPts val="100"/>
              </a:spcAft>
              <a:buNone/>
            </a:pPr>
            <a:r>
              <a:rPr lang="en-US" sz="1100" b="1" dirty="0" smtClean="0">
                <a:solidFill>
                  <a:schemeClr val="tx1">
                    <a:lumMod val="50000"/>
                  </a:schemeClr>
                </a:solidFill>
                <a:latin typeface="+mn-lt"/>
              </a:rPr>
              <a:t>Cautiously optimistic about Indonesian turn around</a:t>
            </a:r>
            <a:endParaRPr lang="en-US" sz="1100" b="1" dirty="0">
              <a:solidFill>
                <a:schemeClr val="tx1">
                  <a:lumMod val="50000"/>
                </a:schemeClr>
              </a:solidFill>
              <a:latin typeface="+mn-lt"/>
            </a:endParaRPr>
          </a:p>
          <a:p>
            <a:pPr marL="0" indent="0" algn="ctr">
              <a:lnSpc>
                <a:spcPct val="110000"/>
              </a:lnSpc>
              <a:spcBef>
                <a:spcPts val="100"/>
              </a:spcBef>
              <a:spcAft>
                <a:spcPts val="100"/>
              </a:spcAft>
              <a:buNone/>
            </a:pPr>
            <a:endParaRPr lang="en-US" sz="1100" b="1" dirty="0">
              <a:solidFill>
                <a:schemeClr val="tx1">
                  <a:lumMod val="50000"/>
                </a:schemeClr>
              </a:solidFill>
              <a:latin typeface="+mn-lt"/>
            </a:endParaRPr>
          </a:p>
        </p:txBody>
      </p:sp>
      <p:sp>
        <p:nvSpPr>
          <p:cNvPr id="4" name="Slide Number Placeholder 3"/>
          <p:cNvSpPr>
            <a:spLocks noGrp="1"/>
          </p:cNvSpPr>
          <p:nvPr>
            <p:ph type="sldNum" sz="quarter" idx="4"/>
          </p:nvPr>
        </p:nvSpPr>
        <p:spPr/>
        <p:txBody>
          <a:bodyPr/>
          <a:lstStyle/>
          <a:p>
            <a:fld id="{F9F4C691-6DE9-424C-9C34-B44F65CDDA11}" type="slidenum">
              <a:rPr lang="en-US" smtClean="0">
                <a:latin typeface="+mn-lt"/>
              </a:rPr>
              <a:t>10</a:t>
            </a:fld>
            <a:endParaRPr lang="en-US" sz="800" dirty="0">
              <a:latin typeface="+mn-lt"/>
            </a:endParaRPr>
          </a:p>
        </p:txBody>
      </p:sp>
      <p:graphicFrame>
        <p:nvGraphicFramePr>
          <p:cNvPr id="40" name="New Table"/>
          <p:cNvGraphicFramePr>
            <a:graphicFrameLocks noGrp="1"/>
          </p:cNvGraphicFramePr>
          <p:nvPr>
            <p:extLst>
              <p:ext uri="{D42A27DB-BD31-4B8C-83A1-F6EECF244321}">
                <p14:modId xmlns:p14="http://schemas.microsoft.com/office/powerpoint/2010/main" val="2197056315"/>
              </p:ext>
            </p:extLst>
          </p:nvPr>
        </p:nvGraphicFramePr>
        <p:xfrm>
          <a:off x="584200" y="2241353"/>
          <a:ext cx="8277225" cy="1628775"/>
        </p:xfrm>
        <a:graphic>
          <a:graphicData uri="http://schemas.openxmlformats.org/drawingml/2006/table">
            <a:tbl>
              <a:tblPr firstRow="1">
                <a:tableStyleId>{5940675A-B579-460E-94D1-54222C63F5DA}</a:tableStyleId>
              </a:tblPr>
              <a:tblGrid>
                <a:gridCol w="3781425">
                  <a:extLst>
                    <a:ext uri="{9D8B030D-6E8A-4147-A177-3AD203B41FA5}">
                      <a16:colId xmlns:a16="http://schemas.microsoft.com/office/drawing/2014/main" val="20000"/>
                    </a:ext>
                  </a:extLst>
                </a:gridCol>
                <a:gridCol w="1304925">
                  <a:extLst>
                    <a:ext uri="{9D8B030D-6E8A-4147-A177-3AD203B41FA5}">
                      <a16:colId xmlns:a16="http://schemas.microsoft.com/office/drawing/2014/main" val="20001"/>
                    </a:ext>
                  </a:extLst>
                </a:gridCol>
                <a:gridCol w="1304925">
                  <a:extLst>
                    <a:ext uri="{9D8B030D-6E8A-4147-A177-3AD203B41FA5}">
                      <a16:colId xmlns:a16="http://schemas.microsoft.com/office/drawing/2014/main" val="20002"/>
                    </a:ext>
                  </a:extLst>
                </a:gridCol>
                <a:gridCol w="600075">
                  <a:extLst>
                    <a:ext uri="{9D8B030D-6E8A-4147-A177-3AD203B41FA5}">
                      <a16:colId xmlns:a16="http://schemas.microsoft.com/office/drawing/2014/main" val="20003"/>
                    </a:ext>
                  </a:extLst>
                </a:gridCol>
                <a:gridCol w="1285875">
                  <a:extLst>
                    <a:ext uri="{9D8B030D-6E8A-4147-A177-3AD203B41FA5}">
                      <a16:colId xmlns:a16="http://schemas.microsoft.com/office/drawing/2014/main" val="20004"/>
                    </a:ext>
                  </a:extLst>
                </a:gridCol>
              </a:tblGrid>
              <a:tr h="542925">
                <a:tc>
                  <a:txBody>
                    <a:bodyPr/>
                    <a:lstStyle/>
                    <a:p>
                      <a:pPr algn="l" rtl="1"/>
                      <a:r>
                        <a:rPr sz="1200" b="1" i="0" u="none" strike="noStrike" dirty="0">
                          <a:solidFill>
                            <a:srgbClr val="221E20"/>
                          </a:solidFill>
                          <a:latin typeface="Noto Sans"/>
                        </a:rPr>
                        <a:t>Revenue</a:t>
                      </a:r>
                    </a:p>
                  </a:txBody>
                  <a:tcPr marL="111125" marR="25400" marT="0" marB="0" anchor="ctr">
                    <a:lnL w="38100" cmpd="sng">
                      <a:solidFill>
                        <a:srgbClr val="DFDFE1"/>
                      </a:solidFill>
                      <a:prstDash val="solid"/>
                    </a:lnL>
                    <a:lnR>
                      <a:noFill/>
                    </a:lnR>
                    <a:lnT w="38100" cmpd="sng">
                      <a:solidFill>
                        <a:srgbClr val="DFDFE1"/>
                      </a:solidFill>
                      <a:prstDash val="solid"/>
                    </a:lnT>
                    <a:lnB w="38100" cmpd="sng">
                      <a:solidFill>
                        <a:srgbClr val="DFDFE1"/>
                      </a:solidFill>
                      <a:prstDash val="solid"/>
                    </a:lnB>
                    <a:lnTlToBr>
                      <a:noFill/>
                    </a:lnTlToBr>
                    <a:lnBlToTr>
                      <a:noFill/>
                    </a:lnBlToTr>
                    <a:solidFill>
                      <a:srgbClr val="FFFFFF"/>
                    </a:solidFill>
                  </a:tcPr>
                </a:tc>
                <a:tc>
                  <a:txBody>
                    <a:bodyPr/>
                    <a:lstStyle/>
                    <a:p>
                      <a:pPr algn="ctr"/>
                      <a:r>
                        <a:rPr sz="1200" b="1" i="0" u="none" strike="noStrike" dirty="0">
                          <a:solidFill>
                            <a:srgbClr val="221E20"/>
                          </a:solidFill>
                          <a:latin typeface="Noto Sans"/>
                        </a:rPr>
                        <a:t>22.8</a:t>
                      </a:r>
                    </a:p>
                  </a:txBody>
                  <a:tcPr marL="25400" marR="25400" marT="0" marB="0" anchor="ctr">
                    <a:lnL>
                      <a:noFill/>
                    </a:lnL>
                    <a:lnR>
                      <a:noFill/>
                    </a:lnR>
                    <a:lnT w="38100" cmpd="sng">
                      <a:solidFill>
                        <a:srgbClr val="DFDFE1"/>
                      </a:solidFill>
                      <a:prstDash val="solid"/>
                    </a:lnT>
                    <a:lnB w="38100" cmpd="sng">
                      <a:solidFill>
                        <a:srgbClr val="DFDFE1"/>
                      </a:solidFill>
                      <a:prstDash val="solid"/>
                    </a:lnB>
                    <a:lnTlToBr>
                      <a:noFill/>
                    </a:lnTlToBr>
                    <a:lnBlToTr>
                      <a:noFill/>
                    </a:lnBlToTr>
                    <a:solidFill>
                      <a:srgbClr val="FFFFFF"/>
                    </a:solidFill>
                  </a:tcPr>
                </a:tc>
                <a:tc>
                  <a:txBody>
                    <a:bodyPr/>
                    <a:lstStyle/>
                    <a:p>
                      <a:pPr algn="ctr"/>
                      <a:r>
                        <a:rPr sz="1200" b="1" i="0" u="none" strike="noStrike" dirty="0">
                          <a:solidFill>
                            <a:srgbClr val="221E20"/>
                          </a:solidFill>
                          <a:latin typeface="Noto Sans"/>
                        </a:rPr>
                        <a:t>-7%</a:t>
                      </a:r>
                    </a:p>
                  </a:txBody>
                  <a:tcPr marL="25400" marR="25400" marT="0" marB="0" anchor="ctr">
                    <a:lnL>
                      <a:noFill/>
                    </a:lnL>
                    <a:lnR w="38100" cmpd="sng">
                      <a:solidFill>
                        <a:srgbClr val="DFDFE1"/>
                      </a:solidFill>
                      <a:prstDash val="solid"/>
                    </a:lnR>
                    <a:lnT w="38100" cmpd="sng">
                      <a:solidFill>
                        <a:srgbClr val="DFDFE1"/>
                      </a:solidFill>
                      <a:prstDash val="solid"/>
                    </a:lnT>
                    <a:lnB w="38100" cmpd="sng">
                      <a:solidFill>
                        <a:srgbClr val="DFDFE1"/>
                      </a:solidFill>
                      <a:prstDash val="solid"/>
                    </a:lnB>
                    <a:lnTlToBr>
                      <a:noFill/>
                    </a:lnTlToBr>
                    <a:lnBlToTr>
                      <a:noFill/>
                    </a:lnBlToTr>
                    <a:solidFill>
                      <a:srgbClr val="FFFFFF"/>
                    </a:solidFill>
                  </a:tcPr>
                </a:tc>
                <a:tc>
                  <a:txBody>
                    <a:bodyPr/>
                    <a:lstStyle/>
                    <a:p>
                      <a:pPr algn="l"/>
                      <a:endParaRPr sz="1100" b="0" i="0" u="none" strike="noStrike" dirty="0">
                        <a:solidFill>
                          <a:srgbClr val="000000"/>
                        </a:solidFill>
                        <a:latin typeface="Noto Sans"/>
                      </a:endParaRPr>
                    </a:p>
                  </a:txBody>
                  <a:tcPr marL="0" marR="0" marT="0" marB="0" anchor="b">
                    <a:lnL w="38100" cmpd="sng">
                      <a:solidFill>
                        <a:srgbClr val="DFDFE1"/>
                      </a:solidFill>
                      <a:prstDash val="solid"/>
                    </a:lnL>
                    <a:lnR w="38100" cmpd="sng">
                      <a:solidFill>
                        <a:srgbClr val="DFDFE1"/>
                      </a:solidFill>
                      <a:prstDash val="solid"/>
                    </a:lnR>
                    <a:lnT>
                      <a:noFill/>
                    </a:lnT>
                    <a:lnB>
                      <a:noFill/>
                    </a:lnB>
                    <a:lnTlToBr>
                      <a:noFill/>
                    </a:lnTlToBr>
                    <a:lnBlToTr>
                      <a:noFill/>
                    </a:lnBlToTr>
                    <a:solidFill>
                      <a:srgbClr val="FFFFFF"/>
                    </a:solidFill>
                  </a:tcPr>
                </a:tc>
                <a:tc>
                  <a:txBody>
                    <a:bodyPr/>
                    <a:lstStyle/>
                    <a:p>
                      <a:pPr algn="ctr"/>
                      <a:r>
                        <a:rPr sz="1200" b="1" i="0" u="none" strike="noStrike" dirty="0" smtClean="0">
                          <a:solidFill>
                            <a:srgbClr val="000000"/>
                          </a:solidFill>
                          <a:latin typeface="Noto Sans"/>
                        </a:rPr>
                        <a:t>-</a:t>
                      </a:r>
                      <a:r>
                        <a:rPr lang="en-US" sz="1200" b="1" i="0" u="none" strike="noStrike" dirty="0" smtClean="0">
                          <a:solidFill>
                            <a:srgbClr val="000000"/>
                          </a:solidFill>
                          <a:latin typeface="Noto Sans"/>
                        </a:rPr>
                        <a:t>3.5</a:t>
                      </a:r>
                      <a:r>
                        <a:rPr sz="1200" b="1" i="0" u="none" strike="noStrike" dirty="0" smtClean="0">
                          <a:solidFill>
                            <a:srgbClr val="000000"/>
                          </a:solidFill>
                          <a:latin typeface="Noto Sans"/>
                        </a:rPr>
                        <a:t>% </a:t>
                      </a:r>
                      <a:r>
                        <a:rPr sz="1200" b="1" i="0" u="none" strike="noStrike" dirty="0">
                          <a:solidFill>
                            <a:srgbClr val="000000"/>
                          </a:solidFill>
                          <a:latin typeface="Noto Sans"/>
                        </a:rPr>
                        <a:t>to </a:t>
                      </a:r>
                      <a:r>
                        <a:rPr lang="en-US" sz="1200" b="1" i="0" u="none" strike="noStrike" dirty="0" smtClean="0">
                          <a:solidFill>
                            <a:srgbClr val="000000"/>
                          </a:solidFill>
                          <a:latin typeface="Noto Sans"/>
                        </a:rPr>
                        <a:t>-6.5</a:t>
                      </a:r>
                      <a:r>
                        <a:rPr sz="1200" b="1" i="0" u="none" strike="noStrike" dirty="0" smtClean="0">
                          <a:solidFill>
                            <a:srgbClr val="000000"/>
                          </a:solidFill>
                          <a:latin typeface="Noto Sans"/>
                        </a:rPr>
                        <a:t>%</a:t>
                      </a:r>
                      <a:endParaRPr sz="1200" b="1" i="0" u="none" strike="noStrike" dirty="0">
                        <a:solidFill>
                          <a:srgbClr val="000000"/>
                        </a:solidFill>
                        <a:latin typeface="Noto Sans"/>
                      </a:endParaRPr>
                    </a:p>
                  </a:txBody>
                  <a:tcPr marL="25400" marR="25400" marT="0" marB="0" anchor="ctr">
                    <a:lnL w="38100" cmpd="sng">
                      <a:solidFill>
                        <a:srgbClr val="DFDFE1"/>
                      </a:solidFill>
                      <a:prstDash val="solid"/>
                    </a:lnL>
                    <a:lnR w="38100" cmpd="sng">
                      <a:solidFill>
                        <a:srgbClr val="DFDFE1"/>
                      </a:solidFill>
                      <a:prstDash val="solid"/>
                    </a:lnR>
                    <a:lnT w="38100" cmpd="sng">
                      <a:solidFill>
                        <a:srgbClr val="DFDFE1"/>
                      </a:solidFill>
                      <a:prstDash val="solid"/>
                    </a:lnT>
                    <a:lnB w="38100" cmpd="sng">
                      <a:solidFill>
                        <a:srgbClr val="DFDFE1"/>
                      </a:solidFill>
                      <a:prstDash val="solid"/>
                    </a:lnB>
                    <a:lnTlToBr>
                      <a:noFill/>
                    </a:lnTlToBr>
                    <a:lnBlToTr>
                      <a:noFill/>
                    </a:lnBlToTr>
                    <a:solidFill>
                      <a:srgbClr val="FFFFFF"/>
                    </a:solidFill>
                  </a:tcPr>
                </a:tc>
                <a:extLst>
                  <a:ext uri="{0D108BD9-81ED-4DB2-BD59-A6C34878D82A}">
                    <a16:rowId xmlns:a16="http://schemas.microsoft.com/office/drawing/2014/main" val="10000"/>
                  </a:ext>
                </a:extLst>
              </a:tr>
              <a:tr h="542925">
                <a:tc>
                  <a:txBody>
                    <a:bodyPr/>
                    <a:lstStyle/>
                    <a:p>
                      <a:pPr algn="l" rtl="1"/>
                      <a:r>
                        <a:rPr sz="1200" b="1" i="0" u="none" strike="noStrike" dirty="0">
                          <a:solidFill>
                            <a:srgbClr val="221E20"/>
                          </a:solidFill>
                          <a:latin typeface="Noto Sans"/>
                        </a:rPr>
                        <a:t>EBITDA </a:t>
                      </a:r>
                    </a:p>
                  </a:txBody>
                  <a:tcPr marL="111125" marR="25400" marT="0" marB="0" anchor="ctr">
                    <a:lnL w="38100" cmpd="sng">
                      <a:solidFill>
                        <a:srgbClr val="DFDFE1"/>
                      </a:solidFill>
                      <a:prstDash val="solid"/>
                    </a:lnL>
                    <a:lnR>
                      <a:noFill/>
                    </a:lnR>
                    <a:lnT w="38100" cmpd="sng">
                      <a:solidFill>
                        <a:srgbClr val="DFDFE1"/>
                      </a:solidFill>
                      <a:prstDash val="solid"/>
                    </a:lnT>
                    <a:lnB w="38100" cmpd="sng">
                      <a:solidFill>
                        <a:srgbClr val="DFDFE1"/>
                      </a:solidFill>
                      <a:prstDash val="solid"/>
                    </a:lnB>
                    <a:lnTlToBr>
                      <a:noFill/>
                    </a:lnTlToBr>
                    <a:lnBlToTr>
                      <a:noFill/>
                    </a:lnBlToTr>
                    <a:solidFill>
                      <a:srgbClr val="F2F2F2"/>
                    </a:solidFill>
                  </a:tcPr>
                </a:tc>
                <a:tc>
                  <a:txBody>
                    <a:bodyPr/>
                    <a:lstStyle/>
                    <a:p>
                      <a:pPr algn="ctr"/>
                      <a:r>
                        <a:rPr sz="1200" b="1" i="0" u="none" strike="noStrike" dirty="0">
                          <a:solidFill>
                            <a:srgbClr val="221E20"/>
                          </a:solidFill>
                          <a:latin typeface="Noto Sans"/>
                        </a:rPr>
                        <a:t>9.3</a:t>
                      </a:r>
                    </a:p>
                  </a:txBody>
                  <a:tcPr marL="25400" marR="25400" marT="0" marB="0" anchor="ctr">
                    <a:lnL>
                      <a:noFill/>
                    </a:lnL>
                    <a:lnR>
                      <a:noFill/>
                    </a:lnR>
                    <a:lnT w="38100" cmpd="sng">
                      <a:solidFill>
                        <a:srgbClr val="DFDFE1"/>
                      </a:solidFill>
                      <a:prstDash val="solid"/>
                    </a:lnT>
                    <a:lnB w="38100" cmpd="sng">
                      <a:solidFill>
                        <a:srgbClr val="DFDFE1"/>
                      </a:solidFill>
                      <a:prstDash val="solid"/>
                    </a:lnB>
                    <a:lnTlToBr>
                      <a:noFill/>
                    </a:lnTlToBr>
                    <a:lnBlToTr>
                      <a:noFill/>
                    </a:lnBlToTr>
                    <a:solidFill>
                      <a:srgbClr val="F2F2F2"/>
                    </a:solidFill>
                  </a:tcPr>
                </a:tc>
                <a:tc>
                  <a:txBody>
                    <a:bodyPr/>
                    <a:lstStyle/>
                    <a:p>
                      <a:pPr algn="ctr"/>
                      <a:r>
                        <a:rPr sz="1200" b="1" i="0" u="none" strike="noStrike" dirty="0">
                          <a:solidFill>
                            <a:srgbClr val="221E20"/>
                          </a:solidFill>
                          <a:latin typeface="Noto Sans"/>
                        </a:rPr>
                        <a:t>-11%</a:t>
                      </a:r>
                    </a:p>
                  </a:txBody>
                  <a:tcPr marL="25400" marR="25400" marT="0" marB="0" anchor="ctr">
                    <a:lnL>
                      <a:noFill/>
                    </a:lnL>
                    <a:lnR w="38100" cmpd="sng">
                      <a:solidFill>
                        <a:srgbClr val="DFDFE1"/>
                      </a:solidFill>
                      <a:prstDash val="solid"/>
                    </a:lnR>
                    <a:lnT w="38100" cmpd="sng">
                      <a:solidFill>
                        <a:srgbClr val="DFDFE1"/>
                      </a:solidFill>
                      <a:prstDash val="solid"/>
                    </a:lnT>
                    <a:lnB w="38100" cmpd="sng">
                      <a:solidFill>
                        <a:srgbClr val="DFDFE1"/>
                      </a:solidFill>
                      <a:prstDash val="solid"/>
                    </a:lnB>
                    <a:lnTlToBr>
                      <a:noFill/>
                    </a:lnTlToBr>
                    <a:lnBlToTr>
                      <a:noFill/>
                    </a:lnBlToTr>
                    <a:solidFill>
                      <a:srgbClr val="F2F2F2"/>
                    </a:solidFill>
                  </a:tcPr>
                </a:tc>
                <a:tc>
                  <a:txBody>
                    <a:bodyPr/>
                    <a:lstStyle/>
                    <a:p>
                      <a:pPr algn="l"/>
                      <a:endParaRPr sz="1100" b="0" i="0" u="none" strike="noStrike" dirty="0">
                        <a:solidFill>
                          <a:srgbClr val="000000"/>
                        </a:solidFill>
                        <a:latin typeface="Noto Sans"/>
                      </a:endParaRPr>
                    </a:p>
                  </a:txBody>
                  <a:tcPr marL="0" marR="0" marT="0" marB="0" anchor="b">
                    <a:lnL w="38100" cmpd="sng">
                      <a:solidFill>
                        <a:srgbClr val="DFDFE1"/>
                      </a:solidFill>
                      <a:prstDash val="solid"/>
                    </a:lnL>
                    <a:lnR w="38100" cmpd="sng">
                      <a:solidFill>
                        <a:srgbClr val="DFDFE1"/>
                      </a:solidFill>
                      <a:prstDash val="solid"/>
                    </a:lnR>
                    <a:lnT>
                      <a:noFill/>
                    </a:lnT>
                    <a:lnB>
                      <a:noFill/>
                    </a:lnB>
                    <a:lnTlToBr>
                      <a:noFill/>
                    </a:lnTlToBr>
                    <a:lnBlToTr>
                      <a:noFill/>
                    </a:lnBlToTr>
                    <a:solidFill>
                      <a:srgbClr val="FFFFFF"/>
                    </a:solidFill>
                  </a:tcPr>
                </a:tc>
                <a:tc>
                  <a:txBody>
                    <a:bodyPr/>
                    <a:lstStyle/>
                    <a:p>
                      <a:pPr algn="ctr"/>
                      <a:r>
                        <a:rPr sz="1200" b="1" i="0" u="none" strike="noStrike" dirty="0" smtClean="0">
                          <a:solidFill>
                            <a:srgbClr val="000000"/>
                          </a:solidFill>
                          <a:latin typeface="Noto Sans"/>
                        </a:rPr>
                        <a:t>-</a:t>
                      </a:r>
                      <a:r>
                        <a:rPr lang="en-US" sz="1200" b="1" i="0" u="none" strike="noStrike" dirty="0" smtClean="0">
                          <a:solidFill>
                            <a:srgbClr val="000000"/>
                          </a:solidFill>
                          <a:latin typeface="Noto Sans"/>
                        </a:rPr>
                        <a:t>5.5</a:t>
                      </a:r>
                      <a:r>
                        <a:rPr sz="1200" b="1" i="0" u="none" strike="noStrike" dirty="0" smtClean="0">
                          <a:solidFill>
                            <a:srgbClr val="000000"/>
                          </a:solidFill>
                          <a:latin typeface="Noto Sans"/>
                        </a:rPr>
                        <a:t>% </a:t>
                      </a:r>
                      <a:r>
                        <a:rPr sz="1200" b="1" i="0" u="none" strike="noStrike" dirty="0">
                          <a:solidFill>
                            <a:srgbClr val="000000"/>
                          </a:solidFill>
                          <a:latin typeface="Noto Sans"/>
                        </a:rPr>
                        <a:t>to </a:t>
                      </a:r>
                      <a:r>
                        <a:rPr lang="en-US" sz="1200" b="1" i="0" u="none" strike="noStrike" dirty="0" smtClean="0">
                          <a:solidFill>
                            <a:srgbClr val="000000"/>
                          </a:solidFill>
                          <a:latin typeface="Noto Sans"/>
                        </a:rPr>
                        <a:t>-8.5</a:t>
                      </a:r>
                      <a:r>
                        <a:rPr sz="1200" b="1" i="0" u="none" strike="noStrike" dirty="0" smtClean="0">
                          <a:solidFill>
                            <a:srgbClr val="000000"/>
                          </a:solidFill>
                          <a:latin typeface="Noto Sans"/>
                        </a:rPr>
                        <a:t>%</a:t>
                      </a:r>
                      <a:endParaRPr sz="1200" b="1" i="0" u="none" strike="noStrike" dirty="0">
                        <a:solidFill>
                          <a:srgbClr val="000000"/>
                        </a:solidFill>
                        <a:latin typeface="Noto Sans"/>
                      </a:endParaRPr>
                    </a:p>
                  </a:txBody>
                  <a:tcPr marL="25400" marR="25400" marT="0" marB="0" anchor="ctr">
                    <a:lnL w="38100" cmpd="sng">
                      <a:solidFill>
                        <a:srgbClr val="DFDFE1"/>
                      </a:solidFill>
                      <a:prstDash val="solid"/>
                    </a:lnL>
                    <a:lnR w="38100" cmpd="sng">
                      <a:solidFill>
                        <a:srgbClr val="DFDFE1"/>
                      </a:solidFill>
                      <a:prstDash val="solid"/>
                    </a:lnR>
                    <a:lnT w="38100" cmpd="sng">
                      <a:solidFill>
                        <a:srgbClr val="DFDFE1"/>
                      </a:solidFill>
                      <a:prstDash val="solid"/>
                    </a:lnT>
                    <a:lnB w="38100" cmpd="sng">
                      <a:solidFill>
                        <a:srgbClr val="DFDFE1"/>
                      </a:solidFill>
                      <a:prstDash val="solid"/>
                    </a:lnB>
                    <a:lnTlToBr>
                      <a:noFill/>
                    </a:lnTlToBr>
                    <a:lnBlToTr>
                      <a:noFill/>
                    </a:lnBlToTr>
                    <a:solidFill>
                      <a:srgbClr val="F2F2F2"/>
                    </a:solidFill>
                  </a:tcPr>
                </a:tc>
                <a:extLst>
                  <a:ext uri="{0D108BD9-81ED-4DB2-BD59-A6C34878D82A}">
                    <a16:rowId xmlns:a16="http://schemas.microsoft.com/office/drawing/2014/main" val="10001"/>
                  </a:ext>
                </a:extLst>
              </a:tr>
              <a:tr h="542925">
                <a:tc>
                  <a:txBody>
                    <a:bodyPr/>
                    <a:lstStyle/>
                    <a:p>
                      <a:pPr algn="l"/>
                      <a:r>
                        <a:rPr sz="1200" b="1" i="0" u="none" strike="noStrike" dirty="0">
                          <a:solidFill>
                            <a:srgbClr val="221E20"/>
                          </a:solidFill>
                          <a:latin typeface="Noto Sans"/>
                        </a:rPr>
                        <a:t>CAPEX</a:t>
                      </a:r>
                    </a:p>
                  </a:txBody>
                  <a:tcPr marL="111125" marR="25400" marT="0" marB="0" anchor="ctr">
                    <a:lnL w="38100" cmpd="sng">
                      <a:solidFill>
                        <a:srgbClr val="DFDFE1"/>
                      </a:solidFill>
                      <a:prstDash val="solid"/>
                    </a:lnL>
                    <a:lnR>
                      <a:noFill/>
                    </a:lnR>
                    <a:lnT w="38100" cmpd="sng">
                      <a:solidFill>
                        <a:srgbClr val="DFDFE1"/>
                      </a:solidFill>
                      <a:prstDash val="solid"/>
                    </a:lnT>
                    <a:lnB w="38100" cmpd="sng">
                      <a:solidFill>
                        <a:srgbClr val="DFDFE1"/>
                      </a:solidFill>
                      <a:prstDash val="solid"/>
                    </a:lnB>
                    <a:lnTlToBr>
                      <a:noFill/>
                    </a:lnTlToBr>
                    <a:lnBlToTr>
                      <a:noFill/>
                    </a:lnBlToTr>
                    <a:solidFill>
                      <a:srgbClr val="FFFFFF"/>
                    </a:solidFill>
                  </a:tcPr>
                </a:tc>
                <a:tc>
                  <a:txBody>
                    <a:bodyPr/>
                    <a:lstStyle/>
                    <a:p>
                      <a:pPr algn="ctr"/>
                      <a:r>
                        <a:rPr sz="1200" b="1" i="0" u="none" strike="noStrike" dirty="0" smtClean="0">
                          <a:solidFill>
                            <a:srgbClr val="221E20"/>
                          </a:solidFill>
                          <a:latin typeface="Noto Sans"/>
                        </a:rPr>
                        <a:t>2.</a:t>
                      </a:r>
                      <a:r>
                        <a:rPr lang="en-US" sz="1200" b="1" i="0" u="none" strike="noStrike" dirty="0" smtClean="0">
                          <a:solidFill>
                            <a:srgbClr val="221E20"/>
                          </a:solidFill>
                          <a:latin typeface="Noto Sans"/>
                        </a:rPr>
                        <a:t>9</a:t>
                      </a:r>
                      <a:endParaRPr sz="1200" b="1" i="0" u="none" strike="noStrike" dirty="0">
                        <a:solidFill>
                          <a:srgbClr val="221E20"/>
                        </a:solidFill>
                        <a:latin typeface="Noto Sans"/>
                      </a:endParaRPr>
                    </a:p>
                  </a:txBody>
                  <a:tcPr marL="25400" marR="25400" marT="0" marB="0" anchor="ctr">
                    <a:lnL>
                      <a:noFill/>
                    </a:lnL>
                    <a:lnR>
                      <a:noFill/>
                    </a:lnR>
                    <a:lnT w="38100" cmpd="sng">
                      <a:solidFill>
                        <a:srgbClr val="DFDFE1"/>
                      </a:solidFill>
                      <a:prstDash val="solid"/>
                    </a:lnT>
                    <a:lnB w="38100" cmpd="sng">
                      <a:solidFill>
                        <a:srgbClr val="DFDFE1"/>
                      </a:solidFill>
                      <a:prstDash val="solid"/>
                    </a:lnB>
                    <a:lnTlToBr>
                      <a:noFill/>
                    </a:lnTlToBr>
                    <a:lnBlToTr>
                      <a:noFill/>
                    </a:lnBlToTr>
                    <a:solidFill>
                      <a:srgbClr val="FFFFFF"/>
                    </a:solidFill>
                  </a:tcPr>
                </a:tc>
                <a:tc>
                  <a:txBody>
                    <a:bodyPr/>
                    <a:lstStyle/>
                    <a:p>
                      <a:pPr algn="ctr"/>
                      <a:r>
                        <a:rPr lang="en-US" sz="1200" b="1" i="0" u="none" strike="noStrike" dirty="0" smtClean="0">
                          <a:solidFill>
                            <a:srgbClr val="221E20"/>
                          </a:solidFill>
                          <a:latin typeface="Noto Sans"/>
                        </a:rPr>
                        <a:t>11</a:t>
                      </a:r>
                      <a:r>
                        <a:rPr sz="1200" b="1" i="0" u="none" strike="noStrike" dirty="0" smtClean="0">
                          <a:solidFill>
                            <a:srgbClr val="221E20"/>
                          </a:solidFill>
                          <a:latin typeface="Noto Sans"/>
                        </a:rPr>
                        <a:t>%</a:t>
                      </a:r>
                      <a:endParaRPr sz="1200" b="1" i="0" u="none" strike="noStrike" dirty="0">
                        <a:solidFill>
                          <a:srgbClr val="221E20"/>
                        </a:solidFill>
                        <a:latin typeface="Noto Sans"/>
                      </a:endParaRPr>
                    </a:p>
                  </a:txBody>
                  <a:tcPr marL="25400" marR="25400" marT="0" marB="0" anchor="ctr">
                    <a:lnL>
                      <a:noFill/>
                    </a:lnL>
                    <a:lnR w="38100" cmpd="sng">
                      <a:solidFill>
                        <a:srgbClr val="DFDFE1"/>
                      </a:solidFill>
                      <a:prstDash val="solid"/>
                    </a:lnR>
                    <a:lnT w="38100" cmpd="sng">
                      <a:solidFill>
                        <a:srgbClr val="DFDFE1"/>
                      </a:solidFill>
                      <a:prstDash val="solid"/>
                    </a:lnT>
                    <a:lnB w="38100" cmpd="sng">
                      <a:solidFill>
                        <a:srgbClr val="DFDFE1"/>
                      </a:solidFill>
                      <a:prstDash val="solid"/>
                    </a:lnB>
                    <a:lnTlToBr>
                      <a:noFill/>
                    </a:lnTlToBr>
                    <a:lnBlToTr>
                      <a:noFill/>
                    </a:lnBlToTr>
                    <a:solidFill>
                      <a:srgbClr val="FFFFFF"/>
                    </a:solidFill>
                  </a:tcPr>
                </a:tc>
                <a:tc>
                  <a:txBody>
                    <a:bodyPr/>
                    <a:lstStyle/>
                    <a:p>
                      <a:pPr algn="l"/>
                      <a:endParaRPr sz="1100" b="0" i="0" u="none" strike="noStrike" dirty="0">
                        <a:solidFill>
                          <a:srgbClr val="000000"/>
                        </a:solidFill>
                        <a:latin typeface="Noto Sans"/>
                      </a:endParaRPr>
                    </a:p>
                  </a:txBody>
                  <a:tcPr marL="0" marR="0" marT="0" marB="0" anchor="b">
                    <a:lnL w="38100" cmpd="sng">
                      <a:solidFill>
                        <a:srgbClr val="DFDFE1"/>
                      </a:solidFill>
                      <a:prstDash val="solid"/>
                    </a:lnL>
                    <a:lnR w="38100" cmpd="sng">
                      <a:solidFill>
                        <a:srgbClr val="DFDFE1"/>
                      </a:solidFill>
                      <a:prstDash val="solid"/>
                    </a:lnR>
                    <a:lnT>
                      <a:noFill/>
                    </a:lnT>
                    <a:lnB>
                      <a:noFill/>
                    </a:lnB>
                    <a:lnTlToBr>
                      <a:noFill/>
                    </a:lnTlToBr>
                    <a:lnBlToTr>
                      <a:noFill/>
                    </a:lnBlToTr>
                    <a:solidFill>
                      <a:srgbClr val="FFFFFF"/>
                    </a:solidFill>
                  </a:tcPr>
                </a:tc>
                <a:tc>
                  <a:txBody>
                    <a:bodyPr/>
                    <a:lstStyle/>
                    <a:p>
                      <a:pPr algn="ctr"/>
                      <a:r>
                        <a:rPr lang="en-US" sz="1200" b="1" i="0" u="none" strike="noStrike" dirty="0" smtClean="0">
                          <a:solidFill>
                            <a:srgbClr val="000000"/>
                          </a:solidFill>
                          <a:latin typeface="Noto Sans"/>
                        </a:rPr>
                        <a:t>4.</a:t>
                      </a:r>
                      <a:r>
                        <a:rPr sz="1200" b="1" i="0" u="none" strike="noStrike" dirty="0" smtClean="0">
                          <a:solidFill>
                            <a:srgbClr val="000000"/>
                          </a:solidFill>
                          <a:latin typeface="Noto Sans"/>
                        </a:rPr>
                        <a:t>5 </a:t>
                      </a:r>
                      <a:r>
                        <a:rPr sz="1200" b="1" i="0" u="none" strike="noStrike" dirty="0">
                          <a:solidFill>
                            <a:srgbClr val="000000"/>
                          </a:solidFill>
                          <a:latin typeface="Noto Sans"/>
                        </a:rPr>
                        <a:t>bn to </a:t>
                      </a:r>
                      <a:r>
                        <a:rPr lang="en-US" sz="1200" b="1" i="0" u="none" strike="noStrike" dirty="0" smtClean="0">
                          <a:solidFill>
                            <a:srgbClr val="000000"/>
                          </a:solidFill>
                          <a:latin typeface="Noto Sans"/>
                        </a:rPr>
                        <a:t>5.5</a:t>
                      </a:r>
                      <a:r>
                        <a:rPr sz="1200" b="1" i="0" u="none" strike="noStrike" dirty="0" smtClean="0">
                          <a:solidFill>
                            <a:srgbClr val="000000"/>
                          </a:solidFill>
                          <a:latin typeface="Noto Sans"/>
                        </a:rPr>
                        <a:t> </a:t>
                      </a:r>
                      <a:r>
                        <a:rPr sz="1200" b="1" i="0" u="none" strike="noStrike" dirty="0">
                          <a:solidFill>
                            <a:srgbClr val="000000"/>
                          </a:solidFill>
                          <a:latin typeface="Noto Sans"/>
                        </a:rPr>
                        <a:t>bn</a:t>
                      </a:r>
                    </a:p>
                  </a:txBody>
                  <a:tcPr marL="25400" marR="25400" marT="0" marB="0" anchor="ctr">
                    <a:lnL w="38100" cmpd="sng">
                      <a:solidFill>
                        <a:srgbClr val="DFDFE1"/>
                      </a:solidFill>
                      <a:prstDash val="solid"/>
                    </a:lnL>
                    <a:lnR w="38100" cmpd="sng">
                      <a:solidFill>
                        <a:srgbClr val="DFDFE1"/>
                      </a:solidFill>
                      <a:prstDash val="solid"/>
                    </a:lnR>
                    <a:lnT w="38100" cmpd="sng">
                      <a:solidFill>
                        <a:srgbClr val="DFDFE1"/>
                      </a:solidFill>
                      <a:prstDash val="solid"/>
                    </a:lnT>
                    <a:lnB w="38100" cmpd="sng">
                      <a:solidFill>
                        <a:srgbClr val="DFDFE1"/>
                      </a:solidFill>
                      <a:prstDash val="solid"/>
                    </a:lnB>
                    <a:lnTlToBr>
                      <a:noFill/>
                    </a:lnTlToBr>
                    <a:lnBlToTr>
                      <a:noFill/>
                    </a:lnBlToTr>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97136412"/>
      </p:ext>
    </p:extLst>
  </p:cSld>
  <p:clrMapOvr>
    <a:masterClrMapping/>
  </p:clrMapOvr>
  <mc:AlternateContent xmlns:mc="http://schemas.openxmlformats.org/markup-compatibility/2006" xmlns:p14="http://schemas.microsoft.com/office/powerpoint/2010/main">
    <mc:Choice Requires="p14">
      <p:transition spd="slow" p14:dur="2000"/>
    </mc:Choice>
    <mc:Fallback xmlns="" xmlns:v="urn:schemas-microsoft-com:vml" xmlns:a14="http://schemas.microsoft.com/office/drawing/2010/main" xmlns:p15="http://schemas.microsoft.com/office/powerpoint/2012/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Ooredoo Heavy" panose="00000A00000000000000" pitchFamily="50" charset="0"/>
              </a:rPr>
              <a:t>Contents</a:t>
            </a:r>
            <a:endParaRPr lang="en-US" sz="2000" dirty="0">
              <a:latin typeface="Ooredoo Heavy" panose="00000A00000000000000" pitchFamily="50" charset="0"/>
            </a:endParaRPr>
          </a:p>
        </p:txBody>
      </p:sp>
      <p:sp>
        <p:nvSpPr>
          <p:cNvPr id="9" name="Freeform 8"/>
          <p:cNvSpPr/>
          <p:nvPr/>
        </p:nvSpPr>
        <p:spPr bwMode="auto">
          <a:xfrm>
            <a:off x="0" y="1685634"/>
            <a:ext cx="6553201" cy="384176"/>
          </a:xfrm>
          <a:custGeom>
            <a:avLst/>
            <a:gdLst>
              <a:gd name="connsiteX0" fmla="*/ 0 w 6553201"/>
              <a:gd name="connsiteY0" fmla="*/ 0 h 384176"/>
              <a:gd name="connsiteX1" fmla="*/ 192088 w 6553201"/>
              <a:gd name="connsiteY1" fmla="*/ 0 h 384176"/>
              <a:gd name="connsiteX2" fmla="*/ 1143000 w 6553201"/>
              <a:gd name="connsiteY2" fmla="*/ 0 h 384176"/>
              <a:gd name="connsiteX3" fmla="*/ 6361113 w 6553201"/>
              <a:gd name="connsiteY3" fmla="*/ 0 h 384176"/>
              <a:gd name="connsiteX4" fmla="*/ 6553201 w 6553201"/>
              <a:gd name="connsiteY4" fmla="*/ 192088 h 384176"/>
              <a:gd name="connsiteX5" fmla="*/ 6553200 w 6553201"/>
              <a:gd name="connsiteY5" fmla="*/ 192088 h 384176"/>
              <a:gd name="connsiteX6" fmla="*/ 6361112 w 6553201"/>
              <a:gd name="connsiteY6" fmla="*/ 384176 h 384176"/>
              <a:gd name="connsiteX7" fmla="*/ 192088 w 6553201"/>
              <a:gd name="connsiteY7" fmla="*/ 384175 h 384176"/>
              <a:gd name="connsiteX8" fmla="*/ 0 w 6553201"/>
              <a:gd name="connsiteY8" fmla="*/ 384175 h 384176"/>
              <a:gd name="connsiteX9" fmla="*/ 0 w 6553201"/>
              <a:gd name="connsiteY9" fmla="*/ 192088 h 384176"/>
              <a:gd name="connsiteX10" fmla="*/ 0 w 6553201"/>
              <a:gd name="connsiteY10" fmla="*/ 192087 h 3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201" h="384176">
                <a:moveTo>
                  <a:pt x="0" y="0"/>
                </a:moveTo>
                <a:lnTo>
                  <a:pt x="192088" y="0"/>
                </a:lnTo>
                <a:lnTo>
                  <a:pt x="1143000" y="0"/>
                </a:lnTo>
                <a:lnTo>
                  <a:pt x="6361113" y="0"/>
                </a:lnTo>
                <a:cubicBezTo>
                  <a:pt x="6467200" y="0"/>
                  <a:pt x="6553201" y="86001"/>
                  <a:pt x="6553201" y="192088"/>
                </a:cubicBezTo>
                <a:lnTo>
                  <a:pt x="6553200" y="192088"/>
                </a:lnTo>
                <a:cubicBezTo>
                  <a:pt x="6553200" y="298175"/>
                  <a:pt x="6467199" y="384176"/>
                  <a:pt x="6361112" y="384176"/>
                </a:cubicBezTo>
                <a:lnTo>
                  <a:pt x="192088" y="384175"/>
                </a:lnTo>
                <a:lnTo>
                  <a:pt x="0" y="384175"/>
                </a:lnTo>
                <a:lnTo>
                  <a:pt x="0" y="192088"/>
                </a:lnTo>
                <a:lnTo>
                  <a:pt x="0" y="192087"/>
                </a:lnTo>
                <a:close/>
              </a:path>
            </a:pathLst>
          </a:custGeom>
          <a:solidFill>
            <a:srgbClr val="ED1C24"/>
          </a:solidFill>
          <a:ln w="9525">
            <a:noFill/>
            <a:miter lim="800000"/>
          </a:ln>
        </p:spPr>
        <p:txBody>
          <a:bodyPr vert="horz" wrap="square" lIns="0" tIns="0" rIns="0" bIns="0" numCol="1"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39800">
              <a:lnSpc>
                <a:spcPct val="110000"/>
              </a:lnSpc>
              <a:spcBef>
                <a:spcPts val="1200"/>
              </a:spcBef>
              <a:buClr>
                <a:schemeClr val="tx1"/>
              </a:buClr>
              <a:buFont typeface="Wingdings"/>
              <a:buNone/>
            </a:pPr>
            <a:endParaRPr lang="en-US" sz="1600" b="1" kern="0" dirty="0">
              <a:solidFill>
                <a:schemeClr val="bg1"/>
              </a:solidFill>
              <a:latin typeface="+mn-lt"/>
              <a:ea typeface="ＭＳ Ｐゴシック" pitchFamily="-109" charset="-128"/>
              <a:cs typeface="ＭＳ Ｐゴシック" charset="-128"/>
            </a:endParaRPr>
          </a:p>
        </p:txBody>
      </p:sp>
      <p:sp>
        <p:nvSpPr>
          <p:cNvPr id="10" name="Text Box 4"/>
          <p:cNvSpPr txBox="1">
            <a:spLocks noChangeArrowheads="1"/>
          </p:cNvSpPr>
          <p:nvPr/>
        </p:nvSpPr>
        <p:spPr bwMode="auto">
          <a:xfrm>
            <a:off x="457199" y="1181100"/>
            <a:ext cx="8442325" cy="1969770"/>
          </a:xfrm>
          <a:prstGeom prst="rect">
            <a:avLst/>
          </a:prstGeom>
          <a:noFill/>
          <a:ln w="9525">
            <a:noFill/>
            <a:miter lim="800000"/>
          </a:ln>
        </p:spPr>
        <p:txBody>
          <a:bodyPr wrap="square"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457200" indent="-457200" defTabSz="867529">
              <a:lnSpc>
                <a:spcPct val="110000"/>
              </a:lnSpc>
              <a:spcBef>
                <a:spcPts val="1600"/>
              </a:spcBef>
              <a:spcAft>
                <a:spcPct val="0"/>
              </a:spcAft>
              <a:buClr>
                <a:schemeClr val="tx1"/>
              </a:buClr>
              <a:buFont typeface="+mj-lt"/>
              <a:buAutoNum type="arabicPeriod"/>
            </a:pPr>
            <a:r>
              <a:rPr lang="en-US" sz="2000" kern="0" dirty="0">
                <a:latin typeface="Noto Sans"/>
                <a:ea typeface="ＭＳ Ｐゴシック" pitchFamily="-109" charset="-128"/>
                <a:cs typeface="ＭＳ Ｐゴシック" charset="-128"/>
              </a:rPr>
              <a:t>Results </a:t>
            </a:r>
            <a:r>
              <a:rPr lang="en-US" sz="2000" kern="0" dirty="0" smtClean="0">
                <a:latin typeface="Noto Sans"/>
                <a:ea typeface="ＭＳ Ｐゴシック" pitchFamily="-109" charset="-128"/>
                <a:cs typeface="ＭＳ Ｐゴシック" charset="-128"/>
              </a:rPr>
              <a:t>review</a:t>
            </a:r>
            <a:endParaRPr lang="en-US" sz="2000" kern="0" dirty="0">
              <a:latin typeface="Noto Sans"/>
              <a:ea typeface="ＭＳ Ｐゴシック" pitchFamily="-109" charset="-128"/>
              <a:cs typeface="ＭＳ Ｐゴシック" charset="-128"/>
            </a:endParaRPr>
          </a:p>
          <a:p>
            <a:pPr marL="457200" indent="-457200" defTabSz="867529">
              <a:lnSpc>
                <a:spcPct val="110000"/>
              </a:lnSpc>
              <a:spcBef>
                <a:spcPts val="1600"/>
              </a:spcBef>
              <a:spcAft>
                <a:spcPct val="0"/>
              </a:spcAft>
              <a:buClr>
                <a:schemeClr val="bg1"/>
              </a:buClr>
              <a:buFont typeface="+mj-lt"/>
              <a:buAutoNum type="arabicPeriod"/>
            </a:pPr>
            <a:r>
              <a:rPr lang="en-US" sz="2000" b="1" kern="0" dirty="0">
                <a:solidFill>
                  <a:schemeClr val="bg1"/>
                </a:solidFill>
                <a:latin typeface="Noto Sans"/>
                <a:ea typeface="ＭＳ Ｐゴシック" pitchFamily="-109" charset="-128"/>
                <a:cs typeface="ＭＳ Ｐゴシック" charset="-128"/>
              </a:rPr>
              <a:t>Operations </a:t>
            </a:r>
            <a:r>
              <a:rPr lang="en-US" sz="2000" b="1" kern="0" dirty="0" smtClean="0">
                <a:solidFill>
                  <a:schemeClr val="bg1"/>
                </a:solidFill>
                <a:latin typeface="Noto Sans"/>
                <a:ea typeface="ＭＳ Ｐゴシック" pitchFamily="-109" charset="-128"/>
                <a:cs typeface="ＭＳ Ｐゴシック" charset="-128"/>
              </a:rPr>
              <a:t>review</a:t>
            </a:r>
            <a:endParaRPr lang="en-US" sz="2000" b="1" kern="0" dirty="0">
              <a:solidFill>
                <a:schemeClr val="bg1"/>
              </a:solidFill>
              <a:latin typeface="Noto Sans"/>
              <a:ea typeface="ＭＳ Ｐゴシック" pitchFamily="-109" charset="-128"/>
              <a:cs typeface="ＭＳ Ｐゴシック" charset="-128"/>
            </a:endParaRPr>
          </a:p>
          <a:p>
            <a:pPr marL="457200" indent="-457200" defTabSz="867529">
              <a:lnSpc>
                <a:spcPct val="110000"/>
              </a:lnSpc>
              <a:spcBef>
                <a:spcPts val="1600"/>
              </a:spcBef>
              <a:spcAft>
                <a:spcPct val="0"/>
              </a:spcAft>
              <a:buClr>
                <a:schemeClr val="tx1"/>
              </a:buClr>
              <a:buFont typeface="+mj-lt"/>
              <a:buAutoNum type="arabicPeriod"/>
            </a:pPr>
            <a:r>
              <a:rPr lang="en-US" sz="2000" kern="0" dirty="0">
                <a:latin typeface="Noto Sans"/>
                <a:ea typeface="ＭＳ Ｐゴシック" pitchFamily="-109" charset="-128"/>
                <a:cs typeface="ＭＳ Ｐゴシック" charset="-128"/>
              </a:rPr>
              <a:t>Additional information</a:t>
            </a:r>
          </a:p>
          <a:p>
            <a:pPr marL="457200" indent="-457200" defTabSz="867529">
              <a:lnSpc>
                <a:spcPct val="110000"/>
              </a:lnSpc>
              <a:spcBef>
                <a:spcPts val="1600"/>
              </a:spcBef>
              <a:spcAft>
                <a:spcPct val="0"/>
              </a:spcAft>
              <a:buClr>
                <a:schemeClr val="bg1"/>
              </a:buClr>
              <a:buFont typeface="+mj-lt"/>
              <a:buAutoNum type="arabicPeriod"/>
            </a:pPr>
            <a:endParaRPr lang="en-US" sz="2000" b="1" kern="0" dirty="0">
              <a:solidFill>
                <a:schemeClr val="bg1"/>
              </a:solidFill>
              <a:latin typeface="Noto Sans"/>
              <a:ea typeface="ＭＳ Ｐゴシック" pitchFamily="-109" charset="-128"/>
              <a:cs typeface="ＭＳ Ｐゴシック" charset="-128"/>
            </a:endParaRPr>
          </a:p>
        </p:txBody>
      </p:sp>
      <p:sp>
        <p:nvSpPr>
          <p:cNvPr id="3" name="Slide Number Placeholder 2"/>
          <p:cNvSpPr>
            <a:spLocks noGrp="1"/>
          </p:cNvSpPr>
          <p:nvPr>
            <p:ph type="sldNum" sz="quarter" idx="4"/>
          </p:nvPr>
        </p:nvSpPr>
        <p:spPr/>
        <p:txBody>
          <a:bodyPr/>
          <a:lstStyle/>
          <a:p>
            <a:fld id="{F9F4C691-6DE9-424C-9C34-B44F65CDDA11}" type="slidenum">
              <a:rPr lang="en-US" smtClean="0">
                <a:latin typeface="ooredoo-Bold"/>
              </a:rPr>
              <a:t>11</a:t>
            </a:fld>
            <a:endParaRPr lang="en-US" sz="800" dirty="0">
              <a:latin typeface="ooredoo-Bold"/>
            </a:endParaRPr>
          </a:p>
        </p:txBody>
      </p:sp>
    </p:spTree>
    <p:extLst>
      <p:ext uri="{BB962C8B-B14F-4D97-AF65-F5344CB8AC3E}">
        <p14:creationId xmlns:p14="http://schemas.microsoft.com/office/powerpoint/2010/main" val="285917777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bwMode="auto">
          <a:xfrm flipH="1">
            <a:off x="452434" y="1403371"/>
            <a:ext cx="4119561" cy="49212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42" name="Rounded Rectangle 41"/>
          <p:cNvSpPr/>
          <p:nvPr/>
        </p:nvSpPr>
        <p:spPr bwMode="auto">
          <a:xfrm>
            <a:off x="452441" y="1150938"/>
            <a:ext cx="4119559" cy="504867"/>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15" name="Rectangle 58"/>
          <p:cNvSpPr>
            <a:spLocks noChangeArrowheads="1"/>
          </p:cNvSpPr>
          <p:nvPr/>
        </p:nvSpPr>
        <p:spPr bwMode="auto">
          <a:xfrm>
            <a:off x="1924215"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16" name="Rectangle 58"/>
          <p:cNvSpPr>
            <a:spLocks noChangeArrowheads="1"/>
          </p:cNvSpPr>
          <p:nvPr/>
        </p:nvSpPr>
        <p:spPr bwMode="auto">
          <a:xfrm>
            <a:off x="1692440" y="3840480"/>
            <a:ext cx="167640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21" name="TextBox 1"/>
          <p:cNvSpPr txBox="1">
            <a:spLocks noChangeArrowheads="1"/>
          </p:cNvSpPr>
          <p:nvPr/>
        </p:nvSpPr>
        <p:spPr bwMode="auto">
          <a:xfrm>
            <a:off x="395826" y="6053617"/>
            <a:ext cx="2830087" cy="194783"/>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a:buChar char="§"/>
              <a:defRPr/>
            </a:pPr>
            <a:r>
              <a:rPr lang="en-US" sz="1050" kern="0" dirty="0">
                <a:latin typeface="+mn-lt"/>
                <a:ea typeface="ＭＳ Ｐゴシック" pitchFamily="-109" charset="-128"/>
                <a:cs typeface="ＭＳ Ｐゴシック" charset="-128"/>
              </a:rPr>
              <a:t>1 </a:t>
            </a:r>
            <a:r>
              <a:rPr lang="en-US" sz="1050" kern="0" dirty="0" smtClean="0">
                <a:latin typeface="+mn-lt"/>
                <a:ea typeface="ＭＳ Ｐゴシック" pitchFamily="-109" charset="-128"/>
                <a:cs typeface="ＭＳ Ｐゴシック" charset="-128"/>
              </a:rPr>
              <a:t>USD </a:t>
            </a:r>
            <a:r>
              <a:rPr lang="en-US" sz="1050" kern="0" dirty="0">
                <a:latin typeface="+mn-lt"/>
                <a:ea typeface="ＭＳ Ｐゴシック" pitchFamily="-109" charset="-128"/>
                <a:cs typeface="ＭＳ Ｐゴシック" charset="-128"/>
              </a:rPr>
              <a:t>=  3.6415 Qatari Riyal (</a:t>
            </a:r>
            <a:r>
              <a:rPr lang="en-US" sz="1050" kern="0" dirty="0" smtClean="0">
                <a:latin typeface="+mn-lt"/>
                <a:ea typeface="ＭＳ Ｐゴシック" pitchFamily="-109" charset="-128"/>
                <a:cs typeface="ＭＳ Ｐゴシック" charset="-128"/>
              </a:rPr>
              <a:t>QAR)</a:t>
            </a:r>
            <a:endParaRPr lang="en-US" sz="1050" kern="0" baseline="30000" dirty="0">
              <a:latin typeface="+mn-lt"/>
              <a:ea typeface="ＭＳ Ｐゴシック" pitchFamily="-109" charset="-128"/>
              <a:cs typeface="ＭＳ Ｐゴシック" charset="-128"/>
            </a:endParaRPr>
          </a:p>
        </p:txBody>
      </p:sp>
      <p:sp>
        <p:nvSpPr>
          <p:cNvPr id="14"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Operations</a:t>
            </a:r>
          </a:p>
          <a:p>
            <a:r>
              <a:rPr lang="en-US" sz="2000" dirty="0">
                <a:latin typeface="+mj-lt"/>
              </a:rPr>
              <a:t>Qatar</a:t>
            </a:r>
          </a:p>
        </p:txBody>
      </p:sp>
      <p:sp>
        <p:nvSpPr>
          <p:cNvPr id="40" name="Rectangle 39"/>
          <p:cNvSpPr/>
          <p:nvPr/>
        </p:nvSpPr>
        <p:spPr bwMode="auto">
          <a:xfrm>
            <a:off x="4736542" y="1170294"/>
            <a:ext cx="1454707" cy="262157"/>
          </a:xfrm>
          <a:prstGeom prst="rect">
            <a:avLst/>
          </a:prstGeom>
          <a:solidFill>
            <a:schemeClr val="bg1">
              <a:lumMod val="85000"/>
              <a:alpha val="43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defTabSz="979488">
              <a:lnSpc>
                <a:spcPct val="110000"/>
              </a:lnSpc>
              <a:spcBef>
                <a:spcPts val="600"/>
              </a:spcBef>
              <a:buClr>
                <a:schemeClr val="tx1"/>
              </a:buClr>
            </a:pPr>
            <a:r>
              <a:rPr lang="en-US" sz="1200" b="1" dirty="0" smtClean="0">
                <a:latin typeface="+mn-lt"/>
              </a:rPr>
              <a:t>Ooredoo Qatar</a:t>
            </a:r>
            <a:endParaRPr lang="en-US" sz="1200" b="1" dirty="0">
              <a:latin typeface="+mn-lt"/>
            </a:endParaRPr>
          </a:p>
        </p:txBody>
      </p:sp>
      <p:sp>
        <p:nvSpPr>
          <p:cNvPr id="25" name="Text Placeholder 8"/>
          <p:cNvSpPr txBox="1"/>
          <p:nvPr/>
        </p:nvSpPr>
        <p:spPr>
          <a:xfrm>
            <a:off x="6850671"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26" name="Text Placeholder 8"/>
          <p:cNvSpPr txBox="1"/>
          <p:nvPr/>
        </p:nvSpPr>
        <p:spPr>
          <a:xfrm>
            <a:off x="7589520"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Operations </a:t>
            </a:r>
          </a:p>
          <a:p>
            <a:r>
              <a:rPr lang="en-US" dirty="0">
                <a:latin typeface="+mn-lt"/>
              </a:rPr>
              <a:t>Review</a:t>
            </a:r>
            <a:endParaRPr lang="en-GB" dirty="0">
              <a:latin typeface="+mn-lt"/>
            </a:endParaRPr>
          </a:p>
        </p:txBody>
      </p:sp>
      <p:sp>
        <p:nvSpPr>
          <p:cNvPr id="27"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28"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sp>
        <p:nvSpPr>
          <p:cNvPr id="3" name="Slide Number Placeholder 2"/>
          <p:cNvSpPr>
            <a:spLocks noGrp="1"/>
          </p:cNvSpPr>
          <p:nvPr>
            <p:ph type="sldNum" sz="quarter" idx="4"/>
          </p:nvPr>
        </p:nvSpPr>
        <p:spPr/>
        <p:txBody>
          <a:bodyPr/>
          <a:lstStyle/>
          <a:p>
            <a:fld id="{F9F4C691-6DE9-424C-9C34-B44F65CDDA11}" type="slidenum">
              <a:rPr lang="en-US" smtClean="0">
                <a:latin typeface="+mn-lt"/>
              </a:rPr>
              <a:t>12</a:t>
            </a:fld>
            <a:endParaRPr lang="en-US" sz="800" dirty="0">
              <a:latin typeface="+mn-lt"/>
            </a:endParaRPr>
          </a:p>
        </p:txBody>
      </p:sp>
      <p:graphicFrame>
        <p:nvGraphicFramePr>
          <p:cNvPr id="44" name="[PlaceholderChartForReportGeneration-c2441023-9e5e-407c-98c8-eab115a0fcd4]"/>
          <p:cNvGraphicFramePr/>
          <p:nvPr>
            <p:extLst>
              <p:ext uri="{D42A27DB-BD31-4B8C-83A1-F6EECF244321}">
                <p14:modId xmlns:p14="http://schemas.microsoft.com/office/powerpoint/2010/main" val="2593971347"/>
              </p:ext>
            </p:extLst>
          </p:nvPr>
        </p:nvGraphicFramePr>
        <p:xfrm>
          <a:off x="452433" y="1918449"/>
          <a:ext cx="4119564" cy="167260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457200" y="1918449"/>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43" name="[PlaceholderChartForReportGeneration-7f9f62b6-4fb5-4883-9a4d-ed077cde1761]"/>
          <p:cNvGraphicFramePr/>
          <p:nvPr>
            <p:extLst>
              <p:ext uri="{D42A27DB-BD31-4B8C-83A1-F6EECF244321}">
                <p14:modId xmlns:p14="http://schemas.microsoft.com/office/powerpoint/2010/main" val="4047413406"/>
              </p:ext>
            </p:extLst>
          </p:nvPr>
        </p:nvGraphicFramePr>
        <p:xfrm>
          <a:off x="609600" y="3990054"/>
          <a:ext cx="3886201" cy="1925772"/>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p:nvPr/>
        </p:nvSpPr>
        <p:spPr>
          <a:xfrm>
            <a:off x="442804" y="393192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2" name="Rectangle 1"/>
          <p:cNvSpPr/>
          <p:nvPr/>
        </p:nvSpPr>
        <p:spPr>
          <a:xfrm>
            <a:off x="4628607" y="1676400"/>
            <a:ext cx="4359945" cy="3447098"/>
          </a:xfrm>
          <a:prstGeom prst="rect">
            <a:avLst/>
          </a:prstGeom>
        </p:spPr>
        <p:txBody>
          <a:bodyPr wrap="square">
            <a:spAutoFit/>
          </a:bodyPr>
          <a:lstStyle/>
          <a:p>
            <a:pPr marL="182880" lvl="3" indent="-182880" algn="just" defTabSz="528638">
              <a:lnSpc>
                <a:spcPct val="150000"/>
              </a:lnSpc>
              <a:spcBef>
                <a:spcPts val="200"/>
              </a:spcBef>
              <a:spcAft>
                <a:spcPts val="200"/>
              </a:spcAft>
              <a:buClr>
                <a:srgbClr val="ED1C24"/>
              </a:buClr>
              <a:buSzPct val="140000"/>
              <a:buFont typeface="Arial" panose="020B0604020202020204" pitchFamily="34" charset="0"/>
              <a:buChar char="•"/>
              <a:defRPr/>
            </a:pPr>
            <a:r>
              <a:rPr lang="en-US" sz="1100" dirty="0">
                <a:latin typeface="Noto Sans" panose="020B0502040504020204" pitchFamily="34" charset="0"/>
                <a:ea typeface="ＭＳ Ｐゴシック" pitchFamily="-109" charset="-128"/>
                <a:cs typeface="Noto Sans" panose="020B0502040504020204" pitchFamily="34" charset="0"/>
              </a:rPr>
              <a:t>Compared to </a:t>
            </a:r>
            <a:r>
              <a:rPr lang="en-US" sz="1100" dirty="0" smtClean="0">
                <a:latin typeface="Noto Sans" panose="020B0502040504020204" pitchFamily="34" charset="0"/>
                <a:ea typeface="ＭＳ Ｐゴシック" pitchFamily="-109" charset="-128"/>
                <a:cs typeface="Noto Sans" panose="020B0502040504020204" pitchFamily="34" charset="0"/>
              </a:rPr>
              <a:t>Q2 2018, </a:t>
            </a:r>
            <a:r>
              <a:rPr lang="en-US" sz="1100" dirty="0">
                <a:latin typeface="Noto Sans" panose="020B0502040504020204" pitchFamily="34" charset="0"/>
                <a:ea typeface="ＭＳ Ｐゴシック" pitchFamily="-109" charset="-128"/>
                <a:cs typeface="Noto Sans" panose="020B0502040504020204" pitchFamily="34" charset="0"/>
              </a:rPr>
              <a:t>Revenue went </a:t>
            </a:r>
            <a:r>
              <a:rPr lang="en-US" sz="1100" dirty="0" smtClean="0">
                <a:latin typeface="Noto Sans" panose="020B0502040504020204" pitchFamily="34" charset="0"/>
                <a:ea typeface="ＭＳ Ｐゴシック" pitchFamily="-109" charset="-128"/>
                <a:cs typeface="Noto Sans" panose="020B0502040504020204" pitchFamily="34" charset="0"/>
              </a:rPr>
              <a:t>slightly up </a:t>
            </a:r>
            <a:r>
              <a:rPr lang="en-US" sz="1100" dirty="0">
                <a:latin typeface="Noto Sans" panose="020B0502040504020204" pitchFamily="34" charset="0"/>
                <a:ea typeface="ＭＳ Ｐゴシック" pitchFamily="-109" charset="-128"/>
                <a:cs typeface="Noto Sans" panose="020B0502040504020204" pitchFamily="34" charset="0"/>
              </a:rPr>
              <a:t>in Q3 2018 mainly due to Ooredoo TV and </a:t>
            </a:r>
            <a:r>
              <a:rPr lang="en-US" sz="1100" dirty="0" smtClean="0">
                <a:latin typeface="Noto Sans" panose="020B0502040504020204" pitchFamily="34" charset="0"/>
                <a:ea typeface="ＭＳ Ｐゴシック" pitchFamily="-109" charset="-128"/>
                <a:cs typeface="Noto Sans" panose="020B0502040504020204" pitchFamily="34" charset="0"/>
              </a:rPr>
              <a:t>devices revenue</a:t>
            </a:r>
            <a:endParaRPr lang="en-US" sz="1100" dirty="0">
              <a:latin typeface="Noto Sans" panose="020B0502040504020204" pitchFamily="34" charset="0"/>
              <a:ea typeface="ＭＳ Ｐゴシック" pitchFamily="-109" charset="-128"/>
              <a:cs typeface="Noto Sans" panose="020B0502040504020204" pitchFamily="34" charset="0"/>
            </a:endParaRPr>
          </a:p>
          <a:p>
            <a:pPr marL="182880" lvl="3" indent="-182880" algn="just" defTabSz="528638">
              <a:lnSpc>
                <a:spcPct val="150000"/>
              </a:lnSpc>
              <a:spcBef>
                <a:spcPts val="200"/>
              </a:spcBef>
              <a:spcAft>
                <a:spcPts val="200"/>
              </a:spcAft>
              <a:buClr>
                <a:srgbClr val="ED1C24"/>
              </a:buClr>
              <a:buSzPct val="140000"/>
              <a:buFont typeface="Arial" panose="020B0604020202020204" pitchFamily="34" charset="0"/>
              <a:buChar char="•"/>
              <a:defRPr/>
            </a:pPr>
            <a:r>
              <a:rPr lang="en-US" sz="1100" dirty="0">
                <a:latin typeface="Noto Sans" panose="020B0502040504020204" pitchFamily="34" charset="0"/>
                <a:ea typeface="ＭＳ Ｐゴシック" pitchFamily="-109" charset="-128"/>
                <a:cs typeface="Noto Sans" panose="020B0502040504020204" pitchFamily="34" charset="0"/>
              </a:rPr>
              <a:t>YoY EBITDA </a:t>
            </a:r>
            <a:r>
              <a:rPr lang="en-US" sz="1100" dirty="0" smtClean="0">
                <a:latin typeface="Noto Sans" panose="020B0502040504020204" pitchFamily="34" charset="0"/>
                <a:ea typeface="ＭＳ Ｐゴシック" pitchFamily="-109" charset="-128"/>
                <a:cs typeface="Noto Sans" panose="020B0502040504020204" pitchFamily="34" charset="0"/>
              </a:rPr>
              <a:t>increased due to cost efficiencies</a:t>
            </a:r>
            <a:endParaRPr lang="en-US" sz="1100" dirty="0">
              <a:latin typeface="Noto Sans" panose="020B0502040504020204" pitchFamily="34" charset="0"/>
              <a:ea typeface="ＭＳ Ｐゴシック" pitchFamily="-109" charset="-128"/>
              <a:cs typeface="Noto Sans" panose="020B0502040504020204" pitchFamily="34" charset="0"/>
            </a:endParaRPr>
          </a:p>
          <a:p>
            <a:pPr marL="182880" lvl="3" indent="-182880" algn="just" defTabSz="528638">
              <a:lnSpc>
                <a:spcPct val="150000"/>
              </a:lnSpc>
              <a:spcBef>
                <a:spcPts val="200"/>
              </a:spcBef>
              <a:spcAft>
                <a:spcPts val="200"/>
              </a:spcAft>
              <a:buClr>
                <a:srgbClr val="ED1C24"/>
              </a:buClr>
              <a:buSzPct val="140000"/>
              <a:buFont typeface="Arial" panose="020B0604020202020204" pitchFamily="34" charset="0"/>
              <a:buChar char="•"/>
              <a:defRPr/>
            </a:pPr>
            <a:r>
              <a:rPr lang="en-US" sz="1100" dirty="0">
                <a:latin typeface="Noto Sans" panose="020B0502040504020204" pitchFamily="34" charset="0"/>
                <a:ea typeface="ＭＳ Ｐゴシック" pitchFamily="-109" charset="-128"/>
                <a:cs typeface="Noto Sans" panose="020B0502040504020204" pitchFamily="34" charset="0"/>
              </a:rPr>
              <a:t>Ooredoo has more than </a:t>
            </a:r>
            <a:r>
              <a:rPr lang="en-US" sz="1100" dirty="0" smtClean="0">
                <a:latin typeface="Noto Sans" panose="020B0502040504020204" pitchFamily="34" charset="0"/>
                <a:ea typeface="ＭＳ Ｐゴシック" pitchFamily="-109" charset="-128"/>
                <a:cs typeface="Noto Sans" panose="020B0502040504020204" pitchFamily="34" charset="0"/>
              </a:rPr>
              <a:t>80 </a:t>
            </a:r>
            <a:r>
              <a:rPr lang="en-US" sz="1100" dirty="0">
                <a:latin typeface="Noto Sans" panose="020B0502040504020204" pitchFamily="34" charset="0"/>
                <a:ea typeface="ＭＳ Ｐゴシック" pitchFamily="-109" charset="-128"/>
                <a:cs typeface="Noto Sans" panose="020B0502040504020204" pitchFamily="34" charset="0"/>
              </a:rPr>
              <a:t>live 5G </a:t>
            </a:r>
            <a:r>
              <a:rPr lang="en-US" sz="1100" dirty="0" smtClean="0">
                <a:latin typeface="Noto Sans" panose="020B0502040504020204" pitchFamily="34" charset="0"/>
                <a:ea typeface="ＭＳ Ｐゴシック" pitchFamily="-109" charset="-128"/>
                <a:cs typeface="Noto Sans" panose="020B0502040504020204" pitchFamily="34" charset="0"/>
              </a:rPr>
              <a:t>sites</a:t>
            </a:r>
          </a:p>
          <a:p>
            <a:pPr marL="182880" lvl="3" indent="-182880" algn="just" defTabSz="528638">
              <a:lnSpc>
                <a:spcPct val="150000"/>
              </a:lnSpc>
              <a:spcBef>
                <a:spcPts val="200"/>
              </a:spcBef>
              <a:spcAft>
                <a:spcPts val="200"/>
              </a:spcAft>
              <a:buClr>
                <a:srgbClr val="ED1C24"/>
              </a:buClr>
              <a:buSzPct val="140000"/>
              <a:buFont typeface="Arial" panose="020B0604020202020204" pitchFamily="34" charset="0"/>
              <a:buChar char="•"/>
              <a:defRPr/>
            </a:pPr>
            <a:r>
              <a:rPr lang="en-US" sz="1100" dirty="0">
                <a:latin typeface="Noto Sans" panose="020B0502040504020204" pitchFamily="34" charset="0"/>
                <a:ea typeface="ＭＳ Ｐゴシック" pitchFamily="-109" charset="-128"/>
                <a:cs typeface="Noto Sans" panose="020B0502040504020204" pitchFamily="34" charset="0"/>
              </a:rPr>
              <a:t>Qatar also tested the world's first self-driving 5G-connected aerial </a:t>
            </a:r>
            <a:r>
              <a:rPr lang="en-US" sz="1100" dirty="0" smtClean="0">
                <a:latin typeface="Noto Sans" panose="020B0502040504020204" pitchFamily="34" charset="0"/>
                <a:ea typeface="ＭＳ Ｐゴシック" pitchFamily="-109" charset="-128"/>
                <a:cs typeface="Noto Sans" panose="020B0502040504020204" pitchFamily="34" charset="0"/>
              </a:rPr>
              <a:t>taxi</a:t>
            </a:r>
            <a:endParaRPr lang="en-US" sz="1100" dirty="0">
              <a:latin typeface="Noto Sans" panose="020B0502040504020204" pitchFamily="34" charset="0"/>
              <a:ea typeface="ＭＳ Ｐゴシック" pitchFamily="-109" charset="-128"/>
              <a:cs typeface="Noto Sans" panose="020B0502040504020204" pitchFamily="34" charset="0"/>
            </a:endParaRPr>
          </a:p>
          <a:p>
            <a:pPr marL="182880" lvl="3" indent="-182880" algn="just" defTabSz="528638">
              <a:lnSpc>
                <a:spcPct val="150000"/>
              </a:lnSpc>
              <a:spcBef>
                <a:spcPts val="200"/>
              </a:spcBef>
              <a:spcAft>
                <a:spcPts val="200"/>
              </a:spcAft>
              <a:buClr>
                <a:srgbClr val="ED1C24"/>
              </a:buClr>
              <a:buSzPct val="140000"/>
              <a:buFont typeface="Arial" panose="020B0604020202020204" pitchFamily="34" charset="0"/>
              <a:buChar char="•"/>
              <a:defRPr/>
            </a:pPr>
            <a:r>
              <a:rPr lang="en-US" sz="1100" dirty="0" smtClean="0">
                <a:latin typeface="Noto Sans" panose="020B0502040504020204" pitchFamily="34" charset="0"/>
                <a:ea typeface="ＭＳ Ｐゴシック" pitchFamily="-109" charset="-128"/>
                <a:cs typeface="Noto Sans" panose="020B0502040504020204" pitchFamily="34" charset="0"/>
              </a:rPr>
              <a:t>Customer numbers stood at 3.3m down 8% YoY  but flat QoQ</a:t>
            </a:r>
            <a:endParaRPr lang="en-US" sz="1100" dirty="0">
              <a:latin typeface="Noto Sans" panose="020B0502040504020204" pitchFamily="34" charset="0"/>
              <a:ea typeface="ＭＳ Ｐゴシック" pitchFamily="-109" charset="-128"/>
              <a:cs typeface="Noto Sans" panose="020B0502040504020204" pitchFamily="34" charset="0"/>
            </a:endParaRPr>
          </a:p>
          <a:p>
            <a:pPr marL="182880" lvl="3" indent="-182880" algn="just" defTabSz="528638">
              <a:lnSpc>
                <a:spcPct val="150000"/>
              </a:lnSpc>
              <a:spcBef>
                <a:spcPts val="200"/>
              </a:spcBef>
              <a:spcAft>
                <a:spcPts val="200"/>
              </a:spcAft>
              <a:buClr>
                <a:srgbClr val="ED1C24"/>
              </a:buClr>
              <a:buSzPct val="140000"/>
              <a:buFont typeface="Arial" panose="020B0604020202020204" pitchFamily="34" charset="0"/>
              <a:buChar char="•"/>
              <a:defRPr/>
            </a:pPr>
            <a:r>
              <a:rPr lang="en-US" sz="1100" dirty="0">
                <a:latin typeface="Noto Sans" panose="020B0502040504020204" pitchFamily="34" charset="0"/>
                <a:ea typeface="ＭＳ Ｐゴシック" pitchFamily="-109" charset="-128"/>
                <a:cs typeface="Noto Sans" panose="020B0502040504020204" pitchFamily="34" charset="0"/>
              </a:rPr>
              <a:t>Successfully </a:t>
            </a:r>
            <a:r>
              <a:rPr lang="en-US" sz="1100" dirty="0" smtClean="0">
                <a:latin typeface="Noto Sans" panose="020B0502040504020204" pitchFamily="34" charset="0"/>
                <a:ea typeface="ＭＳ Ｐゴシック" pitchFamily="-109" charset="-128"/>
                <a:cs typeface="Noto Sans" panose="020B0502040504020204" pitchFamily="34" charset="0"/>
              </a:rPr>
              <a:t>introduced </a:t>
            </a:r>
            <a:r>
              <a:rPr lang="en-US" sz="1100" dirty="0">
                <a:latin typeface="Noto Sans" panose="020B0502040504020204" pitchFamily="34" charset="0"/>
                <a:ea typeface="ＭＳ Ｐゴシック" pitchFamily="-109" charset="-128"/>
                <a:cs typeface="Noto Sans" panose="020B0502040504020204" pitchFamily="34" charset="0"/>
              </a:rPr>
              <a:t>the first live eSIM on its world-class </a:t>
            </a:r>
            <a:r>
              <a:rPr lang="en-US" sz="1100" dirty="0" smtClean="0">
                <a:latin typeface="Noto Sans" panose="020B0502040504020204" pitchFamily="34" charset="0"/>
                <a:ea typeface="ＭＳ Ｐゴシック" pitchFamily="-109" charset="-128"/>
                <a:cs typeface="Noto Sans" panose="020B0502040504020204" pitchFamily="34" charset="0"/>
              </a:rPr>
              <a:t>Supernet network.</a:t>
            </a:r>
          </a:p>
          <a:p>
            <a:pPr marL="182880" lvl="3" indent="-182880" algn="just" defTabSz="528638">
              <a:lnSpc>
                <a:spcPct val="150000"/>
              </a:lnSpc>
              <a:spcBef>
                <a:spcPts val="200"/>
              </a:spcBef>
              <a:spcAft>
                <a:spcPts val="200"/>
              </a:spcAft>
              <a:buClr>
                <a:srgbClr val="ED1C24"/>
              </a:buClr>
              <a:buSzPct val="140000"/>
              <a:buFont typeface="Arial" panose="020B0604020202020204" pitchFamily="34" charset="0"/>
              <a:buChar char="•"/>
              <a:defRPr/>
            </a:pPr>
            <a:r>
              <a:rPr lang="en-US" sz="1100" dirty="0" smtClean="0">
                <a:latin typeface="Noto Sans" panose="020B0502040504020204" pitchFamily="34" charset="0"/>
                <a:ea typeface="ＭＳ Ｐゴシック" pitchFamily="-109" charset="-128"/>
                <a:cs typeface="Noto Sans" panose="020B0502040504020204" pitchFamily="34" charset="0"/>
              </a:rPr>
              <a:t>Ooredoo </a:t>
            </a:r>
            <a:r>
              <a:rPr lang="en-US" sz="1100" dirty="0">
                <a:latin typeface="Noto Sans" panose="020B0502040504020204" pitchFamily="34" charset="0"/>
                <a:ea typeface="ＭＳ Ｐゴシック" pitchFamily="-109" charset="-128"/>
                <a:cs typeface="Noto Sans" panose="020B0502040504020204" pitchFamily="34" charset="0"/>
              </a:rPr>
              <a:t>Fibre rollout </a:t>
            </a:r>
            <a:r>
              <a:rPr lang="en-US" sz="1100" dirty="0" smtClean="0">
                <a:latin typeface="Noto Sans" panose="020B0502040504020204" pitchFamily="34" charset="0"/>
                <a:ea typeface="ＭＳ Ｐゴシック" pitchFamily="-109" charset="-128"/>
                <a:cs typeface="Noto Sans" panose="020B0502040504020204" pitchFamily="34" charset="0"/>
              </a:rPr>
              <a:t>program's </a:t>
            </a:r>
            <a:r>
              <a:rPr lang="en-US" sz="1100" dirty="0">
                <a:latin typeface="Noto Sans" panose="020B0502040504020204" pitchFamily="34" charset="0"/>
                <a:ea typeface="ＭＳ Ｐゴシック" pitchFamily="-109" charset="-128"/>
                <a:cs typeface="Noto Sans" panose="020B0502040504020204" pitchFamily="34" charset="0"/>
              </a:rPr>
              <a:t>success continues and now has 394k homes connected across the country</a:t>
            </a:r>
          </a:p>
        </p:txBody>
      </p:sp>
    </p:spTree>
    <p:extLst>
      <p:ext uri="{BB962C8B-B14F-4D97-AF65-F5344CB8AC3E}">
        <p14:creationId xmlns:p14="http://schemas.microsoft.com/office/powerpoint/2010/main" val="121257549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873449447"/>
              </p:ext>
            </p:extLst>
          </p:nvPr>
        </p:nvGraphicFramePr>
        <p:xfrm>
          <a:off x="1466" y="265236"/>
          <a:ext cx="1465" cy="1465"/>
        </p:xfrm>
        <a:graphic>
          <a:graphicData uri="http://schemas.openxmlformats.org/presentationml/2006/ole">
            <mc:AlternateContent xmlns:mc="http://schemas.openxmlformats.org/markup-compatibility/2006">
              <mc:Choice xmlns:v="urn:schemas-microsoft-com:vml" Requires="v">
                <p:oleObj spid="_x0000_s69764" name="think-cell Slide" r:id="rId5" imgW="0" imgH="0" progId="">
                  <p:embed/>
                </p:oleObj>
              </mc:Choice>
              <mc:Fallback>
                <p:oleObj name="think-cell Slide" r:id="rId5" imgW="0" imgH="0" progId="">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1466" y="265236"/>
                        <a:ext cx="1465" cy="1465"/>
                      </a:xfrm>
                      <a:prstGeom prst="rect">
                        <a:avLst/>
                      </a:prstGeom>
                      <a:noFill/>
                    </p:spPr>
                  </p:pic>
                </p:oleObj>
              </mc:Fallback>
            </mc:AlternateContent>
          </a:graphicData>
        </a:graphic>
      </p:graphicFrame>
      <p:sp>
        <p:nvSpPr>
          <p:cNvPr id="31"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Operations</a:t>
            </a:r>
          </a:p>
          <a:p>
            <a:r>
              <a:rPr lang="en-US" sz="2000" dirty="0">
                <a:latin typeface="+mj-lt"/>
              </a:rPr>
              <a:t>Indonesia</a:t>
            </a:r>
          </a:p>
        </p:txBody>
      </p:sp>
      <p:sp>
        <p:nvSpPr>
          <p:cNvPr id="32" name="Rounded Rectangle 31"/>
          <p:cNvSpPr/>
          <p:nvPr/>
        </p:nvSpPr>
        <p:spPr bwMode="auto">
          <a:xfrm flipH="1">
            <a:off x="452435" y="1392980"/>
            <a:ext cx="4119561" cy="4849216"/>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34" name="Rounded Rectangle 33"/>
          <p:cNvSpPr/>
          <p:nvPr/>
        </p:nvSpPr>
        <p:spPr bwMode="auto">
          <a:xfrm>
            <a:off x="452441" y="1150938"/>
            <a:ext cx="4119559" cy="504867"/>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35" name="TextBox 1"/>
          <p:cNvSpPr txBox="1">
            <a:spLocks noChangeArrowheads="1"/>
          </p:cNvSpPr>
          <p:nvPr/>
        </p:nvSpPr>
        <p:spPr bwMode="auto">
          <a:xfrm>
            <a:off x="395826" y="5967291"/>
            <a:ext cx="4080924" cy="281109"/>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a:buChar char="§"/>
              <a:defRPr/>
            </a:pPr>
            <a:r>
              <a:rPr lang="it-IT" sz="1050" kern="0" dirty="0">
                <a:latin typeface="+mn-lt"/>
                <a:ea typeface="ＭＳ Ｐゴシック" pitchFamily="-109" charset="-128"/>
                <a:cs typeface="ＭＳ Ｐゴシック" charset="-128"/>
              </a:rPr>
              <a:t>1 USD =  </a:t>
            </a:r>
            <a:r>
              <a:rPr lang="it-IT" sz="1050" kern="0" dirty="0" smtClean="0">
                <a:latin typeface="+mn-lt"/>
                <a:ea typeface="ＭＳ Ｐゴシック" pitchFamily="-109" charset="-128"/>
                <a:cs typeface="ＭＳ Ｐゴシック" charset="-128"/>
              </a:rPr>
              <a:t>14,050 </a:t>
            </a:r>
            <a:r>
              <a:rPr lang="it-IT" sz="1050" kern="0" dirty="0">
                <a:latin typeface="+mn-lt"/>
                <a:ea typeface="ＭＳ Ｐゴシック" pitchFamily="-109" charset="-128"/>
                <a:cs typeface="ＭＳ Ｐゴシック" charset="-128"/>
              </a:rPr>
              <a:t>Indonesia Rupiah (IDR)</a:t>
            </a:r>
            <a:r>
              <a:rPr lang="en-US" sz="1050" kern="0" baseline="30000" dirty="0" smtClean="0">
                <a:latin typeface="+mn-lt"/>
                <a:ea typeface="ＭＳ Ｐゴシック" pitchFamily="-109" charset="-128"/>
                <a:cs typeface="ＭＳ Ｐゴシック" charset="-128"/>
              </a:rPr>
              <a:t>2</a:t>
            </a:r>
            <a:endParaRPr lang="en-US" sz="1050" kern="0" baseline="30000" dirty="0">
              <a:latin typeface="+mn-lt"/>
              <a:ea typeface="ＭＳ Ｐゴシック" pitchFamily="-109" charset="-128"/>
              <a:cs typeface="ＭＳ Ｐゴシック" charset="-128"/>
            </a:endParaRPr>
          </a:p>
        </p:txBody>
      </p:sp>
      <p:sp>
        <p:nvSpPr>
          <p:cNvPr id="39" name="Rectangle 58"/>
          <p:cNvSpPr>
            <a:spLocks noChangeArrowheads="1"/>
          </p:cNvSpPr>
          <p:nvPr/>
        </p:nvSpPr>
        <p:spPr bwMode="auto">
          <a:xfrm>
            <a:off x="932903"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41" name="Rectangle 58"/>
          <p:cNvSpPr>
            <a:spLocks noChangeArrowheads="1"/>
          </p:cNvSpPr>
          <p:nvPr/>
        </p:nvSpPr>
        <p:spPr bwMode="auto">
          <a:xfrm>
            <a:off x="2935224"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46" name="Rectangle 58"/>
          <p:cNvSpPr>
            <a:spLocks noChangeArrowheads="1"/>
          </p:cNvSpPr>
          <p:nvPr/>
        </p:nvSpPr>
        <p:spPr bwMode="auto">
          <a:xfrm>
            <a:off x="901271" y="3840480"/>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47" name="Rectangle 58"/>
          <p:cNvSpPr>
            <a:spLocks noChangeArrowheads="1"/>
          </p:cNvSpPr>
          <p:nvPr/>
        </p:nvSpPr>
        <p:spPr bwMode="auto">
          <a:xfrm>
            <a:off x="2936987" y="3840480"/>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48" name="Rectangle 58"/>
          <p:cNvSpPr>
            <a:spLocks noChangeArrowheads="1"/>
          </p:cNvSpPr>
          <p:nvPr/>
        </p:nvSpPr>
        <p:spPr bwMode="auto">
          <a:xfrm>
            <a:off x="1905791" y="3840480"/>
            <a:ext cx="1212850" cy="14914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969" b="1" i="1" dirty="0">
                <a:latin typeface="+mn-lt"/>
              </a:rPr>
              <a:t>IDRbn</a:t>
            </a:r>
            <a:r>
              <a:rPr lang="en-US" sz="969" b="1" i="1" baseline="30000" dirty="0">
                <a:latin typeface="+mn-lt"/>
              </a:rPr>
              <a:t>1</a:t>
            </a:r>
          </a:p>
        </p:txBody>
      </p:sp>
      <p:sp>
        <p:nvSpPr>
          <p:cNvPr id="51" name="Rectangle 33"/>
          <p:cNvSpPr>
            <a:spLocks noChangeArrowheads="1"/>
          </p:cNvSpPr>
          <p:nvPr/>
        </p:nvSpPr>
        <p:spPr bwMode="auto">
          <a:xfrm>
            <a:off x="493776" y="3749040"/>
            <a:ext cx="4022635" cy="2103120"/>
          </a:xfrm>
          <a:prstGeom prst="rect">
            <a:avLst/>
          </a:prstGeom>
          <a:noFill/>
          <a:ln w="9525" algn="ctr">
            <a:solidFill>
              <a:srgbClr val="ED1C24"/>
            </a:solidFill>
            <a:prstDash val="dash"/>
            <a:round/>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eaLnBrk="0" hangingPunct="0"/>
            <a:endParaRPr lang="en-US" dirty="0">
              <a:latin typeface="+mn-lt"/>
            </a:endParaRPr>
          </a:p>
        </p:txBody>
      </p:sp>
      <p:sp>
        <p:nvSpPr>
          <p:cNvPr id="62" name="Rectangle 61"/>
          <p:cNvSpPr/>
          <p:nvPr/>
        </p:nvSpPr>
        <p:spPr bwMode="auto">
          <a:xfrm>
            <a:off x="4768850" y="1287481"/>
            <a:ext cx="1631950" cy="190756"/>
          </a:xfrm>
          <a:prstGeom prst="rect">
            <a:avLst/>
          </a:prstGeom>
          <a:solidFill>
            <a:schemeClr val="bg1">
              <a:lumMod val="85000"/>
              <a:alpha val="43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defTabSz="979488">
              <a:lnSpc>
                <a:spcPct val="110000"/>
              </a:lnSpc>
              <a:spcBef>
                <a:spcPts val="600"/>
              </a:spcBef>
              <a:buClr>
                <a:schemeClr val="tx1"/>
              </a:buClr>
            </a:pPr>
            <a:r>
              <a:rPr lang="en-US" sz="1200" b="1" dirty="0" smtClean="0">
                <a:latin typeface="+mn-lt"/>
              </a:rPr>
              <a:t>Indosat Ooredoo</a:t>
            </a:r>
            <a:endParaRPr lang="en-US" sz="1200" b="1" dirty="0">
              <a:latin typeface="+mn-lt"/>
            </a:endParaRPr>
          </a:p>
        </p:txBody>
      </p:sp>
      <p:sp>
        <p:nvSpPr>
          <p:cNvPr id="97" name="Text Placeholder 8"/>
          <p:cNvSpPr>
            <a:spLocks noGrp="1"/>
          </p:cNvSpPr>
          <p:nvPr>
            <p:ph type="body" sz="quarter" idx="14"/>
          </p:nvPr>
        </p:nvSpPr>
        <p:spPr>
          <a:xfrm>
            <a:off x="358775" y="6242196"/>
            <a:ext cx="8535748" cy="234804"/>
          </a:xfrm>
        </p:spPr>
        <p:txBody>
          <a:bodyPr>
            <a:noAutofit/>
          </a:bodyPr>
          <a:lstStyle/>
          <a:p>
            <a:r>
              <a:rPr lang="en-US" dirty="0">
                <a:latin typeface="+mn-lt"/>
              </a:rPr>
              <a:t>Note: </a:t>
            </a:r>
            <a:r>
              <a:rPr lang="en-US" dirty="0" smtClean="0">
                <a:latin typeface="+mn-lt"/>
              </a:rPr>
              <a:t>Average </a:t>
            </a:r>
            <a:r>
              <a:rPr lang="en-US" dirty="0">
                <a:latin typeface="+mn-lt"/>
              </a:rPr>
              <a:t>rate </a:t>
            </a:r>
            <a:r>
              <a:rPr lang="en-US" dirty="0" smtClean="0">
                <a:latin typeface="+mn-lt"/>
              </a:rPr>
              <a:t>over the period (IDR)</a:t>
            </a:r>
            <a:endParaRPr lang="en-US" dirty="0">
              <a:latin typeface="+mn-lt"/>
            </a:endParaRPr>
          </a:p>
        </p:txBody>
      </p:sp>
      <p:sp>
        <p:nvSpPr>
          <p:cNvPr id="4" name="Slide Number Placeholder 3"/>
          <p:cNvSpPr>
            <a:spLocks noGrp="1"/>
          </p:cNvSpPr>
          <p:nvPr>
            <p:ph type="sldNum" sz="quarter" idx="4"/>
          </p:nvPr>
        </p:nvSpPr>
        <p:spPr/>
        <p:txBody>
          <a:bodyPr/>
          <a:lstStyle/>
          <a:p>
            <a:fld id="{F9F4C691-6DE9-424C-9C34-B44F65CDDA11}" type="slidenum">
              <a:rPr lang="en-US" smtClean="0">
                <a:latin typeface="+mn-lt"/>
              </a:rPr>
              <a:t>13</a:t>
            </a:fld>
            <a:endParaRPr lang="en-US" sz="800" dirty="0">
              <a:latin typeface="+mn-lt"/>
            </a:endParaRPr>
          </a:p>
        </p:txBody>
      </p:sp>
      <p:sp>
        <p:nvSpPr>
          <p:cNvPr id="60" name="Text Placeholder 8"/>
          <p:cNvSpPr txBox="1"/>
          <p:nvPr/>
        </p:nvSpPr>
        <p:spPr>
          <a:xfrm>
            <a:off x="6850671"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61" name="Text Placeholder 8"/>
          <p:cNvSpPr txBox="1"/>
          <p:nvPr/>
        </p:nvSpPr>
        <p:spPr>
          <a:xfrm>
            <a:off x="7589520"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Operations </a:t>
            </a:r>
          </a:p>
          <a:p>
            <a:r>
              <a:rPr lang="en-US" dirty="0">
                <a:latin typeface="+mn-lt"/>
              </a:rPr>
              <a:t>Review</a:t>
            </a:r>
            <a:endParaRPr lang="en-GB" dirty="0">
              <a:latin typeface="+mn-lt"/>
            </a:endParaRPr>
          </a:p>
        </p:txBody>
      </p:sp>
      <p:sp>
        <p:nvSpPr>
          <p:cNvPr id="98"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99"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graphicFrame>
        <p:nvGraphicFramePr>
          <p:cNvPr id="103" name="[PlaceholderChartForReportGeneration-2e4bfd44-e0e3-4824-be72-2ff7fdb4a5a7]"/>
          <p:cNvGraphicFramePr/>
          <p:nvPr>
            <p:extLst>
              <p:ext uri="{D42A27DB-BD31-4B8C-83A1-F6EECF244321}">
                <p14:modId xmlns:p14="http://schemas.microsoft.com/office/powerpoint/2010/main" val="2455318251"/>
              </p:ext>
            </p:extLst>
          </p:nvPr>
        </p:nvGraphicFramePr>
        <p:xfrm>
          <a:off x="436744" y="1935315"/>
          <a:ext cx="2141904" cy="1712976"/>
        </p:xfrm>
        <a:graphic>
          <a:graphicData uri="http://schemas.openxmlformats.org/drawingml/2006/chart">
            <c:chart xmlns:c="http://schemas.openxmlformats.org/drawingml/2006/chart" xmlns:r="http://schemas.openxmlformats.org/officeDocument/2006/relationships" r:id="rId7"/>
          </a:graphicData>
        </a:graphic>
      </p:graphicFrame>
      <p:sp>
        <p:nvSpPr>
          <p:cNvPr id="3" name="Rectangle 2"/>
          <p:cNvSpPr/>
          <p:nvPr/>
        </p:nvSpPr>
        <p:spPr>
          <a:xfrm>
            <a:off x="274320" y="195681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102" name="[PlaceholderChartForReportGeneration-5edafe39-f66e-4851-9b33-0b26aca4560b]"/>
          <p:cNvGraphicFramePr/>
          <p:nvPr>
            <p:extLst>
              <p:ext uri="{D42A27DB-BD31-4B8C-83A1-F6EECF244321}">
                <p14:modId xmlns:p14="http://schemas.microsoft.com/office/powerpoint/2010/main" val="762515548"/>
              </p:ext>
            </p:extLst>
          </p:nvPr>
        </p:nvGraphicFramePr>
        <p:xfrm>
          <a:off x="2324442" y="1925061"/>
          <a:ext cx="2137488" cy="1722501"/>
        </p:xfrm>
        <a:graphic>
          <a:graphicData uri="http://schemas.openxmlformats.org/drawingml/2006/chart">
            <c:chart xmlns:c="http://schemas.openxmlformats.org/drawingml/2006/chart" xmlns:r="http://schemas.openxmlformats.org/officeDocument/2006/relationships" r:id="rId8"/>
          </a:graphicData>
        </a:graphic>
      </p:graphicFrame>
      <p:sp>
        <p:nvSpPr>
          <p:cNvPr id="5" name="Rectangle 4"/>
          <p:cNvSpPr/>
          <p:nvPr/>
        </p:nvSpPr>
        <p:spPr>
          <a:xfrm>
            <a:off x="2194560" y="1929384"/>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101" name="[PlaceholderChartForReportGeneration-6e4e681f-061c-47cb-bd0b-1850ad5e8cc2]"/>
          <p:cNvGraphicFramePr/>
          <p:nvPr>
            <p:extLst>
              <p:ext uri="{D42A27DB-BD31-4B8C-83A1-F6EECF244321}">
                <p14:modId xmlns:p14="http://schemas.microsoft.com/office/powerpoint/2010/main" val="886928246"/>
              </p:ext>
            </p:extLst>
          </p:nvPr>
        </p:nvGraphicFramePr>
        <p:xfrm>
          <a:off x="2309622" y="4055259"/>
          <a:ext cx="2167128" cy="1731264"/>
        </p:xfrm>
        <a:graphic>
          <a:graphicData uri="http://schemas.openxmlformats.org/drawingml/2006/chart">
            <c:chart xmlns:c="http://schemas.openxmlformats.org/drawingml/2006/chart" xmlns:r="http://schemas.openxmlformats.org/officeDocument/2006/relationships" r:id="rId9"/>
          </a:graphicData>
        </a:graphic>
      </p:graphicFrame>
      <p:sp>
        <p:nvSpPr>
          <p:cNvPr id="7" name="Rectangle 6"/>
          <p:cNvSpPr/>
          <p:nvPr/>
        </p:nvSpPr>
        <p:spPr>
          <a:xfrm>
            <a:off x="2194560" y="4041647"/>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100" name="[PlaceholderChartForReportGeneration-c0a4b207-edb2-4716-b417-85f470609aa3]"/>
          <p:cNvGraphicFramePr/>
          <p:nvPr>
            <p:extLst>
              <p:ext uri="{D42A27DB-BD31-4B8C-83A1-F6EECF244321}">
                <p14:modId xmlns:p14="http://schemas.microsoft.com/office/powerpoint/2010/main" val="1962013311"/>
              </p:ext>
            </p:extLst>
          </p:nvPr>
        </p:nvGraphicFramePr>
        <p:xfrm>
          <a:off x="520959" y="4098050"/>
          <a:ext cx="2117650" cy="1652632"/>
        </p:xfrm>
        <a:graphic>
          <a:graphicData uri="http://schemas.openxmlformats.org/drawingml/2006/chart">
            <c:chart xmlns:c="http://schemas.openxmlformats.org/drawingml/2006/chart" xmlns:r="http://schemas.openxmlformats.org/officeDocument/2006/relationships" r:id="rId10"/>
          </a:graphicData>
        </a:graphic>
      </p:graphicFrame>
      <p:sp>
        <p:nvSpPr>
          <p:cNvPr id="9" name="Rectangle 8"/>
          <p:cNvSpPr/>
          <p:nvPr/>
        </p:nvSpPr>
        <p:spPr>
          <a:xfrm>
            <a:off x="274320" y="4023359"/>
            <a:ext cx="1792806" cy="366126"/>
          </a:xfrm>
          <a:prstGeom prst="rect">
            <a:avLst/>
          </a:prstGeom>
        </p:spPr>
        <p:txBody>
          <a:bodyPr wrap="squar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6" name="Rectangle 5"/>
          <p:cNvSpPr/>
          <p:nvPr/>
        </p:nvSpPr>
        <p:spPr>
          <a:xfrm>
            <a:off x="4607522" y="1600200"/>
            <a:ext cx="4327275" cy="5021888"/>
          </a:xfrm>
          <a:prstGeom prst="rect">
            <a:avLst/>
          </a:prstGeom>
        </p:spPr>
        <p:txBody>
          <a:bodyPr wrap="square">
            <a:spAutoFit/>
          </a:bodyPr>
          <a:lstStyle/>
          <a:p>
            <a:pPr marL="182880" lvl="3" indent="-18288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t>Weak 9M revenue and EBITDA due to lower B2C sector </a:t>
            </a:r>
          </a:p>
          <a:p>
            <a:pPr marL="182880" lvl="3" indent="-18288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t>Q3 on Q2 top </a:t>
            </a:r>
            <a:r>
              <a:rPr lang="en-US" sz="1100" dirty="0"/>
              <a:t>line growth re-started, </a:t>
            </a:r>
            <a:r>
              <a:rPr lang="en-US" sz="1100" dirty="0" smtClean="0"/>
              <a:t>supported mostly </a:t>
            </a:r>
            <a:r>
              <a:rPr lang="en-US" sz="1100" dirty="0"/>
              <a:t>by data revenue, however legacy revenue decline is still hindering the overall growth</a:t>
            </a:r>
            <a:r>
              <a:rPr lang="en-US" sz="1100" dirty="0" smtClean="0"/>
              <a:t>.</a:t>
            </a:r>
          </a:p>
          <a:p>
            <a:pPr marL="182880" lvl="3" indent="-18288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t>EBITDA margin slight improvement from Q2 (34%) to Q3 (35%) </a:t>
            </a:r>
            <a:endParaRPr lang="en-US" sz="1100" dirty="0"/>
          </a:p>
          <a:p>
            <a:pPr marL="182880" lvl="3" indent="-182880" algn="just">
              <a:lnSpc>
                <a:spcPct val="150000"/>
              </a:lnSpc>
              <a:spcBef>
                <a:spcPts val="200"/>
              </a:spcBef>
              <a:spcAft>
                <a:spcPts val="200"/>
              </a:spcAft>
              <a:buClr>
                <a:schemeClr val="accent1"/>
              </a:buClr>
              <a:buFont typeface="Arial" panose="020B0604020202020204" pitchFamily="34" charset="0"/>
              <a:buChar char="•"/>
              <a:defRPr/>
            </a:pPr>
            <a:r>
              <a:rPr lang="en-US" sz="1100" dirty="0"/>
              <a:t>Data </a:t>
            </a:r>
            <a:r>
              <a:rPr lang="en-US" sz="1100" dirty="0" smtClean="0"/>
              <a:t>price </a:t>
            </a:r>
            <a:r>
              <a:rPr lang="en-US" sz="1100" dirty="0"/>
              <a:t>increase resulted in better data monetization</a:t>
            </a:r>
          </a:p>
          <a:p>
            <a:pPr marL="182880" lvl="3" indent="-18288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t>Price </a:t>
            </a:r>
            <a:r>
              <a:rPr lang="en-US" sz="1100" dirty="0"/>
              <a:t>increase continues, supported by peers and it will lead to better market </a:t>
            </a:r>
            <a:r>
              <a:rPr lang="en-US" sz="1100" dirty="0" smtClean="0"/>
              <a:t>environment</a:t>
            </a:r>
          </a:p>
          <a:p>
            <a:pPr marL="182880" lvl="3" indent="-182880" algn="just">
              <a:lnSpc>
                <a:spcPct val="150000"/>
              </a:lnSpc>
              <a:spcBef>
                <a:spcPts val="200"/>
              </a:spcBef>
              <a:spcAft>
                <a:spcPts val="200"/>
              </a:spcAft>
              <a:buClr>
                <a:schemeClr val="accent1"/>
              </a:buClr>
              <a:buFont typeface="Arial" panose="020B0604020202020204" pitchFamily="34" charset="0"/>
              <a:buChar char="•"/>
              <a:defRPr/>
            </a:pPr>
            <a:r>
              <a:rPr lang="en-US" sz="1100" dirty="0"/>
              <a:t>Ex-Java network expansion plan on schedule, </a:t>
            </a:r>
            <a:r>
              <a:rPr lang="en-US" sz="1100" dirty="0" smtClean="0"/>
              <a:t>4G plus </a:t>
            </a:r>
            <a:r>
              <a:rPr lang="en-US" sz="1100" dirty="0"/>
              <a:t>rollout in 3 out of 5 provinces done </a:t>
            </a:r>
            <a:r>
              <a:rPr lang="en-US" sz="1100" dirty="0" smtClean="0"/>
              <a:t>in Lampung, </a:t>
            </a:r>
            <a:r>
              <a:rPr lang="en-US" sz="1100" dirty="0"/>
              <a:t>South Kalimantan </a:t>
            </a:r>
            <a:r>
              <a:rPr lang="en-US" sz="1100" dirty="0" smtClean="0"/>
              <a:t>South </a:t>
            </a:r>
            <a:r>
              <a:rPr lang="en-US" sz="1100" dirty="0"/>
              <a:t>Sulawesi </a:t>
            </a:r>
          </a:p>
          <a:p>
            <a:pPr marL="182880" lvl="3" indent="-18288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t>Customer number dropped to 64m, customer churn starting to stabilize post new SIM registration regulation, trend to single SIM users</a:t>
            </a:r>
          </a:p>
          <a:p>
            <a:pPr marL="182880" lvl="3" indent="-18288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t>Post tsunami/earthquake, </a:t>
            </a:r>
            <a:r>
              <a:rPr lang="en-US" sz="1100" dirty="0"/>
              <a:t>Indosat Ooredoo provided free call and data </a:t>
            </a:r>
            <a:r>
              <a:rPr lang="en-US" sz="1100" dirty="0" smtClean="0"/>
              <a:t>services and </a:t>
            </a:r>
            <a:r>
              <a:rPr lang="en-US" sz="1100" dirty="0"/>
              <a:t>mobile health </a:t>
            </a:r>
            <a:r>
              <a:rPr lang="en-US" sz="1100" dirty="0" smtClean="0"/>
              <a:t>clinics to victims, </a:t>
            </a:r>
            <a:r>
              <a:rPr lang="en-US" sz="1100" dirty="0"/>
              <a:t>no material network damage </a:t>
            </a:r>
          </a:p>
        </p:txBody>
      </p:sp>
    </p:spTree>
    <p:extLst>
      <p:ext uri="{BB962C8B-B14F-4D97-AF65-F5344CB8AC3E}">
        <p14:creationId xmlns:p14="http://schemas.microsoft.com/office/powerpoint/2010/main" val="78873933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Operations</a:t>
            </a:r>
          </a:p>
          <a:p>
            <a:r>
              <a:rPr lang="en-US" sz="2000" dirty="0">
                <a:latin typeface="+mj-lt"/>
              </a:rPr>
              <a:t>Iraq</a:t>
            </a:r>
          </a:p>
        </p:txBody>
      </p:sp>
      <p:sp>
        <p:nvSpPr>
          <p:cNvPr id="14" name="Rounded Rectangle 13"/>
          <p:cNvSpPr/>
          <p:nvPr/>
        </p:nvSpPr>
        <p:spPr bwMode="auto">
          <a:xfrm flipH="1">
            <a:off x="452435" y="1403371"/>
            <a:ext cx="4119561" cy="49212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15" name="Rounded Rectangle 14"/>
          <p:cNvSpPr/>
          <p:nvPr/>
        </p:nvSpPr>
        <p:spPr bwMode="auto">
          <a:xfrm>
            <a:off x="452441" y="1150938"/>
            <a:ext cx="4119559" cy="504867"/>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22" name="Rectangle 58"/>
          <p:cNvSpPr>
            <a:spLocks noChangeArrowheads="1"/>
          </p:cNvSpPr>
          <p:nvPr/>
        </p:nvSpPr>
        <p:spPr bwMode="auto">
          <a:xfrm>
            <a:off x="1924215"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23" name="Rectangle 58"/>
          <p:cNvSpPr>
            <a:spLocks noChangeArrowheads="1"/>
          </p:cNvSpPr>
          <p:nvPr/>
        </p:nvSpPr>
        <p:spPr bwMode="auto">
          <a:xfrm>
            <a:off x="1692440" y="3976389"/>
            <a:ext cx="167640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30" name="Rectangle 29"/>
          <p:cNvSpPr/>
          <p:nvPr/>
        </p:nvSpPr>
        <p:spPr bwMode="auto">
          <a:xfrm>
            <a:off x="4768850" y="1287480"/>
            <a:ext cx="1069378" cy="262157"/>
          </a:xfrm>
          <a:prstGeom prst="rect">
            <a:avLst/>
          </a:prstGeom>
          <a:solidFill>
            <a:schemeClr val="bg1">
              <a:lumMod val="85000"/>
              <a:alpha val="43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defTabSz="979488">
              <a:lnSpc>
                <a:spcPct val="110000"/>
              </a:lnSpc>
              <a:spcBef>
                <a:spcPts val="600"/>
              </a:spcBef>
              <a:buClr>
                <a:schemeClr val="tx1"/>
              </a:buClr>
            </a:pPr>
            <a:r>
              <a:rPr lang="en-US" sz="1200" b="1" dirty="0" smtClean="0">
                <a:latin typeface="+mn-lt"/>
              </a:rPr>
              <a:t>Asiacell</a:t>
            </a:r>
            <a:endParaRPr lang="en-US" sz="1200" b="1" dirty="0">
              <a:latin typeface="+mn-lt"/>
            </a:endParaRPr>
          </a:p>
        </p:txBody>
      </p:sp>
      <p:sp>
        <p:nvSpPr>
          <p:cNvPr id="33" name="Text Placeholder 8"/>
          <p:cNvSpPr txBox="1"/>
          <p:nvPr/>
        </p:nvSpPr>
        <p:spPr>
          <a:xfrm>
            <a:off x="6850671"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34" name="Text Placeholder 8"/>
          <p:cNvSpPr txBox="1"/>
          <p:nvPr/>
        </p:nvSpPr>
        <p:spPr>
          <a:xfrm>
            <a:off x="7589520"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Operations </a:t>
            </a:r>
          </a:p>
          <a:p>
            <a:r>
              <a:rPr lang="en-US" dirty="0">
                <a:latin typeface="+mn-lt"/>
              </a:rPr>
              <a:t>Review</a:t>
            </a:r>
            <a:endParaRPr lang="en-GB" dirty="0">
              <a:latin typeface="+mn-lt"/>
            </a:endParaRPr>
          </a:p>
        </p:txBody>
      </p:sp>
      <p:sp>
        <p:nvSpPr>
          <p:cNvPr id="35"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36"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sp>
        <p:nvSpPr>
          <p:cNvPr id="3" name="Slide Number Placeholder 2"/>
          <p:cNvSpPr>
            <a:spLocks noGrp="1"/>
          </p:cNvSpPr>
          <p:nvPr>
            <p:ph type="sldNum" sz="quarter" idx="4"/>
          </p:nvPr>
        </p:nvSpPr>
        <p:spPr/>
        <p:txBody>
          <a:bodyPr/>
          <a:lstStyle/>
          <a:p>
            <a:fld id="{F9F4C691-6DE9-424C-9C34-B44F65CDDA11}" type="slidenum">
              <a:rPr lang="en-US" smtClean="0">
                <a:latin typeface="+mn-lt"/>
              </a:rPr>
              <a:t>14</a:t>
            </a:fld>
            <a:endParaRPr lang="en-US" sz="800" dirty="0">
              <a:latin typeface="+mn-lt"/>
            </a:endParaRPr>
          </a:p>
        </p:txBody>
      </p:sp>
      <p:graphicFrame>
        <p:nvGraphicFramePr>
          <p:cNvPr id="38" name="[PlaceholderChartForReportGeneration-a0770a8a-6a79-4d42-8b37-97897c9f620a]"/>
          <p:cNvGraphicFramePr/>
          <p:nvPr>
            <p:extLst>
              <p:ext uri="{D42A27DB-BD31-4B8C-83A1-F6EECF244321}">
                <p14:modId xmlns:p14="http://schemas.microsoft.com/office/powerpoint/2010/main" val="2048982951"/>
              </p:ext>
            </p:extLst>
          </p:nvPr>
        </p:nvGraphicFramePr>
        <p:xfrm>
          <a:off x="373392" y="1956816"/>
          <a:ext cx="4123943" cy="1904915"/>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182880" y="195681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37" name="[PlaceholderChartForReportGeneration-5ba80753-690b-446a-8570-fd7c875f1854]"/>
          <p:cNvGraphicFramePr/>
          <p:nvPr>
            <p:extLst>
              <p:ext uri="{D42A27DB-BD31-4B8C-83A1-F6EECF244321}">
                <p14:modId xmlns:p14="http://schemas.microsoft.com/office/powerpoint/2010/main" val="515818985"/>
              </p:ext>
            </p:extLst>
          </p:nvPr>
        </p:nvGraphicFramePr>
        <p:xfrm>
          <a:off x="533400" y="3931920"/>
          <a:ext cx="3963935" cy="2119862"/>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p:nvPr/>
        </p:nvSpPr>
        <p:spPr>
          <a:xfrm>
            <a:off x="457200" y="393192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5" name="Rectangle 4"/>
          <p:cNvSpPr/>
          <p:nvPr/>
        </p:nvSpPr>
        <p:spPr>
          <a:xfrm>
            <a:off x="4572000" y="1676400"/>
            <a:ext cx="4416552" cy="3090590"/>
          </a:xfrm>
          <a:prstGeom prst="rect">
            <a:avLst/>
          </a:prstGeom>
        </p:spPr>
        <p:txBody>
          <a:bodyPr wrap="square">
            <a:spAutoFit/>
          </a:bodyPr>
          <a:lstStyle/>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t>Recovery continues with growth in revenue, EBITDA and customer </a:t>
            </a:r>
            <a:r>
              <a:rPr lang="en-US" sz="1100" dirty="0" smtClean="0"/>
              <a:t>numbers</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t>Further improvement in security and economic situation in the country </a:t>
            </a:r>
            <a:endParaRPr lang="en-US" sz="1100" dirty="0" smtClean="0"/>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t>EBITDA growing quicker than revenue due to efficient cost control </a:t>
            </a:r>
            <a:endParaRPr lang="en-US" sz="1100" dirty="0"/>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t>Customer base increased to </a:t>
            </a:r>
            <a:r>
              <a:rPr lang="en-US" sz="1100" dirty="0" smtClean="0"/>
              <a:t>13.3 </a:t>
            </a:r>
            <a:r>
              <a:rPr lang="en-US" sz="1100" dirty="0"/>
              <a:t>million as of September 2018 (up by 6%) driven by business returning </a:t>
            </a:r>
            <a:r>
              <a:rPr lang="en-US" sz="1100" dirty="0" smtClean="0"/>
              <a:t>to </a:t>
            </a:r>
            <a:r>
              <a:rPr lang="en-US" sz="1100" dirty="0"/>
              <a:t>newly liberated areas </a:t>
            </a:r>
            <a:endParaRPr lang="en-US" sz="1100" dirty="0" smtClean="0"/>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t>Asiacell received the </a:t>
            </a:r>
            <a:r>
              <a:rPr lang="en-US" sz="1100" dirty="0"/>
              <a:t>CARE Award – for excellence in  Customer Care services</a:t>
            </a:r>
          </a:p>
        </p:txBody>
      </p:sp>
    </p:spTree>
    <p:extLst>
      <p:ext uri="{BB962C8B-B14F-4D97-AF65-F5344CB8AC3E}">
        <p14:creationId xmlns:p14="http://schemas.microsoft.com/office/powerpoint/2010/main" val="182444940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Operations</a:t>
            </a:r>
          </a:p>
          <a:p>
            <a:r>
              <a:rPr lang="en-US" sz="2000" dirty="0">
                <a:latin typeface="+mj-lt"/>
              </a:rPr>
              <a:t>Oman</a:t>
            </a:r>
          </a:p>
        </p:txBody>
      </p:sp>
      <p:sp>
        <p:nvSpPr>
          <p:cNvPr id="26" name="Rounded Rectangle 25"/>
          <p:cNvSpPr/>
          <p:nvPr/>
        </p:nvSpPr>
        <p:spPr bwMode="auto">
          <a:xfrm flipH="1">
            <a:off x="448055" y="1403371"/>
            <a:ext cx="4119561" cy="48450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27" name="Rounded Rectangle 26"/>
          <p:cNvSpPr/>
          <p:nvPr/>
        </p:nvSpPr>
        <p:spPr bwMode="auto">
          <a:xfrm>
            <a:off x="452441" y="1150938"/>
            <a:ext cx="4119559" cy="504867"/>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28" name="TextBox 1"/>
          <p:cNvSpPr txBox="1">
            <a:spLocks noChangeArrowheads="1"/>
          </p:cNvSpPr>
          <p:nvPr/>
        </p:nvSpPr>
        <p:spPr bwMode="auto">
          <a:xfrm>
            <a:off x="395826" y="5977417"/>
            <a:ext cx="4176171" cy="194783"/>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a:buChar char="§"/>
              <a:defRPr/>
            </a:pPr>
            <a:r>
              <a:rPr lang="en-US" sz="1050" kern="0" dirty="0">
                <a:latin typeface="+mn-lt"/>
                <a:ea typeface="ＭＳ Ｐゴシック" pitchFamily="-109" charset="-128"/>
                <a:cs typeface="ＭＳ Ｐゴシック" charset="-128"/>
              </a:rPr>
              <a:t>1 </a:t>
            </a:r>
            <a:r>
              <a:rPr lang="en-US" sz="1050" kern="0" dirty="0" smtClean="0">
                <a:latin typeface="+mn-lt"/>
                <a:ea typeface="ＭＳ Ｐゴシック" pitchFamily="-109" charset="-128"/>
                <a:cs typeface="ＭＳ Ｐゴシック" charset="-128"/>
              </a:rPr>
              <a:t>USD </a:t>
            </a:r>
            <a:r>
              <a:rPr lang="en-US" sz="1050" kern="0" dirty="0">
                <a:latin typeface="+mn-lt"/>
                <a:ea typeface="ＭＳ Ｐゴシック" pitchFamily="-109" charset="-128"/>
                <a:cs typeface="ＭＳ Ｐゴシック" charset="-128"/>
              </a:rPr>
              <a:t>=  0.38463 Omani Rial (OMR)</a:t>
            </a:r>
            <a:r>
              <a:rPr lang="en-US" sz="1050" kern="0" baseline="30000" dirty="0" smtClean="0">
                <a:latin typeface="+mn-lt"/>
                <a:ea typeface="ＭＳ Ｐゴシック" pitchFamily="-109" charset="-128"/>
                <a:cs typeface="ＭＳ Ｐゴシック" charset="-128"/>
              </a:rPr>
              <a:t>1</a:t>
            </a:r>
            <a:endParaRPr lang="en-US" sz="1050" kern="0" baseline="30000" dirty="0">
              <a:latin typeface="+mn-lt"/>
              <a:ea typeface="ＭＳ Ｐゴシック" pitchFamily="-109" charset="-128"/>
              <a:cs typeface="ＭＳ Ｐゴシック" charset="-128"/>
            </a:endParaRPr>
          </a:p>
        </p:txBody>
      </p:sp>
      <p:sp>
        <p:nvSpPr>
          <p:cNvPr id="31" name="Rectangle 30"/>
          <p:cNvSpPr/>
          <p:nvPr/>
        </p:nvSpPr>
        <p:spPr bwMode="auto">
          <a:xfrm>
            <a:off x="4768850" y="1287480"/>
            <a:ext cx="1422400" cy="262157"/>
          </a:xfrm>
          <a:prstGeom prst="rect">
            <a:avLst/>
          </a:prstGeom>
          <a:solidFill>
            <a:schemeClr val="bg1">
              <a:lumMod val="85000"/>
              <a:alpha val="43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defTabSz="979488">
              <a:lnSpc>
                <a:spcPct val="110000"/>
              </a:lnSpc>
              <a:spcBef>
                <a:spcPts val="600"/>
              </a:spcBef>
              <a:buClr>
                <a:schemeClr val="tx1"/>
              </a:buClr>
            </a:pPr>
            <a:r>
              <a:rPr lang="en-US" sz="1200" b="1" dirty="0">
                <a:latin typeface="+mn-lt"/>
              </a:rPr>
              <a:t>Ooredoo Oman</a:t>
            </a:r>
          </a:p>
        </p:txBody>
      </p:sp>
      <p:sp>
        <p:nvSpPr>
          <p:cNvPr id="67" name="Rectangle 58"/>
          <p:cNvSpPr>
            <a:spLocks noChangeArrowheads="1"/>
          </p:cNvSpPr>
          <p:nvPr/>
        </p:nvSpPr>
        <p:spPr bwMode="auto">
          <a:xfrm>
            <a:off x="1924215"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68" name="Rectangle 58"/>
          <p:cNvSpPr>
            <a:spLocks noChangeArrowheads="1"/>
          </p:cNvSpPr>
          <p:nvPr/>
        </p:nvSpPr>
        <p:spPr bwMode="auto">
          <a:xfrm>
            <a:off x="1692440" y="3840480"/>
            <a:ext cx="167640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69" name="Text Placeholder 8"/>
          <p:cNvSpPr>
            <a:spLocks noGrp="1"/>
          </p:cNvSpPr>
          <p:nvPr>
            <p:ph type="body" sz="quarter" idx="14"/>
          </p:nvPr>
        </p:nvSpPr>
        <p:spPr>
          <a:xfrm>
            <a:off x="358775" y="6248400"/>
            <a:ext cx="8535748" cy="234804"/>
          </a:xfrm>
        </p:spPr>
        <p:txBody>
          <a:bodyPr>
            <a:noAutofit/>
          </a:bodyPr>
          <a:lstStyle/>
          <a:p>
            <a:r>
              <a:rPr lang="en-US" dirty="0">
                <a:latin typeface="+mn-lt"/>
              </a:rPr>
              <a:t>Note:  (1) Constant pegged currency</a:t>
            </a:r>
          </a:p>
        </p:txBody>
      </p:sp>
      <p:sp>
        <p:nvSpPr>
          <p:cNvPr id="3" name="Slide Number Placeholder 2"/>
          <p:cNvSpPr>
            <a:spLocks noGrp="1"/>
          </p:cNvSpPr>
          <p:nvPr>
            <p:ph type="sldNum" sz="quarter" idx="4"/>
          </p:nvPr>
        </p:nvSpPr>
        <p:spPr/>
        <p:txBody>
          <a:bodyPr/>
          <a:lstStyle/>
          <a:p>
            <a:fld id="{F9F4C691-6DE9-424C-9C34-B44F65CDDA11}" type="slidenum">
              <a:rPr lang="en-US" smtClean="0">
                <a:latin typeface="+mn-lt"/>
              </a:rPr>
              <a:t>15</a:t>
            </a:fld>
            <a:endParaRPr lang="en-US" sz="800" dirty="0">
              <a:latin typeface="+mn-lt"/>
            </a:endParaRPr>
          </a:p>
        </p:txBody>
      </p:sp>
      <p:sp>
        <p:nvSpPr>
          <p:cNvPr id="32" name="Text Placeholder 8"/>
          <p:cNvSpPr txBox="1"/>
          <p:nvPr/>
        </p:nvSpPr>
        <p:spPr>
          <a:xfrm>
            <a:off x="6850671"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33" name="Text Placeholder 8"/>
          <p:cNvSpPr txBox="1"/>
          <p:nvPr/>
        </p:nvSpPr>
        <p:spPr>
          <a:xfrm>
            <a:off x="7589520"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Operations </a:t>
            </a:r>
          </a:p>
          <a:p>
            <a:r>
              <a:rPr lang="en-US" dirty="0">
                <a:latin typeface="+mn-lt"/>
              </a:rPr>
              <a:t>Review</a:t>
            </a:r>
            <a:endParaRPr lang="en-GB" dirty="0">
              <a:latin typeface="+mn-lt"/>
            </a:endParaRPr>
          </a:p>
        </p:txBody>
      </p:sp>
      <p:sp>
        <p:nvSpPr>
          <p:cNvPr id="34"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35"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graphicFrame>
        <p:nvGraphicFramePr>
          <p:cNvPr id="71" name="[PlaceholderChartForReportGeneration-51a4e13b-37ef-4abd-bfb7-3f40b9923ac6]"/>
          <p:cNvGraphicFramePr/>
          <p:nvPr>
            <p:extLst>
              <p:ext uri="{D42A27DB-BD31-4B8C-83A1-F6EECF244321}">
                <p14:modId xmlns:p14="http://schemas.microsoft.com/office/powerpoint/2010/main" val="1299891305"/>
              </p:ext>
            </p:extLst>
          </p:nvPr>
        </p:nvGraphicFramePr>
        <p:xfrm>
          <a:off x="556272" y="1836709"/>
          <a:ext cx="3939529" cy="188767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365760" y="182880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70" name="[PlaceholderChartForReportGeneration-7a227d63-571e-4c41-9d2c-eed6bb759d6f]"/>
          <p:cNvGraphicFramePr/>
          <p:nvPr>
            <p:extLst>
              <p:ext uri="{D42A27DB-BD31-4B8C-83A1-F6EECF244321}">
                <p14:modId xmlns:p14="http://schemas.microsoft.com/office/powerpoint/2010/main" val="1671892067"/>
              </p:ext>
            </p:extLst>
          </p:nvPr>
        </p:nvGraphicFramePr>
        <p:xfrm>
          <a:off x="647713" y="3850595"/>
          <a:ext cx="3848088" cy="2081210"/>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p:nvPr/>
        </p:nvSpPr>
        <p:spPr>
          <a:xfrm>
            <a:off x="457200" y="3794759"/>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5" name="Rectangle 4"/>
          <p:cNvSpPr/>
          <p:nvPr/>
        </p:nvSpPr>
        <p:spPr>
          <a:xfrm>
            <a:off x="4572000" y="1632987"/>
            <a:ext cx="4416552" cy="3701013"/>
          </a:xfrm>
          <a:prstGeom prst="rect">
            <a:avLst/>
          </a:prstGeom>
        </p:spPr>
        <p:txBody>
          <a:bodyPr wrap="square">
            <a:spAutoFit/>
          </a:bodyPr>
          <a:lstStyle/>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cs typeface="Arial" pitchFamily="34" charset="0"/>
              </a:rPr>
              <a:t>Healthy revenues and EBITDA growth driven </a:t>
            </a:r>
            <a:r>
              <a:rPr lang="en-US" sz="1100" dirty="0">
                <a:cs typeface="Arial" pitchFamily="34" charset="0"/>
              </a:rPr>
              <a:t>by increases in both mobile and fixed data </a:t>
            </a:r>
            <a:r>
              <a:rPr lang="en-US" sz="1100" dirty="0" smtClean="0">
                <a:cs typeface="Arial" pitchFamily="34" charset="0"/>
              </a:rPr>
              <a:t>revenue</a:t>
            </a:r>
            <a:endParaRPr lang="en-US" sz="1100" dirty="0">
              <a:cs typeface="Arial" pitchFamily="34" charset="0"/>
            </a:endParaRP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 Customer base stood at 2.9 million in </a:t>
            </a:r>
            <a:r>
              <a:rPr lang="en-US" sz="1100" dirty="0" smtClean="0">
                <a:cs typeface="Arial" pitchFamily="34" charset="0"/>
              </a:rPr>
              <a:t>Q3 2018 </a:t>
            </a:r>
            <a:r>
              <a:rPr lang="en-US" sz="1100" dirty="0">
                <a:cs typeface="Arial" pitchFamily="34" charset="0"/>
              </a:rPr>
              <a:t>compared to </a:t>
            </a:r>
            <a:r>
              <a:rPr lang="en-US" sz="1100" dirty="0" smtClean="0">
                <a:cs typeface="Arial" pitchFamily="34" charset="0"/>
              </a:rPr>
              <a:t>3.0 </a:t>
            </a:r>
            <a:r>
              <a:rPr lang="en-US" sz="1100" dirty="0">
                <a:cs typeface="Arial" pitchFamily="34" charset="0"/>
              </a:rPr>
              <a:t>million last year, the slight decrease was driven by new registration standards </a:t>
            </a:r>
            <a:r>
              <a:rPr lang="en-US" sz="1100" dirty="0" smtClean="0">
                <a:cs typeface="Arial" pitchFamily="34" charset="0"/>
              </a:rPr>
              <a:t>from </a:t>
            </a:r>
            <a:r>
              <a:rPr lang="en-US" sz="1100" dirty="0">
                <a:cs typeface="Arial" pitchFamily="34" charset="0"/>
              </a:rPr>
              <a:t>the regulator </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cs typeface="Arial" pitchFamily="34" charset="0"/>
              </a:rPr>
              <a:t> Continued </a:t>
            </a:r>
            <a:r>
              <a:rPr lang="en-US" sz="1100" dirty="0">
                <a:cs typeface="Arial" pitchFamily="34" charset="0"/>
              </a:rPr>
              <a:t>investment in our network, 4G </a:t>
            </a:r>
            <a:r>
              <a:rPr lang="en-US" sz="1100" dirty="0" smtClean="0">
                <a:cs typeface="Arial" pitchFamily="34" charset="0"/>
              </a:rPr>
              <a:t>network covers 94% of the population</a:t>
            </a:r>
            <a:endParaRPr lang="en-US" sz="1100" dirty="0">
              <a:cs typeface="Arial" pitchFamily="34" charset="0"/>
            </a:endParaRP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cs typeface="Arial" pitchFamily="34" charset="0"/>
              </a:rPr>
              <a:t> Ooredoo Oman won </a:t>
            </a:r>
            <a:r>
              <a:rPr lang="en-US" sz="1100" dirty="0">
                <a:cs typeface="Arial" pitchFamily="34" charset="0"/>
              </a:rPr>
              <a:t>two prestigious awards at Telecoms World Middle East, for </a:t>
            </a:r>
            <a:r>
              <a:rPr lang="en-US" sz="1100" dirty="0" smtClean="0">
                <a:cs typeface="Arial" pitchFamily="34" charset="0"/>
              </a:rPr>
              <a:t>“Best </a:t>
            </a:r>
            <a:r>
              <a:rPr lang="en-US" sz="1100" dirty="0">
                <a:cs typeface="Arial" pitchFamily="34" charset="0"/>
              </a:rPr>
              <a:t>Operator </a:t>
            </a:r>
            <a:r>
              <a:rPr lang="en-US" sz="1100" dirty="0" smtClean="0">
                <a:cs typeface="Arial" pitchFamily="34" charset="0"/>
              </a:rPr>
              <a:t>Network” </a:t>
            </a:r>
            <a:r>
              <a:rPr lang="en-US" sz="1100" dirty="0">
                <a:cs typeface="Arial" pitchFamily="34" charset="0"/>
              </a:rPr>
              <a:t>and </a:t>
            </a:r>
            <a:r>
              <a:rPr lang="en-US" sz="1100" dirty="0" smtClean="0">
                <a:cs typeface="Arial" pitchFamily="34" charset="0"/>
              </a:rPr>
              <a:t>“Best </a:t>
            </a:r>
            <a:r>
              <a:rPr lang="en-US" sz="1100" dirty="0">
                <a:cs typeface="Arial" pitchFamily="34" charset="0"/>
              </a:rPr>
              <a:t>Digital </a:t>
            </a:r>
            <a:r>
              <a:rPr lang="en-US" sz="1100" dirty="0" smtClean="0">
                <a:cs typeface="Arial" pitchFamily="34" charset="0"/>
              </a:rPr>
              <a:t>Content”</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endParaRPr lang="en-US" sz="1100" dirty="0">
              <a:cs typeface="Arial" pitchFamily="34" charset="0"/>
            </a:endParaRP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endParaRPr lang="en-US" sz="1100" dirty="0">
              <a:cs typeface="Arial" pitchFamily="34" charset="0"/>
            </a:endParaRP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endParaRPr lang="en-US" sz="1100" dirty="0">
              <a:cs typeface="Arial" pitchFamily="34" charset="0"/>
            </a:endParaRPr>
          </a:p>
        </p:txBody>
      </p:sp>
    </p:spTree>
    <p:extLst>
      <p:ext uri="{BB962C8B-B14F-4D97-AF65-F5344CB8AC3E}">
        <p14:creationId xmlns:p14="http://schemas.microsoft.com/office/powerpoint/2010/main" val="126284322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154929297"/>
              </p:ext>
            </p:extLst>
          </p:nvPr>
        </p:nvGraphicFramePr>
        <p:xfrm>
          <a:off x="1466" y="265236"/>
          <a:ext cx="1465" cy="1465"/>
        </p:xfrm>
        <a:graphic>
          <a:graphicData uri="http://schemas.openxmlformats.org/presentationml/2006/ole">
            <mc:AlternateContent xmlns:mc="http://schemas.openxmlformats.org/markup-compatibility/2006">
              <mc:Choice xmlns:v="urn:schemas-microsoft-com:vml" Requires="v">
                <p:oleObj spid="_x0000_s70787" name="think-cell Slide" r:id="rId5" imgW="0" imgH="0" progId="">
                  <p:embed/>
                </p:oleObj>
              </mc:Choice>
              <mc:Fallback>
                <p:oleObj name="think-cell Slide" r:id="rId5" imgW="0" imgH="0" progId="">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1466" y="265236"/>
                        <a:ext cx="1465" cy="1465"/>
                      </a:xfrm>
                      <a:prstGeom prst="rect">
                        <a:avLst/>
                      </a:prstGeom>
                      <a:noFill/>
                    </p:spPr>
                  </p:pic>
                </p:oleObj>
              </mc:Fallback>
            </mc:AlternateContent>
          </a:graphicData>
        </a:graphic>
      </p:graphicFrame>
      <p:sp>
        <p:nvSpPr>
          <p:cNvPr id="23"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Operations</a:t>
            </a:r>
          </a:p>
          <a:p>
            <a:r>
              <a:rPr lang="en-US" sz="2000" dirty="0">
                <a:latin typeface="+mj-lt"/>
              </a:rPr>
              <a:t>Kuwait</a:t>
            </a:r>
          </a:p>
        </p:txBody>
      </p:sp>
      <p:sp>
        <p:nvSpPr>
          <p:cNvPr id="35" name="Rounded Rectangle 34"/>
          <p:cNvSpPr/>
          <p:nvPr/>
        </p:nvSpPr>
        <p:spPr bwMode="auto">
          <a:xfrm flipH="1">
            <a:off x="452435" y="1403371"/>
            <a:ext cx="4119561" cy="4838825"/>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36" name="Rounded Rectangle 35"/>
          <p:cNvSpPr/>
          <p:nvPr/>
        </p:nvSpPr>
        <p:spPr bwMode="auto">
          <a:xfrm>
            <a:off x="452441" y="1150938"/>
            <a:ext cx="4119559" cy="504867"/>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b="1" dirty="0">
                <a:solidFill>
                  <a:schemeClr val="bg1"/>
                </a:solidFill>
                <a:latin typeface="+mn-lt"/>
              </a:rPr>
              <a:t>QARm</a:t>
            </a:r>
          </a:p>
        </p:txBody>
      </p:sp>
      <p:sp>
        <p:nvSpPr>
          <p:cNvPr id="39" name="TextBox 1"/>
          <p:cNvSpPr txBox="1">
            <a:spLocks noChangeArrowheads="1"/>
          </p:cNvSpPr>
          <p:nvPr/>
        </p:nvSpPr>
        <p:spPr bwMode="auto">
          <a:xfrm>
            <a:off x="395826" y="5977417"/>
            <a:ext cx="2757572" cy="194783"/>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a:buChar char="§"/>
              <a:defRPr/>
            </a:pPr>
            <a:r>
              <a:rPr lang="en-US" sz="1050" kern="0" dirty="0">
                <a:latin typeface="+mn-lt"/>
                <a:ea typeface="ＭＳ Ｐゴシック" pitchFamily="-109" charset="-128"/>
                <a:cs typeface="ＭＳ Ｐゴシック" charset="-128"/>
              </a:rPr>
              <a:t>1 </a:t>
            </a:r>
            <a:r>
              <a:rPr lang="en-US" sz="1050" kern="0" dirty="0" smtClean="0">
                <a:latin typeface="+mn-lt"/>
                <a:ea typeface="ＭＳ Ｐゴシック" pitchFamily="-109" charset="-128"/>
                <a:cs typeface="ＭＳ Ｐゴシック" charset="-128"/>
              </a:rPr>
              <a:t>USD </a:t>
            </a:r>
            <a:r>
              <a:rPr lang="en-US" sz="1050" kern="0" dirty="0">
                <a:latin typeface="+mn-lt"/>
                <a:ea typeface="ＭＳ Ｐゴシック" pitchFamily="-109" charset="-128"/>
                <a:cs typeface="ＭＳ Ｐゴシック" charset="-128"/>
              </a:rPr>
              <a:t>=  </a:t>
            </a:r>
            <a:r>
              <a:rPr lang="en-US" sz="1050" kern="0" dirty="0" smtClean="0">
                <a:latin typeface="+mn-lt"/>
                <a:ea typeface="ＭＳ Ｐゴシック" pitchFamily="-109" charset="-128"/>
                <a:cs typeface="ＭＳ Ｐゴシック" charset="-128"/>
              </a:rPr>
              <a:t>0.3015 Kuwait Dinar (KWD)</a:t>
            </a:r>
            <a:r>
              <a:rPr lang="en-US" sz="1050" kern="0" baseline="30000" dirty="0" smtClean="0">
                <a:latin typeface="+mn-lt"/>
                <a:ea typeface="ＭＳ Ｐゴシック" pitchFamily="-109" charset="-128"/>
                <a:cs typeface="ＭＳ Ｐゴシック" charset="-128"/>
              </a:rPr>
              <a:t>1</a:t>
            </a:r>
            <a:endParaRPr lang="en-US" sz="1050" kern="0" baseline="30000" dirty="0">
              <a:latin typeface="+mn-lt"/>
              <a:ea typeface="ＭＳ Ｐゴシック" pitchFamily="-109" charset="-128"/>
              <a:cs typeface="ＭＳ Ｐゴシック" charset="-128"/>
            </a:endParaRPr>
          </a:p>
        </p:txBody>
      </p:sp>
      <p:sp>
        <p:nvSpPr>
          <p:cNvPr id="42" name="Rectangle 41"/>
          <p:cNvSpPr/>
          <p:nvPr/>
        </p:nvSpPr>
        <p:spPr bwMode="auto">
          <a:xfrm>
            <a:off x="4768850" y="1287480"/>
            <a:ext cx="1422400" cy="262157"/>
          </a:xfrm>
          <a:prstGeom prst="rect">
            <a:avLst/>
          </a:prstGeom>
          <a:solidFill>
            <a:schemeClr val="bg1">
              <a:lumMod val="85000"/>
              <a:alpha val="43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defTabSz="979488">
              <a:lnSpc>
                <a:spcPct val="110000"/>
              </a:lnSpc>
              <a:spcBef>
                <a:spcPts val="600"/>
              </a:spcBef>
              <a:buClr>
                <a:schemeClr val="tx1"/>
              </a:buClr>
            </a:pPr>
            <a:r>
              <a:rPr lang="en-US" sz="1200" b="1" dirty="0" smtClean="0">
                <a:latin typeface="+mn-lt"/>
              </a:rPr>
              <a:t>Ooredoo Kuwait</a:t>
            </a:r>
            <a:endParaRPr lang="en-US" sz="1200" b="1" dirty="0">
              <a:latin typeface="+mn-lt"/>
            </a:endParaRPr>
          </a:p>
        </p:txBody>
      </p:sp>
      <p:sp>
        <p:nvSpPr>
          <p:cNvPr id="62" name="Rectangle 58"/>
          <p:cNvSpPr>
            <a:spLocks noChangeArrowheads="1"/>
          </p:cNvSpPr>
          <p:nvPr/>
        </p:nvSpPr>
        <p:spPr bwMode="auto">
          <a:xfrm>
            <a:off x="932903"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63" name="Rectangle 58"/>
          <p:cNvSpPr>
            <a:spLocks noChangeArrowheads="1"/>
          </p:cNvSpPr>
          <p:nvPr/>
        </p:nvSpPr>
        <p:spPr bwMode="auto">
          <a:xfrm>
            <a:off x="2935224"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64" name="Rectangle 58"/>
          <p:cNvSpPr>
            <a:spLocks noChangeArrowheads="1"/>
          </p:cNvSpPr>
          <p:nvPr/>
        </p:nvSpPr>
        <p:spPr bwMode="auto">
          <a:xfrm>
            <a:off x="905256" y="3840480"/>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65" name="Rectangle 58"/>
          <p:cNvSpPr>
            <a:spLocks noChangeArrowheads="1"/>
          </p:cNvSpPr>
          <p:nvPr/>
        </p:nvSpPr>
        <p:spPr bwMode="auto">
          <a:xfrm>
            <a:off x="2935224" y="3840480"/>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66" name="Rectangle 58"/>
          <p:cNvSpPr>
            <a:spLocks noChangeArrowheads="1"/>
          </p:cNvSpPr>
          <p:nvPr/>
        </p:nvSpPr>
        <p:spPr bwMode="auto">
          <a:xfrm>
            <a:off x="1901952" y="3840480"/>
            <a:ext cx="1212850" cy="14914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969" b="1" i="1" dirty="0">
                <a:latin typeface="+mn-lt"/>
              </a:rPr>
              <a:t>KWDm</a:t>
            </a:r>
          </a:p>
        </p:txBody>
      </p:sp>
      <p:sp>
        <p:nvSpPr>
          <p:cNvPr id="69" name="Text Placeholder 8"/>
          <p:cNvSpPr>
            <a:spLocks noGrp="1"/>
          </p:cNvSpPr>
          <p:nvPr>
            <p:ph type="body" sz="quarter" idx="14"/>
          </p:nvPr>
        </p:nvSpPr>
        <p:spPr>
          <a:xfrm>
            <a:off x="358775" y="6242196"/>
            <a:ext cx="8535748" cy="234804"/>
          </a:xfrm>
        </p:spPr>
        <p:txBody>
          <a:bodyPr>
            <a:noAutofit/>
          </a:bodyPr>
          <a:lstStyle/>
          <a:p>
            <a:r>
              <a:rPr lang="en-US" dirty="0">
                <a:latin typeface="+mn-lt"/>
              </a:rPr>
              <a:t>Note:  </a:t>
            </a:r>
            <a:r>
              <a:rPr lang="en-US" dirty="0" smtClean="0">
                <a:latin typeface="+mn-lt"/>
              </a:rPr>
              <a:t>Average </a:t>
            </a:r>
            <a:r>
              <a:rPr lang="en-US" dirty="0">
                <a:latin typeface="+mn-lt"/>
              </a:rPr>
              <a:t>rate </a:t>
            </a:r>
            <a:r>
              <a:rPr lang="en-US" dirty="0" smtClean="0">
                <a:latin typeface="+mn-lt"/>
              </a:rPr>
              <a:t>over the period (KWD)</a:t>
            </a:r>
            <a:endParaRPr lang="en-US" dirty="0">
              <a:latin typeface="+mn-lt"/>
            </a:endParaRPr>
          </a:p>
        </p:txBody>
      </p:sp>
      <p:sp>
        <p:nvSpPr>
          <p:cNvPr id="4" name="Slide Number Placeholder 3"/>
          <p:cNvSpPr>
            <a:spLocks noGrp="1"/>
          </p:cNvSpPr>
          <p:nvPr>
            <p:ph type="sldNum" sz="quarter" idx="4"/>
          </p:nvPr>
        </p:nvSpPr>
        <p:spPr/>
        <p:txBody>
          <a:bodyPr/>
          <a:lstStyle/>
          <a:p>
            <a:fld id="{F9F4C691-6DE9-424C-9C34-B44F65CDDA11}" type="slidenum">
              <a:rPr lang="en-US" smtClean="0">
                <a:latin typeface="+mn-lt"/>
              </a:rPr>
              <a:t>16</a:t>
            </a:fld>
            <a:endParaRPr lang="en-US" dirty="0">
              <a:latin typeface="+mn-lt"/>
            </a:endParaRPr>
          </a:p>
        </p:txBody>
      </p:sp>
      <p:sp>
        <p:nvSpPr>
          <p:cNvPr id="76" name="Rectangle 33"/>
          <p:cNvSpPr>
            <a:spLocks noChangeArrowheads="1"/>
          </p:cNvSpPr>
          <p:nvPr/>
        </p:nvSpPr>
        <p:spPr bwMode="auto">
          <a:xfrm>
            <a:off x="493776" y="3749040"/>
            <a:ext cx="4022635" cy="2103120"/>
          </a:xfrm>
          <a:prstGeom prst="rect">
            <a:avLst/>
          </a:prstGeom>
          <a:noFill/>
          <a:ln w="9525" algn="ctr">
            <a:solidFill>
              <a:srgbClr val="ED1C24"/>
            </a:solidFill>
            <a:prstDash val="dash"/>
            <a:round/>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eaLnBrk="0" hangingPunct="0"/>
            <a:endParaRPr lang="en-US" dirty="0">
              <a:latin typeface="+mn-lt"/>
            </a:endParaRPr>
          </a:p>
        </p:txBody>
      </p:sp>
      <p:sp>
        <p:nvSpPr>
          <p:cNvPr id="32" name="Text Placeholder 8"/>
          <p:cNvSpPr txBox="1"/>
          <p:nvPr/>
        </p:nvSpPr>
        <p:spPr>
          <a:xfrm>
            <a:off x="6850671"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33" name="Text Placeholder 8"/>
          <p:cNvSpPr txBox="1"/>
          <p:nvPr/>
        </p:nvSpPr>
        <p:spPr>
          <a:xfrm>
            <a:off x="7589520"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Operations </a:t>
            </a:r>
          </a:p>
          <a:p>
            <a:r>
              <a:rPr lang="en-US" dirty="0">
                <a:latin typeface="+mn-lt"/>
              </a:rPr>
              <a:t>Review</a:t>
            </a:r>
            <a:endParaRPr lang="en-GB" dirty="0">
              <a:latin typeface="+mn-lt"/>
            </a:endParaRPr>
          </a:p>
        </p:txBody>
      </p:sp>
      <p:sp>
        <p:nvSpPr>
          <p:cNvPr id="34"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37"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graphicFrame>
        <p:nvGraphicFramePr>
          <p:cNvPr id="80" name="[PlaceholderChartForReportGeneration-02a7391c-6813-42a0-b60d-bdd0009777a5]"/>
          <p:cNvGraphicFramePr/>
          <p:nvPr>
            <p:extLst>
              <p:ext uri="{D42A27DB-BD31-4B8C-83A1-F6EECF244321}">
                <p14:modId xmlns:p14="http://schemas.microsoft.com/office/powerpoint/2010/main" val="3676780068"/>
              </p:ext>
            </p:extLst>
          </p:nvPr>
        </p:nvGraphicFramePr>
        <p:xfrm>
          <a:off x="469634" y="1984618"/>
          <a:ext cx="2139387" cy="1718702"/>
        </p:xfrm>
        <a:graphic>
          <a:graphicData uri="http://schemas.openxmlformats.org/drawingml/2006/chart">
            <c:chart xmlns:c="http://schemas.openxmlformats.org/drawingml/2006/chart" xmlns:r="http://schemas.openxmlformats.org/officeDocument/2006/relationships" r:id="rId7"/>
          </a:graphicData>
        </a:graphic>
      </p:graphicFrame>
      <p:sp>
        <p:nvSpPr>
          <p:cNvPr id="3" name="Rectangle 2"/>
          <p:cNvSpPr/>
          <p:nvPr/>
        </p:nvSpPr>
        <p:spPr>
          <a:xfrm>
            <a:off x="228600" y="195681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79" name="[PlaceholderChartForReportGeneration-e1a6831f-9193-4bac-849a-73f935b7ec05]"/>
          <p:cNvGraphicFramePr/>
          <p:nvPr>
            <p:extLst>
              <p:ext uri="{D42A27DB-BD31-4B8C-83A1-F6EECF244321}">
                <p14:modId xmlns:p14="http://schemas.microsoft.com/office/powerpoint/2010/main" val="297635582"/>
              </p:ext>
            </p:extLst>
          </p:nvPr>
        </p:nvGraphicFramePr>
        <p:xfrm>
          <a:off x="2471955" y="1983386"/>
          <a:ext cx="2139387" cy="1709177"/>
        </p:xfrm>
        <a:graphic>
          <a:graphicData uri="http://schemas.openxmlformats.org/drawingml/2006/chart">
            <c:chart xmlns:c="http://schemas.openxmlformats.org/drawingml/2006/chart" xmlns:r="http://schemas.openxmlformats.org/officeDocument/2006/relationships" r:id="rId8"/>
          </a:graphicData>
        </a:graphic>
      </p:graphicFrame>
      <p:sp>
        <p:nvSpPr>
          <p:cNvPr id="5" name="Rectangle 4"/>
          <p:cNvSpPr/>
          <p:nvPr/>
        </p:nvSpPr>
        <p:spPr>
          <a:xfrm>
            <a:off x="2240280" y="196596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78" name="[PlaceholderChartForReportGeneration-b1bd95c5-003a-4e19-93f3-5e77ba504b31]"/>
          <p:cNvGraphicFramePr/>
          <p:nvPr>
            <p:extLst>
              <p:ext uri="{D42A27DB-BD31-4B8C-83A1-F6EECF244321}">
                <p14:modId xmlns:p14="http://schemas.microsoft.com/office/powerpoint/2010/main" val="224836965"/>
              </p:ext>
            </p:extLst>
          </p:nvPr>
        </p:nvGraphicFramePr>
        <p:xfrm>
          <a:off x="449966" y="3931920"/>
          <a:ext cx="2108533" cy="1861161"/>
        </p:xfrm>
        <a:graphic>
          <a:graphicData uri="http://schemas.openxmlformats.org/drawingml/2006/chart">
            <c:chart xmlns:c="http://schemas.openxmlformats.org/drawingml/2006/chart" xmlns:r="http://schemas.openxmlformats.org/officeDocument/2006/relationships" r:id="rId9"/>
          </a:graphicData>
        </a:graphic>
      </p:graphicFrame>
      <p:sp>
        <p:nvSpPr>
          <p:cNvPr id="6" name="Rectangle 5"/>
          <p:cNvSpPr/>
          <p:nvPr/>
        </p:nvSpPr>
        <p:spPr>
          <a:xfrm>
            <a:off x="228600" y="393192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77" name="[PlaceholderChartForReportGeneration-fabef124-af1e-4528-abd1-e11b460d2356]"/>
          <p:cNvGraphicFramePr/>
          <p:nvPr>
            <p:extLst>
              <p:ext uri="{D42A27DB-BD31-4B8C-83A1-F6EECF244321}">
                <p14:modId xmlns:p14="http://schemas.microsoft.com/office/powerpoint/2010/main" val="3317944095"/>
              </p:ext>
            </p:extLst>
          </p:nvPr>
        </p:nvGraphicFramePr>
        <p:xfrm>
          <a:off x="2391008" y="4046230"/>
          <a:ext cx="2137178" cy="1715941"/>
        </p:xfrm>
        <a:graphic>
          <a:graphicData uri="http://schemas.openxmlformats.org/drawingml/2006/chart">
            <c:chart xmlns:c="http://schemas.openxmlformats.org/drawingml/2006/chart" xmlns:r="http://schemas.openxmlformats.org/officeDocument/2006/relationships" r:id="rId10"/>
          </a:graphicData>
        </a:graphic>
      </p:graphicFrame>
      <p:sp>
        <p:nvSpPr>
          <p:cNvPr id="7" name="Rectangle 6"/>
          <p:cNvSpPr/>
          <p:nvPr/>
        </p:nvSpPr>
        <p:spPr>
          <a:xfrm>
            <a:off x="2240280" y="4041647"/>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8" name="Rectangle 7"/>
          <p:cNvSpPr/>
          <p:nvPr/>
        </p:nvSpPr>
        <p:spPr>
          <a:xfrm>
            <a:off x="4583771" y="1663755"/>
            <a:ext cx="4404781" cy="3090590"/>
          </a:xfrm>
          <a:prstGeom prst="rect">
            <a:avLst/>
          </a:prstGeom>
        </p:spPr>
        <p:txBody>
          <a:bodyPr wrap="square">
            <a:spAutoFit/>
          </a:bodyPr>
          <a:lstStyle/>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YoY </a:t>
            </a:r>
            <a:r>
              <a:rPr lang="en-US" sz="1100" dirty="0" smtClean="0">
                <a:cs typeface="Arial" pitchFamily="34" charset="0"/>
              </a:rPr>
              <a:t>revenue increase driven </a:t>
            </a:r>
            <a:r>
              <a:rPr lang="en-US" sz="1100" dirty="0">
                <a:cs typeface="Arial" pitchFamily="34" charset="0"/>
              </a:rPr>
              <a:t>by higher non-recurring </a:t>
            </a:r>
            <a:r>
              <a:rPr lang="en-US" sz="1100" dirty="0" smtClean="0">
                <a:cs typeface="Arial" pitchFamily="34" charset="0"/>
              </a:rPr>
              <a:t>revenue</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cs typeface="Arial" pitchFamily="34" charset="0"/>
              </a:rPr>
              <a:t>Higher handset sales negatively impacted EBITDA margin, sequentially improved </a:t>
            </a:r>
            <a:r>
              <a:rPr lang="en-US" sz="1100" dirty="0">
                <a:cs typeface="Arial" pitchFamily="34" charset="0"/>
              </a:rPr>
              <a:t>to </a:t>
            </a:r>
            <a:r>
              <a:rPr lang="en-US" sz="1100" dirty="0" smtClean="0">
                <a:cs typeface="Arial" pitchFamily="34" charset="0"/>
              </a:rPr>
              <a:t>23% </a:t>
            </a:r>
            <a:r>
              <a:rPr lang="en-US" sz="1100" dirty="0">
                <a:cs typeface="Arial" pitchFamily="34" charset="0"/>
              </a:rPr>
              <a:t>in </a:t>
            </a:r>
            <a:r>
              <a:rPr lang="en-US" sz="1100" dirty="0" smtClean="0">
                <a:cs typeface="Arial" pitchFamily="34" charset="0"/>
              </a:rPr>
              <a:t>Q3 2018 </a:t>
            </a:r>
            <a:r>
              <a:rPr lang="en-US" sz="1100" dirty="0">
                <a:cs typeface="Arial" pitchFamily="34" charset="0"/>
              </a:rPr>
              <a:t>from  </a:t>
            </a:r>
            <a:r>
              <a:rPr lang="en-US" sz="1100" dirty="0" smtClean="0">
                <a:cs typeface="Arial" pitchFamily="34" charset="0"/>
              </a:rPr>
              <a:t>20% </a:t>
            </a:r>
            <a:r>
              <a:rPr lang="en-US" sz="1100" dirty="0">
                <a:cs typeface="Arial" pitchFamily="34" charset="0"/>
              </a:rPr>
              <a:t>in </a:t>
            </a:r>
            <a:r>
              <a:rPr lang="en-US" sz="1100" dirty="0" smtClean="0">
                <a:cs typeface="Arial" pitchFamily="34" charset="0"/>
              </a:rPr>
              <a:t>Q2 2018  </a:t>
            </a:r>
            <a:endParaRPr lang="en-US" sz="1100" dirty="0">
              <a:cs typeface="Arial" pitchFamily="34" charset="0"/>
            </a:endParaRPr>
          </a:p>
          <a:p>
            <a:pPr marL="171450" lvl="3" indent="-171450" algn="just">
              <a:lnSpc>
                <a:spcPct val="150000"/>
              </a:lnSpc>
              <a:spcBef>
                <a:spcPts val="200"/>
              </a:spcBef>
              <a:spcAft>
                <a:spcPts val="200"/>
              </a:spcAft>
              <a:buClr>
                <a:schemeClr val="accent1"/>
              </a:buClr>
              <a:buSzTx/>
              <a:buFont typeface="Arial" panose="020B0604020202020204" pitchFamily="34" charset="0"/>
              <a:buChar char="•"/>
              <a:defRPr/>
            </a:pPr>
            <a:r>
              <a:rPr lang="en-US" sz="1100" dirty="0" smtClean="0">
                <a:cs typeface="Arial" pitchFamily="34" charset="0"/>
              </a:rPr>
              <a:t>Customer </a:t>
            </a:r>
            <a:r>
              <a:rPr lang="en-US" sz="1100" dirty="0">
                <a:cs typeface="Arial" pitchFamily="34" charset="0"/>
              </a:rPr>
              <a:t>number </a:t>
            </a:r>
            <a:r>
              <a:rPr lang="en-US" sz="1100" dirty="0" smtClean="0">
                <a:cs typeface="Arial" pitchFamily="34" charset="0"/>
              </a:rPr>
              <a:t>increased by 2% to 2.3 m yoy</a:t>
            </a:r>
            <a:endParaRPr lang="en-US" sz="1100" dirty="0">
              <a:cs typeface="Arial" pitchFamily="34" charset="0"/>
            </a:endParaRPr>
          </a:p>
          <a:p>
            <a:pPr marL="171450" lvl="3" indent="-171450" algn="just">
              <a:lnSpc>
                <a:spcPct val="150000"/>
              </a:lnSpc>
              <a:spcBef>
                <a:spcPts val="200"/>
              </a:spcBef>
              <a:spcAft>
                <a:spcPts val="200"/>
              </a:spcAft>
              <a:buClr>
                <a:schemeClr val="accent1"/>
              </a:buClr>
              <a:buSzTx/>
              <a:buFont typeface="Arial" panose="020B0604020202020204" pitchFamily="34" charset="0"/>
              <a:buChar char="•"/>
              <a:defRPr/>
            </a:pPr>
            <a:r>
              <a:rPr lang="en-US" sz="1100" dirty="0" smtClean="0">
                <a:cs typeface="Arial" pitchFamily="34" charset="0"/>
              </a:rPr>
              <a:t>Key </a:t>
            </a:r>
            <a:r>
              <a:rPr lang="en-US" sz="1100" dirty="0">
                <a:cs typeface="Arial" pitchFamily="34" charset="0"/>
              </a:rPr>
              <a:t>promotional </a:t>
            </a:r>
            <a:r>
              <a:rPr lang="en-US" sz="1100" dirty="0" smtClean="0">
                <a:cs typeface="Arial" pitchFamily="34" charset="0"/>
              </a:rPr>
              <a:t>campaigns </a:t>
            </a:r>
            <a:r>
              <a:rPr lang="en-US" sz="1100" dirty="0">
                <a:cs typeface="Arial" pitchFamily="34" charset="0"/>
              </a:rPr>
              <a:t>including Ooredoo passport </a:t>
            </a:r>
            <a:r>
              <a:rPr lang="en-US" sz="1100" dirty="0" smtClean="0">
                <a:cs typeface="Arial" pitchFamily="34" charset="0"/>
              </a:rPr>
              <a:t>with international internet packages, </a:t>
            </a:r>
            <a:r>
              <a:rPr lang="en-US" sz="1100" dirty="0">
                <a:cs typeface="Arial" pitchFamily="34" charset="0"/>
              </a:rPr>
              <a:t>iPhoneXs with post paid packages, World Cup offer, </a:t>
            </a:r>
            <a:r>
              <a:rPr lang="en-US" sz="1100" dirty="0" smtClean="0">
                <a:cs typeface="Arial" pitchFamily="34" charset="0"/>
              </a:rPr>
              <a:t>“back </a:t>
            </a:r>
            <a:r>
              <a:rPr lang="en-US" sz="1100" dirty="0">
                <a:cs typeface="Arial" pitchFamily="34" charset="0"/>
              </a:rPr>
              <a:t>to </a:t>
            </a:r>
            <a:r>
              <a:rPr lang="en-US" sz="1100" dirty="0" smtClean="0">
                <a:cs typeface="Arial" pitchFamily="34" charset="0"/>
              </a:rPr>
              <a:t>school”, </a:t>
            </a:r>
            <a:r>
              <a:rPr lang="en-US" sz="1100" dirty="0">
                <a:cs typeface="Arial" pitchFamily="34" charset="0"/>
              </a:rPr>
              <a:t>postpaid </a:t>
            </a:r>
            <a:r>
              <a:rPr lang="en-US" sz="1100" dirty="0" smtClean="0">
                <a:cs typeface="Arial" pitchFamily="34" charset="0"/>
              </a:rPr>
              <a:t>offer “enjoy </a:t>
            </a:r>
            <a:r>
              <a:rPr lang="en-US" sz="1100" dirty="0">
                <a:cs typeface="Arial" pitchFamily="34" charset="0"/>
              </a:rPr>
              <a:t>the </a:t>
            </a:r>
            <a:r>
              <a:rPr lang="en-US" sz="1100" dirty="0" smtClean="0">
                <a:cs typeface="Arial" pitchFamily="34" charset="0"/>
              </a:rPr>
              <a:t>internet” </a:t>
            </a:r>
            <a:r>
              <a:rPr lang="en-US" sz="1100" dirty="0">
                <a:cs typeface="Arial" pitchFamily="34" charset="0"/>
              </a:rPr>
              <a:t>and </a:t>
            </a:r>
            <a:r>
              <a:rPr lang="en-US" sz="1100" dirty="0" smtClean="0">
                <a:cs typeface="Arial" pitchFamily="34" charset="0"/>
              </a:rPr>
              <a:t>“Shamel Home”, </a:t>
            </a:r>
            <a:r>
              <a:rPr lang="en-US" sz="1100" dirty="0">
                <a:cs typeface="Arial" pitchFamily="34" charset="0"/>
              </a:rPr>
              <a:t>with new plans and bundled surveillance </a:t>
            </a:r>
            <a:r>
              <a:rPr lang="en-US" sz="1100" dirty="0" smtClean="0">
                <a:cs typeface="Arial" pitchFamily="34" charset="0"/>
              </a:rPr>
              <a:t>cameras</a:t>
            </a:r>
          </a:p>
          <a:p>
            <a:pPr marL="171450" lvl="3" indent="-171450" algn="just">
              <a:lnSpc>
                <a:spcPct val="150000"/>
              </a:lnSpc>
              <a:spcBef>
                <a:spcPts val="200"/>
              </a:spcBef>
              <a:spcAft>
                <a:spcPts val="200"/>
              </a:spcAft>
              <a:buClr>
                <a:schemeClr val="accent1"/>
              </a:buClr>
              <a:buSzTx/>
              <a:buFont typeface="Arial" panose="020B0604020202020204" pitchFamily="34" charset="0"/>
              <a:buChar char="•"/>
              <a:defRPr/>
            </a:pPr>
            <a:r>
              <a:rPr lang="en-US" sz="1100" dirty="0" smtClean="0">
                <a:cs typeface="Arial" pitchFamily="34" charset="0"/>
              </a:rPr>
              <a:t>Successfully tested eSIM on Ooredoo network </a:t>
            </a:r>
          </a:p>
        </p:txBody>
      </p:sp>
    </p:spTree>
    <p:extLst>
      <p:ext uri="{BB962C8B-B14F-4D97-AF65-F5344CB8AC3E}">
        <p14:creationId xmlns:p14="http://schemas.microsoft.com/office/powerpoint/2010/main" val="244628447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903814678"/>
              </p:ext>
            </p:extLst>
          </p:nvPr>
        </p:nvGraphicFramePr>
        <p:xfrm>
          <a:off x="1466" y="265236"/>
          <a:ext cx="1465" cy="1465"/>
        </p:xfrm>
        <a:graphic>
          <a:graphicData uri="http://schemas.openxmlformats.org/presentationml/2006/ole">
            <mc:AlternateContent xmlns:mc="http://schemas.openxmlformats.org/markup-compatibility/2006">
              <mc:Choice xmlns:v="urn:schemas-microsoft-com:vml" Requires="v">
                <p:oleObj spid="_x0000_s71811" name="think-cell Slide" r:id="rId5" imgW="0" imgH="0" progId="">
                  <p:embed/>
                </p:oleObj>
              </mc:Choice>
              <mc:Fallback>
                <p:oleObj name="think-cell Slide" r:id="rId5" imgW="0" imgH="0" progId="">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1466" y="265236"/>
                        <a:ext cx="1465" cy="1465"/>
                      </a:xfrm>
                      <a:prstGeom prst="rect">
                        <a:avLst/>
                      </a:prstGeom>
                      <a:noFill/>
                    </p:spPr>
                  </p:pic>
                </p:oleObj>
              </mc:Fallback>
            </mc:AlternateContent>
          </a:graphicData>
        </a:graphic>
      </p:graphicFrame>
      <p:sp>
        <p:nvSpPr>
          <p:cNvPr id="22"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Operations</a:t>
            </a:r>
          </a:p>
          <a:p>
            <a:r>
              <a:rPr lang="en-US" sz="2000" dirty="0">
                <a:latin typeface="+mj-lt"/>
              </a:rPr>
              <a:t>Algeria</a:t>
            </a:r>
          </a:p>
        </p:txBody>
      </p:sp>
      <p:sp>
        <p:nvSpPr>
          <p:cNvPr id="23" name="Rounded Rectangle 22"/>
          <p:cNvSpPr/>
          <p:nvPr/>
        </p:nvSpPr>
        <p:spPr bwMode="auto">
          <a:xfrm flipH="1">
            <a:off x="457198" y="1461683"/>
            <a:ext cx="4119561" cy="4780513"/>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29" name="Rounded Rectangle 28"/>
          <p:cNvSpPr/>
          <p:nvPr/>
        </p:nvSpPr>
        <p:spPr bwMode="auto">
          <a:xfrm>
            <a:off x="452441" y="1150938"/>
            <a:ext cx="4119559" cy="504867"/>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37" name="TextBox 1"/>
          <p:cNvSpPr txBox="1">
            <a:spLocks noChangeArrowheads="1"/>
          </p:cNvSpPr>
          <p:nvPr/>
        </p:nvSpPr>
        <p:spPr bwMode="auto">
          <a:xfrm>
            <a:off x="419890" y="5951148"/>
            <a:ext cx="3071274" cy="221052"/>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a:buChar char="§"/>
              <a:defRPr/>
            </a:pPr>
            <a:r>
              <a:rPr lang="sv-SE" sz="1050" kern="0" dirty="0">
                <a:latin typeface="+mn-lt"/>
                <a:ea typeface="ＭＳ Ｐゴシック" pitchFamily="-109" charset="-128"/>
                <a:cs typeface="ＭＳ Ｐゴシック" charset="-128"/>
              </a:rPr>
              <a:t>1 </a:t>
            </a:r>
            <a:r>
              <a:rPr lang="sv-SE" sz="1050" kern="0" dirty="0" smtClean="0">
                <a:latin typeface="+mn-lt"/>
                <a:ea typeface="ＭＳ Ｐゴシック" pitchFamily="-109" charset="-128"/>
                <a:cs typeface="ＭＳ Ｐゴシック" charset="-128"/>
              </a:rPr>
              <a:t>USD </a:t>
            </a:r>
            <a:r>
              <a:rPr lang="sv-SE" sz="1050" kern="0" dirty="0">
                <a:latin typeface="+mn-lt"/>
                <a:ea typeface="ＭＳ Ｐゴシック" pitchFamily="-109" charset="-128"/>
                <a:cs typeface="ＭＳ Ｐゴシック" charset="-128"/>
              </a:rPr>
              <a:t>= </a:t>
            </a:r>
            <a:r>
              <a:rPr lang="sv-SE" sz="1050" kern="0" dirty="0" smtClean="0">
                <a:latin typeface="+mn-lt"/>
                <a:ea typeface="ＭＳ Ｐゴシック" pitchFamily="-109" charset="-128"/>
                <a:cs typeface="ＭＳ Ｐゴシック" charset="-128"/>
              </a:rPr>
              <a:t>115.9 </a:t>
            </a:r>
            <a:r>
              <a:rPr lang="sv-SE" sz="1050" kern="0" dirty="0">
                <a:latin typeface="+mn-lt"/>
                <a:ea typeface="ＭＳ Ｐゴシック" pitchFamily="-109" charset="-128"/>
                <a:cs typeface="ＭＳ Ｐゴシック" charset="-128"/>
              </a:rPr>
              <a:t>Algerian Dinar (DZD)¹</a:t>
            </a:r>
          </a:p>
        </p:txBody>
      </p:sp>
      <p:sp>
        <p:nvSpPr>
          <p:cNvPr id="44" name="Rectangle 58"/>
          <p:cNvSpPr>
            <a:spLocks noChangeArrowheads="1"/>
          </p:cNvSpPr>
          <p:nvPr/>
        </p:nvSpPr>
        <p:spPr bwMode="auto">
          <a:xfrm>
            <a:off x="932903"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45" name="Rectangle 58"/>
          <p:cNvSpPr>
            <a:spLocks noChangeArrowheads="1"/>
          </p:cNvSpPr>
          <p:nvPr/>
        </p:nvSpPr>
        <p:spPr bwMode="auto">
          <a:xfrm>
            <a:off x="2935224"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46" name="Rectangle 58"/>
          <p:cNvSpPr>
            <a:spLocks noChangeArrowheads="1"/>
          </p:cNvSpPr>
          <p:nvPr/>
        </p:nvSpPr>
        <p:spPr bwMode="auto">
          <a:xfrm>
            <a:off x="905256" y="3840480"/>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47" name="Rectangle 58"/>
          <p:cNvSpPr>
            <a:spLocks noChangeArrowheads="1"/>
          </p:cNvSpPr>
          <p:nvPr/>
        </p:nvSpPr>
        <p:spPr bwMode="auto">
          <a:xfrm>
            <a:off x="2935224" y="3840480"/>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48" name="Rectangle 58"/>
          <p:cNvSpPr>
            <a:spLocks noChangeArrowheads="1"/>
          </p:cNvSpPr>
          <p:nvPr/>
        </p:nvSpPr>
        <p:spPr bwMode="auto">
          <a:xfrm>
            <a:off x="1901952" y="3840480"/>
            <a:ext cx="1212850" cy="14914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969" b="1" i="1" dirty="0">
                <a:latin typeface="+mn-lt"/>
              </a:rPr>
              <a:t>DZDm</a:t>
            </a:r>
          </a:p>
        </p:txBody>
      </p:sp>
      <p:sp>
        <p:nvSpPr>
          <p:cNvPr id="54" name="Rectangle 53"/>
          <p:cNvSpPr/>
          <p:nvPr/>
        </p:nvSpPr>
        <p:spPr bwMode="auto">
          <a:xfrm>
            <a:off x="4768850" y="1287480"/>
            <a:ext cx="1703668" cy="262157"/>
          </a:xfrm>
          <a:prstGeom prst="rect">
            <a:avLst/>
          </a:prstGeom>
          <a:solidFill>
            <a:schemeClr val="bg1">
              <a:lumMod val="85000"/>
              <a:alpha val="43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defTabSz="979488">
              <a:lnSpc>
                <a:spcPct val="110000"/>
              </a:lnSpc>
              <a:spcBef>
                <a:spcPts val="600"/>
              </a:spcBef>
              <a:buClr>
                <a:schemeClr val="tx1"/>
              </a:buClr>
            </a:pPr>
            <a:r>
              <a:rPr lang="en-US" sz="1200" b="1" dirty="0">
                <a:latin typeface="+mn-lt"/>
              </a:rPr>
              <a:t>Ooredoo Algeria</a:t>
            </a:r>
          </a:p>
        </p:txBody>
      </p:sp>
      <p:sp>
        <p:nvSpPr>
          <p:cNvPr id="111" name="Text Placeholder 8"/>
          <p:cNvSpPr>
            <a:spLocks noGrp="1"/>
          </p:cNvSpPr>
          <p:nvPr>
            <p:ph type="body" sz="quarter" idx="14"/>
          </p:nvPr>
        </p:nvSpPr>
        <p:spPr>
          <a:xfrm>
            <a:off x="358775" y="6242196"/>
            <a:ext cx="8535748" cy="234804"/>
          </a:xfrm>
        </p:spPr>
        <p:txBody>
          <a:bodyPr>
            <a:noAutofit/>
          </a:bodyPr>
          <a:lstStyle/>
          <a:p>
            <a:r>
              <a:rPr lang="en-US" dirty="0" smtClean="0">
                <a:latin typeface="+mn-lt"/>
              </a:rPr>
              <a:t>Note:  Average rate over the period (DZD)</a:t>
            </a:r>
            <a:endParaRPr lang="en-US" dirty="0">
              <a:latin typeface="+mn-lt"/>
            </a:endParaRPr>
          </a:p>
        </p:txBody>
      </p:sp>
      <p:sp>
        <p:nvSpPr>
          <p:cNvPr id="4" name="Slide Number Placeholder 3"/>
          <p:cNvSpPr>
            <a:spLocks noGrp="1"/>
          </p:cNvSpPr>
          <p:nvPr>
            <p:ph type="sldNum" sz="quarter" idx="4"/>
          </p:nvPr>
        </p:nvSpPr>
        <p:spPr/>
        <p:txBody>
          <a:bodyPr/>
          <a:lstStyle/>
          <a:p>
            <a:fld id="{F9F4C691-6DE9-424C-9C34-B44F65CDDA11}" type="slidenum">
              <a:rPr lang="en-US" smtClean="0">
                <a:solidFill>
                  <a:schemeClr val="bg1">
                    <a:lumMod val="50000"/>
                  </a:schemeClr>
                </a:solidFill>
                <a:latin typeface="+mn-lt"/>
              </a:rPr>
              <a:t>17</a:t>
            </a:fld>
            <a:endParaRPr lang="en-US" sz="800" dirty="0">
              <a:solidFill>
                <a:schemeClr val="bg1">
                  <a:lumMod val="50000"/>
                </a:schemeClr>
              </a:solidFill>
              <a:latin typeface="+mn-lt"/>
            </a:endParaRPr>
          </a:p>
        </p:txBody>
      </p:sp>
      <p:sp>
        <p:nvSpPr>
          <p:cNvPr id="112" name="Rectangle 33"/>
          <p:cNvSpPr>
            <a:spLocks noChangeArrowheads="1"/>
          </p:cNvSpPr>
          <p:nvPr/>
        </p:nvSpPr>
        <p:spPr bwMode="auto">
          <a:xfrm>
            <a:off x="512064" y="3749040"/>
            <a:ext cx="4022635" cy="1920240"/>
          </a:xfrm>
          <a:prstGeom prst="rect">
            <a:avLst/>
          </a:prstGeom>
          <a:noFill/>
          <a:ln w="9525" algn="ctr">
            <a:solidFill>
              <a:srgbClr val="ED1C24"/>
            </a:solidFill>
            <a:prstDash val="dash"/>
            <a:round/>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eaLnBrk="0" hangingPunct="0"/>
            <a:endParaRPr lang="en-US" dirty="0">
              <a:latin typeface="+mn-lt"/>
            </a:endParaRPr>
          </a:p>
        </p:txBody>
      </p:sp>
      <p:sp>
        <p:nvSpPr>
          <p:cNvPr id="113" name="Text Placeholder 8"/>
          <p:cNvSpPr txBox="1"/>
          <p:nvPr/>
        </p:nvSpPr>
        <p:spPr>
          <a:xfrm>
            <a:off x="6850671"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114" name="Text Placeholder 8"/>
          <p:cNvSpPr txBox="1"/>
          <p:nvPr/>
        </p:nvSpPr>
        <p:spPr>
          <a:xfrm>
            <a:off x="7589520"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Operations </a:t>
            </a:r>
          </a:p>
          <a:p>
            <a:r>
              <a:rPr lang="en-US" dirty="0">
                <a:latin typeface="+mn-lt"/>
              </a:rPr>
              <a:t>Review</a:t>
            </a:r>
            <a:endParaRPr lang="en-GB" dirty="0">
              <a:latin typeface="+mn-lt"/>
            </a:endParaRPr>
          </a:p>
        </p:txBody>
      </p:sp>
      <p:sp>
        <p:nvSpPr>
          <p:cNvPr id="115"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116"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graphicFrame>
        <p:nvGraphicFramePr>
          <p:cNvPr id="120" name="[PlaceholderChartForReportGeneration-16690521-94d1-450a-bc32-27907fcc5565]"/>
          <p:cNvGraphicFramePr/>
          <p:nvPr>
            <p:extLst>
              <p:ext uri="{D42A27DB-BD31-4B8C-83A1-F6EECF244321}">
                <p14:modId xmlns:p14="http://schemas.microsoft.com/office/powerpoint/2010/main" val="2007871482"/>
              </p:ext>
            </p:extLst>
          </p:nvPr>
        </p:nvGraphicFramePr>
        <p:xfrm>
          <a:off x="470739" y="1945756"/>
          <a:ext cx="2137178" cy="1706416"/>
        </p:xfrm>
        <a:graphic>
          <a:graphicData uri="http://schemas.openxmlformats.org/drawingml/2006/chart">
            <c:chart xmlns:c="http://schemas.openxmlformats.org/drawingml/2006/chart" xmlns:r="http://schemas.openxmlformats.org/officeDocument/2006/relationships" r:id="rId7"/>
          </a:graphicData>
        </a:graphic>
      </p:graphicFrame>
      <p:sp>
        <p:nvSpPr>
          <p:cNvPr id="3" name="Rectangle 2"/>
          <p:cNvSpPr/>
          <p:nvPr/>
        </p:nvSpPr>
        <p:spPr>
          <a:xfrm>
            <a:off x="274320" y="195681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119" name="[PlaceholderChartForReportGeneration-1cc874fb-ae3c-4175-b351-cf8d11304f67]"/>
          <p:cNvGraphicFramePr/>
          <p:nvPr>
            <p:extLst>
              <p:ext uri="{D42A27DB-BD31-4B8C-83A1-F6EECF244321}">
                <p14:modId xmlns:p14="http://schemas.microsoft.com/office/powerpoint/2010/main" val="3762930572"/>
              </p:ext>
            </p:extLst>
          </p:nvPr>
        </p:nvGraphicFramePr>
        <p:xfrm>
          <a:off x="2476512" y="1944376"/>
          <a:ext cx="2137487" cy="1709177"/>
        </p:xfrm>
        <a:graphic>
          <a:graphicData uri="http://schemas.openxmlformats.org/drawingml/2006/chart">
            <c:chart xmlns:c="http://schemas.openxmlformats.org/drawingml/2006/chart" xmlns:r="http://schemas.openxmlformats.org/officeDocument/2006/relationships" r:id="rId8"/>
          </a:graphicData>
        </a:graphic>
      </p:graphicFrame>
      <p:sp>
        <p:nvSpPr>
          <p:cNvPr id="5" name="Rectangle 4"/>
          <p:cNvSpPr/>
          <p:nvPr/>
        </p:nvSpPr>
        <p:spPr>
          <a:xfrm>
            <a:off x="2286000" y="195681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118" name="[PlaceholderChartForReportGeneration-c82a95c0-d6f6-4840-8ebd-4fff2dd68050]"/>
          <p:cNvGraphicFramePr/>
          <p:nvPr>
            <p:extLst>
              <p:ext uri="{D42A27DB-BD31-4B8C-83A1-F6EECF244321}">
                <p14:modId xmlns:p14="http://schemas.microsoft.com/office/powerpoint/2010/main" val="2230468845"/>
              </p:ext>
            </p:extLst>
          </p:nvPr>
        </p:nvGraphicFramePr>
        <p:xfrm>
          <a:off x="492368" y="3916246"/>
          <a:ext cx="2120999" cy="1706416"/>
        </p:xfrm>
        <a:graphic>
          <a:graphicData uri="http://schemas.openxmlformats.org/drawingml/2006/chart">
            <c:chart xmlns:c="http://schemas.openxmlformats.org/drawingml/2006/chart" xmlns:r="http://schemas.openxmlformats.org/officeDocument/2006/relationships" r:id="rId9"/>
          </a:graphicData>
        </a:graphic>
      </p:graphicFrame>
      <p:sp>
        <p:nvSpPr>
          <p:cNvPr id="6" name="Rectangle 5"/>
          <p:cNvSpPr/>
          <p:nvPr/>
        </p:nvSpPr>
        <p:spPr>
          <a:xfrm>
            <a:off x="365760" y="393192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117" name="[PlaceholderChartForReportGeneration-8968730b-4f10-4935-b74b-5e817ffbf358]"/>
          <p:cNvGraphicFramePr/>
          <p:nvPr>
            <p:extLst>
              <p:ext uri="{D42A27DB-BD31-4B8C-83A1-F6EECF244321}">
                <p14:modId xmlns:p14="http://schemas.microsoft.com/office/powerpoint/2010/main" val="392601102"/>
              </p:ext>
            </p:extLst>
          </p:nvPr>
        </p:nvGraphicFramePr>
        <p:xfrm>
          <a:off x="2483313" y="4045226"/>
          <a:ext cx="2020680" cy="1583991"/>
        </p:xfrm>
        <a:graphic>
          <a:graphicData uri="http://schemas.openxmlformats.org/drawingml/2006/chart">
            <c:chart xmlns:c="http://schemas.openxmlformats.org/drawingml/2006/chart" xmlns:r="http://schemas.openxmlformats.org/officeDocument/2006/relationships" r:id="rId10"/>
          </a:graphicData>
        </a:graphic>
      </p:graphicFrame>
      <p:sp>
        <p:nvSpPr>
          <p:cNvPr id="7" name="Rectangle 6"/>
          <p:cNvSpPr/>
          <p:nvPr/>
        </p:nvSpPr>
        <p:spPr>
          <a:xfrm>
            <a:off x="2286000" y="393192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8" name="Rectangle 7"/>
          <p:cNvSpPr/>
          <p:nvPr/>
        </p:nvSpPr>
        <p:spPr>
          <a:xfrm>
            <a:off x="4541233" y="1734914"/>
            <a:ext cx="4447319" cy="3141886"/>
          </a:xfrm>
          <a:prstGeom prst="rect">
            <a:avLst/>
          </a:prstGeom>
        </p:spPr>
        <p:txBody>
          <a:bodyPr wrap="square">
            <a:spAutoFit/>
          </a:bodyPr>
          <a:lstStyle/>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Algerian mobile market steadily dropped due to </a:t>
            </a:r>
            <a:r>
              <a:rPr lang="en-US" sz="1100" dirty="0" smtClean="0">
                <a:cs typeface="Arial" pitchFamily="34" charset="0"/>
              </a:rPr>
              <a:t>persistent </a:t>
            </a:r>
            <a:r>
              <a:rPr lang="en-US" sz="1100" dirty="0">
                <a:cs typeface="Arial" pitchFamily="34" charset="0"/>
              </a:rPr>
              <a:t>price war and </a:t>
            </a:r>
            <a:r>
              <a:rPr lang="en-US" sz="1100" dirty="0" smtClean="0">
                <a:cs typeface="Arial" pitchFamily="34" charset="0"/>
              </a:rPr>
              <a:t>weak economic </a:t>
            </a:r>
            <a:r>
              <a:rPr lang="en-US" sz="1100" dirty="0">
                <a:cs typeface="Arial" pitchFamily="34" charset="0"/>
              </a:rPr>
              <a:t>conditions</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cs typeface="Arial" pitchFamily="34" charset="0"/>
              </a:rPr>
              <a:t>QoQ Total </a:t>
            </a:r>
            <a:r>
              <a:rPr lang="en-US" sz="1100" dirty="0">
                <a:cs typeface="Arial" pitchFamily="34" charset="0"/>
              </a:rPr>
              <a:t>revenue grew </a:t>
            </a:r>
            <a:r>
              <a:rPr lang="en-US" sz="1100" dirty="0" smtClean="0">
                <a:cs typeface="Arial" pitchFamily="34" charset="0"/>
              </a:rPr>
              <a:t>6% </a:t>
            </a:r>
            <a:r>
              <a:rPr lang="en-US" sz="1100" dirty="0">
                <a:cs typeface="Arial" pitchFamily="34" charset="0"/>
              </a:rPr>
              <a:t>with stable Revenue </a:t>
            </a:r>
            <a:r>
              <a:rPr lang="en-US" sz="1100" dirty="0" smtClean="0">
                <a:cs typeface="Arial" pitchFamily="34" charset="0"/>
              </a:rPr>
              <a:t>share</a:t>
            </a:r>
            <a:endParaRPr lang="en-US" sz="1100" dirty="0">
              <a:cs typeface="Arial" pitchFamily="34" charset="0"/>
            </a:endParaRP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Ooredoo Algeria maintains mobile data leadership with continued growth in data </a:t>
            </a:r>
            <a:r>
              <a:rPr lang="en-US" sz="1100" dirty="0" smtClean="0">
                <a:cs typeface="Arial" pitchFamily="34" charset="0"/>
              </a:rPr>
              <a:t>users, 4G </a:t>
            </a:r>
            <a:r>
              <a:rPr lang="en-US" sz="1100" dirty="0">
                <a:cs typeface="Arial" pitchFamily="34" charset="0"/>
              </a:rPr>
              <a:t>users have increased 56% QoQ driving record usage</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Ookla confirmed Ooredoo 3G and 4G data networks leadership for the last 6 months</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smtClean="0">
                <a:cs typeface="Arial" pitchFamily="34" charset="0"/>
              </a:rPr>
              <a:t>Customer </a:t>
            </a:r>
            <a:r>
              <a:rPr lang="en-US" sz="1100" dirty="0">
                <a:cs typeface="Arial" pitchFamily="34" charset="0"/>
              </a:rPr>
              <a:t>number stood at 13.8 million </a:t>
            </a:r>
            <a:r>
              <a:rPr lang="en-US" sz="1100" dirty="0" smtClean="0">
                <a:cs typeface="Arial" pitchFamily="34" charset="0"/>
              </a:rPr>
              <a:t>down by 3</a:t>
            </a:r>
            <a:r>
              <a:rPr lang="en-US" sz="1100" dirty="0">
                <a:cs typeface="Arial" pitchFamily="34" charset="0"/>
              </a:rPr>
              <a:t>% </a:t>
            </a:r>
            <a:r>
              <a:rPr lang="en-US" sz="1100" dirty="0" smtClean="0">
                <a:cs typeface="Arial" pitchFamily="34" charset="0"/>
              </a:rPr>
              <a:t>YoY, slightly up QoQ </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endParaRPr lang="en-US" sz="1100" dirty="0">
              <a:cs typeface="Arial" pitchFamily="34" charset="0"/>
            </a:endParaRPr>
          </a:p>
        </p:txBody>
      </p:sp>
    </p:spTree>
    <p:extLst>
      <p:ext uri="{BB962C8B-B14F-4D97-AF65-F5344CB8AC3E}">
        <p14:creationId xmlns:p14="http://schemas.microsoft.com/office/powerpoint/2010/main" val="267323350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bwMode="auto">
          <a:xfrm flipH="1">
            <a:off x="452433" y="1246092"/>
            <a:ext cx="4119561" cy="4996104"/>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graphicFrame>
        <p:nvGraphicFramePr>
          <p:cNvPr id="2" name="Object 1" hidden="1"/>
          <p:cNvGraphicFramePr>
            <a:graphicFrameLocks noChangeAspect="1"/>
          </p:cNvGraphicFramePr>
          <p:nvPr>
            <p:custDataLst>
              <p:tags r:id="rId2"/>
            </p:custDataLst>
            <p:extLst/>
          </p:nvPr>
        </p:nvGraphicFramePr>
        <p:xfrm>
          <a:off x="1466" y="265236"/>
          <a:ext cx="1465" cy="1465"/>
        </p:xfrm>
        <a:graphic>
          <a:graphicData uri="http://schemas.openxmlformats.org/presentationml/2006/ole">
            <mc:AlternateContent xmlns:mc="http://schemas.openxmlformats.org/markup-compatibility/2006">
              <mc:Choice xmlns:v="urn:schemas-microsoft-com:vml" Requires="v">
                <p:oleObj spid="_x0000_s72835" name="think-cell Slide" r:id="rId5" imgW="0" imgH="0" progId="">
                  <p:embed/>
                </p:oleObj>
              </mc:Choice>
              <mc:Fallback>
                <p:oleObj name="think-cell Slide" r:id="rId5" imgW="0" imgH="0" progId="">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1466" y="265236"/>
                        <a:ext cx="1465" cy="1465"/>
                      </a:xfrm>
                      <a:prstGeom prst="rect">
                        <a:avLst/>
                      </a:prstGeom>
                      <a:noFill/>
                    </p:spPr>
                  </p:pic>
                </p:oleObj>
              </mc:Fallback>
            </mc:AlternateContent>
          </a:graphicData>
        </a:graphic>
      </p:graphicFrame>
      <p:sp>
        <p:nvSpPr>
          <p:cNvPr id="23"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Operations</a:t>
            </a:r>
          </a:p>
          <a:p>
            <a:r>
              <a:rPr lang="en-US" sz="2000" dirty="0">
                <a:latin typeface="+mj-lt"/>
              </a:rPr>
              <a:t>Tunisia</a:t>
            </a:r>
          </a:p>
        </p:txBody>
      </p:sp>
      <p:sp>
        <p:nvSpPr>
          <p:cNvPr id="36" name="TextBox 1"/>
          <p:cNvSpPr txBox="1">
            <a:spLocks noChangeArrowheads="1"/>
          </p:cNvSpPr>
          <p:nvPr/>
        </p:nvSpPr>
        <p:spPr bwMode="auto">
          <a:xfrm>
            <a:off x="395826" y="5951148"/>
            <a:ext cx="3004599" cy="221052"/>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a:buChar char="§"/>
              <a:defRPr/>
            </a:pPr>
            <a:r>
              <a:rPr lang="en-US" sz="1050" kern="0" dirty="0">
                <a:latin typeface="+mn-lt"/>
                <a:ea typeface="ＭＳ Ｐゴシック" pitchFamily="-109" charset="-128"/>
                <a:cs typeface="ＭＳ Ｐゴシック" charset="-128"/>
              </a:rPr>
              <a:t>1 </a:t>
            </a:r>
            <a:r>
              <a:rPr lang="en-US" sz="1050" kern="0" dirty="0" smtClean="0">
                <a:latin typeface="+mn-lt"/>
                <a:ea typeface="ＭＳ Ｐゴシック" pitchFamily="-109" charset="-128"/>
                <a:cs typeface="ＭＳ Ｐゴシック" charset="-128"/>
              </a:rPr>
              <a:t>USD </a:t>
            </a:r>
            <a:r>
              <a:rPr lang="en-US" sz="1050" kern="0" dirty="0">
                <a:latin typeface="+mn-lt"/>
                <a:ea typeface="ＭＳ Ｐゴシック" pitchFamily="-109" charset="-128"/>
                <a:cs typeface="ＭＳ Ｐゴシック" charset="-128"/>
              </a:rPr>
              <a:t>=  </a:t>
            </a:r>
            <a:r>
              <a:rPr lang="en-US" sz="1050" kern="0" dirty="0" smtClean="0">
                <a:latin typeface="+mn-lt"/>
                <a:ea typeface="ＭＳ Ｐゴシック" pitchFamily="-109" charset="-128"/>
                <a:cs typeface="ＭＳ Ｐゴシック" charset="-128"/>
              </a:rPr>
              <a:t>2.553 </a:t>
            </a:r>
            <a:r>
              <a:rPr lang="en-US" sz="1050" kern="0" dirty="0">
                <a:latin typeface="+mn-lt"/>
                <a:ea typeface="ＭＳ Ｐゴシック" pitchFamily="-109" charset="-128"/>
                <a:cs typeface="ＭＳ Ｐゴシック" charset="-128"/>
              </a:rPr>
              <a:t>Tunisian Dinar (</a:t>
            </a:r>
            <a:r>
              <a:rPr lang="en-US" sz="1050" kern="0" dirty="0" smtClean="0">
                <a:latin typeface="+mn-lt"/>
                <a:ea typeface="ＭＳ Ｐゴシック" pitchFamily="-109" charset="-128"/>
                <a:cs typeface="ＭＳ Ｐゴシック" charset="-128"/>
              </a:rPr>
              <a:t>TND)</a:t>
            </a:r>
            <a:r>
              <a:rPr lang="en-US" sz="1050" kern="0" baseline="30000" dirty="0" smtClean="0">
                <a:latin typeface="+mn-lt"/>
                <a:ea typeface="ＭＳ Ｐゴシック" pitchFamily="-109" charset="-128"/>
                <a:cs typeface="ＭＳ Ｐゴシック" charset="-128"/>
              </a:rPr>
              <a:t>1</a:t>
            </a:r>
            <a:endParaRPr lang="en-US" sz="1050" kern="0" baseline="30000" dirty="0">
              <a:latin typeface="+mn-lt"/>
              <a:ea typeface="ＭＳ Ｐゴシック" pitchFamily="-109" charset="-128"/>
              <a:cs typeface="ＭＳ Ｐゴシック" charset="-128"/>
            </a:endParaRPr>
          </a:p>
        </p:txBody>
      </p:sp>
      <p:sp>
        <p:nvSpPr>
          <p:cNvPr id="53" name="Rectangle 58"/>
          <p:cNvSpPr>
            <a:spLocks noChangeArrowheads="1"/>
          </p:cNvSpPr>
          <p:nvPr/>
        </p:nvSpPr>
        <p:spPr bwMode="auto">
          <a:xfrm>
            <a:off x="932903"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54" name="Rectangle 58"/>
          <p:cNvSpPr>
            <a:spLocks noChangeArrowheads="1"/>
          </p:cNvSpPr>
          <p:nvPr/>
        </p:nvSpPr>
        <p:spPr bwMode="auto">
          <a:xfrm>
            <a:off x="2935224"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55" name="Rectangle 58"/>
          <p:cNvSpPr>
            <a:spLocks noChangeArrowheads="1"/>
          </p:cNvSpPr>
          <p:nvPr/>
        </p:nvSpPr>
        <p:spPr bwMode="auto">
          <a:xfrm>
            <a:off x="932903" y="3919362"/>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56" name="Rectangle 58"/>
          <p:cNvSpPr>
            <a:spLocks noChangeArrowheads="1"/>
          </p:cNvSpPr>
          <p:nvPr/>
        </p:nvSpPr>
        <p:spPr bwMode="auto">
          <a:xfrm>
            <a:off x="2935224" y="3919362"/>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57" name="Rectangle 58"/>
          <p:cNvSpPr>
            <a:spLocks noChangeArrowheads="1"/>
          </p:cNvSpPr>
          <p:nvPr/>
        </p:nvSpPr>
        <p:spPr bwMode="auto">
          <a:xfrm>
            <a:off x="1901952" y="3965657"/>
            <a:ext cx="1212850" cy="14914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969" b="1" i="1" dirty="0">
                <a:latin typeface="+mn-lt"/>
              </a:rPr>
              <a:t>TNDm</a:t>
            </a:r>
          </a:p>
        </p:txBody>
      </p:sp>
      <p:sp>
        <p:nvSpPr>
          <p:cNvPr id="61" name="Text Placeholder 8"/>
          <p:cNvSpPr>
            <a:spLocks noGrp="1"/>
          </p:cNvSpPr>
          <p:nvPr>
            <p:ph type="body" sz="quarter" idx="14"/>
          </p:nvPr>
        </p:nvSpPr>
        <p:spPr>
          <a:xfrm>
            <a:off x="358775" y="6242196"/>
            <a:ext cx="8535748" cy="234804"/>
          </a:xfrm>
        </p:spPr>
        <p:txBody>
          <a:bodyPr>
            <a:noAutofit/>
          </a:bodyPr>
          <a:lstStyle/>
          <a:p>
            <a:r>
              <a:rPr lang="en-US" dirty="0" smtClean="0">
                <a:latin typeface="+mn-lt"/>
              </a:rPr>
              <a:t>Note: Average rate over the period (TND)</a:t>
            </a:r>
            <a:endParaRPr lang="en-US" dirty="0">
              <a:latin typeface="+mn-lt"/>
            </a:endParaRPr>
          </a:p>
        </p:txBody>
      </p:sp>
      <p:sp>
        <p:nvSpPr>
          <p:cNvPr id="4" name="Slide Number Placeholder 3"/>
          <p:cNvSpPr>
            <a:spLocks noGrp="1"/>
          </p:cNvSpPr>
          <p:nvPr>
            <p:ph type="sldNum" sz="quarter" idx="4"/>
          </p:nvPr>
        </p:nvSpPr>
        <p:spPr/>
        <p:txBody>
          <a:bodyPr/>
          <a:lstStyle/>
          <a:p>
            <a:fld id="{F9F4C691-6DE9-424C-9C34-B44F65CDDA11}" type="slidenum">
              <a:rPr lang="en-US" smtClean="0">
                <a:latin typeface="+mn-lt"/>
              </a:rPr>
              <a:t>18</a:t>
            </a:fld>
            <a:endParaRPr lang="en-US" sz="800" dirty="0">
              <a:latin typeface="+mn-lt"/>
            </a:endParaRPr>
          </a:p>
        </p:txBody>
      </p:sp>
      <p:sp>
        <p:nvSpPr>
          <p:cNvPr id="62" name="Rectangle 33"/>
          <p:cNvSpPr>
            <a:spLocks noChangeArrowheads="1"/>
          </p:cNvSpPr>
          <p:nvPr/>
        </p:nvSpPr>
        <p:spPr bwMode="auto">
          <a:xfrm>
            <a:off x="512064" y="3840480"/>
            <a:ext cx="4022635" cy="2040672"/>
          </a:xfrm>
          <a:prstGeom prst="rect">
            <a:avLst/>
          </a:prstGeom>
          <a:noFill/>
          <a:ln w="9525" algn="ctr">
            <a:solidFill>
              <a:srgbClr val="ED1C24"/>
            </a:solidFill>
            <a:prstDash val="dash"/>
            <a:round/>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eaLnBrk="0" hangingPunct="0"/>
            <a:endParaRPr lang="en-US" dirty="0">
              <a:latin typeface="+mn-lt"/>
            </a:endParaRPr>
          </a:p>
        </p:txBody>
      </p:sp>
      <p:sp>
        <p:nvSpPr>
          <p:cNvPr id="65" name="Rectangle 64"/>
          <p:cNvSpPr/>
          <p:nvPr/>
        </p:nvSpPr>
        <p:spPr bwMode="auto">
          <a:xfrm>
            <a:off x="4768849" y="1287480"/>
            <a:ext cx="1539185" cy="262157"/>
          </a:xfrm>
          <a:prstGeom prst="rect">
            <a:avLst/>
          </a:prstGeom>
          <a:solidFill>
            <a:schemeClr val="bg1">
              <a:lumMod val="85000"/>
              <a:alpha val="43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defTabSz="979488">
              <a:lnSpc>
                <a:spcPct val="110000"/>
              </a:lnSpc>
              <a:spcBef>
                <a:spcPts val="600"/>
              </a:spcBef>
              <a:buClr>
                <a:schemeClr val="tx1"/>
              </a:buClr>
            </a:pPr>
            <a:r>
              <a:rPr lang="en-US" sz="1200" b="1" dirty="0">
                <a:latin typeface="+mn-lt"/>
              </a:rPr>
              <a:t>Ooredoo Tunisia</a:t>
            </a:r>
          </a:p>
        </p:txBody>
      </p:sp>
      <p:sp>
        <p:nvSpPr>
          <p:cNvPr id="25" name="Text Placeholder 8"/>
          <p:cNvSpPr txBox="1"/>
          <p:nvPr/>
        </p:nvSpPr>
        <p:spPr>
          <a:xfrm>
            <a:off x="6850671"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26" name="Text Placeholder 8"/>
          <p:cNvSpPr txBox="1"/>
          <p:nvPr/>
        </p:nvSpPr>
        <p:spPr>
          <a:xfrm>
            <a:off x="7589520"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Operations </a:t>
            </a:r>
          </a:p>
          <a:p>
            <a:r>
              <a:rPr lang="en-US" dirty="0">
                <a:latin typeface="+mn-lt"/>
              </a:rPr>
              <a:t>Review</a:t>
            </a:r>
            <a:endParaRPr lang="en-GB" dirty="0">
              <a:latin typeface="+mn-lt"/>
            </a:endParaRPr>
          </a:p>
        </p:txBody>
      </p:sp>
      <p:sp>
        <p:nvSpPr>
          <p:cNvPr id="27"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28"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sp>
        <p:nvSpPr>
          <p:cNvPr id="30" name="Rounded Rectangle 29"/>
          <p:cNvSpPr/>
          <p:nvPr/>
        </p:nvSpPr>
        <p:spPr bwMode="auto">
          <a:xfrm>
            <a:off x="452441" y="1150938"/>
            <a:ext cx="4119559" cy="504867"/>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graphicFrame>
        <p:nvGraphicFramePr>
          <p:cNvPr id="69" name="[PlaceholderChartForReportGeneration-e7fe0469-fa77-4b48-8e9c-9e902d487bb0]"/>
          <p:cNvGraphicFramePr/>
          <p:nvPr>
            <p:extLst>
              <p:ext uri="{D42A27DB-BD31-4B8C-83A1-F6EECF244321}">
                <p14:modId xmlns:p14="http://schemas.microsoft.com/office/powerpoint/2010/main" val="1193444861"/>
              </p:ext>
            </p:extLst>
          </p:nvPr>
        </p:nvGraphicFramePr>
        <p:xfrm>
          <a:off x="538693" y="1978924"/>
          <a:ext cx="2105428" cy="1709177"/>
        </p:xfrm>
        <a:graphic>
          <a:graphicData uri="http://schemas.openxmlformats.org/drawingml/2006/chart">
            <c:chart xmlns:c="http://schemas.openxmlformats.org/drawingml/2006/chart" xmlns:r="http://schemas.openxmlformats.org/officeDocument/2006/relationships" r:id="rId7"/>
          </a:graphicData>
        </a:graphic>
      </p:graphicFrame>
      <p:sp>
        <p:nvSpPr>
          <p:cNvPr id="3" name="Rectangle 2"/>
          <p:cNvSpPr/>
          <p:nvPr/>
        </p:nvSpPr>
        <p:spPr>
          <a:xfrm>
            <a:off x="274320" y="201168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5" name="Rectangle 4"/>
          <p:cNvSpPr/>
          <p:nvPr/>
        </p:nvSpPr>
        <p:spPr>
          <a:xfrm>
            <a:off x="2286000" y="182880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67" name="[PlaceholderChartForReportGeneration-6bbe96c9-e9c5-4e74-8d35-7f97fefefddb]"/>
          <p:cNvGraphicFramePr/>
          <p:nvPr>
            <p:extLst>
              <p:ext uri="{D42A27DB-BD31-4B8C-83A1-F6EECF244321}">
                <p14:modId xmlns:p14="http://schemas.microsoft.com/office/powerpoint/2010/main" val="528537512"/>
              </p:ext>
            </p:extLst>
          </p:nvPr>
        </p:nvGraphicFramePr>
        <p:xfrm>
          <a:off x="2445656" y="3994595"/>
          <a:ext cx="2114974" cy="186199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66" name="[PlaceholderChartForReportGeneration-98c2915c-ccf9-469c-ac1f-c8b20b7864df]"/>
          <p:cNvGraphicFramePr/>
          <p:nvPr>
            <p:extLst>
              <p:ext uri="{D42A27DB-BD31-4B8C-83A1-F6EECF244321}">
                <p14:modId xmlns:p14="http://schemas.microsoft.com/office/powerpoint/2010/main" val="3168338943"/>
              </p:ext>
            </p:extLst>
          </p:nvPr>
        </p:nvGraphicFramePr>
        <p:xfrm>
          <a:off x="478676" y="4207979"/>
          <a:ext cx="2121303" cy="1608263"/>
        </p:xfrm>
        <a:graphic>
          <a:graphicData uri="http://schemas.openxmlformats.org/drawingml/2006/chart">
            <c:chart xmlns:c="http://schemas.openxmlformats.org/drawingml/2006/chart" xmlns:r="http://schemas.openxmlformats.org/officeDocument/2006/relationships" r:id="rId9"/>
          </a:graphicData>
        </a:graphic>
      </p:graphicFrame>
      <p:sp>
        <p:nvSpPr>
          <p:cNvPr id="7" name="Rectangle 6"/>
          <p:cNvSpPr/>
          <p:nvPr/>
        </p:nvSpPr>
        <p:spPr>
          <a:xfrm>
            <a:off x="365760" y="374904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9" name="Rectangle 8"/>
          <p:cNvSpPr/>
          <p:nvPr/>
        </p:nvSpPr>
        <p:spPr>
          <a:xfrm>
            <a:off x="4605081" y="1655805"/>
            <a:ext cx="4383471" cy="3647152"/>
          </a:xfrm>
          <a:prstGeom prst="rect">
            <a:avLst/>
          </a:prstGeom>
        </p:spPr>
        <p:txBody>
          <a:bodyPr wrap="square">
            <a:spAutoFit/>
          </a:bodyPr>
          <a:lstStyle/>
          <a:p>
            <a:pPr marL="171450" lvl="0" indent="-171450" algn="just">
              <a:lnSpc>
                <a:spcPct val="150000"/>
              </a:lnSpc>
              <a:buClr>
                <a:srgbClr val="ED1C24"/>
              </a:buClr>
              <a:buFont typeface="Arial" panose="020B0604020202020204" pitchFamily="34" charset="0"/>
              <a:buChar char="•"/>
            </a:pPr>
            <a:r>
              <a:rPr lang="en-US" sz="1100" dirty="0">
                <a:solidFill>
                  <a:srgbClr val="221E20"/>
                </a:solidFill>
                <a:cs typeface="Arial" pitchFamily="34" charset="0"/>
              </a:rPr>
              <a:t>Revenue in Tunisian Dinar </a:t>
            </a:r>
            <a:r>
              <a:rPr lang="en-US" sz="1100" dirty="0" smtClean="0">
                <a:solidFill>
                  <a:srgbClr val="221E20"/>
                </a:solidFill>
                <a:cs typeface="Arial" pitchFamily="34" charset="0"/>
              </a:rPr>
              <a:t>terms is 6% </a:t>
            </a:r>
            <a:r>
              <a:rPr lang="en-US" sz="1100" dirty="0">
                <a:solidFill>
                  <a:srgbClr val="221E20"/>
                </a:solidFill>
                <a:cs typeface="Arial" pitchFamily="34" charset="0"/>
              </a:rPr>
              <a:t>above last </a:t>
            </a:r>
            <a:r>
              <a:rPr lang="en-US" sz="1100" dirty="0" smtClean="0">
                <a:solidFill>
                  <a:srgbClr val="221E20"/>
                </a:solidFill>
                <a:cs typeface="Arial" pitchFamily="34" charset="0"/>
              </a:rPr>
              <a:t>year, however, flat in Qatari Riyals terms due to FX devaluation </a:t>
            </a:r>
          </a:p>
          <a:p>
            <a:pPr marL="171450" lvl="0" indent="-171450" algn="just">
              <a:lnSpc>
                <a:spcPct val="150000"/>
              </a:lnSpc>
              <a:buClr>
                <a:srgbClr val="ED1C24"/>
              </a:buClr>
              <a:buFont typeface="Arial" panose="020B0604020202020204" pitchFamily="34" charset="0"/>
              <a:buChar char="•"/>
            </a:pPr>
            <a:r>
              <a:rPr lang="en-US" sz="1100" dirty="0" smtClean="0">
                <a:solidFill>
                  <a:srgbClr val="221E20"/>
                </a:solidFill>
                <a:cs typeface="Arial" pitchFamily="34" charset="0"/>
              </a:rPr>
              <a:t>Growth mainly driven by fixed line and B2B services </a:t>
            </a:r>
          </a:p>
          <a:p>
            <a:pPr marL="171450" lvl="0" indent="-171450" algn="just">
              <a:lnSpc>
                <a:spcPct val="150000"/>
              </a:lnSpc>
              <a:buClr>
                <a:srgbClr val="ED1C24"/>
              </a:buClr>
              <a:buFont typeface="Arial" panose="020B0604020202020204" pitchFamily="34" charset="0"/>
              <a:buChar char="•"/>
            </a:pPr>
            <a:r>
              <a:rPr lang="en-US" sz="1100" dirty="0" smtClean="0">
                <a:solidFill>
                  <a:srgbClr val="221E20"/>
                </a:solidFill>
                <a:cs typeface="Arial" pitchFamily="34" charset="0"/>
              </a:rPr>
              <a:t> EBITDA improved by 12% in local currency  terms due to tight cost control </a:t>
            </a:r>
            <a:endParaRPr lang="en-US" sz="1100" dirty="0">
              <a:solidFill>
                <a:srgbClr val="221E20"/>
              </a:solidFill>
              <a:cs typeface="Arial" pitchFamily="34" charset="0"/>
            </a:endParaRPr>
          </a:p>
          <a:p>
            <a:pPr marL="171450" lvl="0" indent="-171450" algn="just">
              <a:lnSpc>
                <a:spcPct val="150000"/>
              </a:lnSpc>
              <a:buClr>
                <a:srgbClr val="ED1C24"/>
              </a:buClr>
              <a:buFont typeface="Arial" panose="020B0604020202020204" pitchFamily="34" charset="0"/>
              <a:buChar char="•"/>
            </a:pPr>
            <a:r>
              <a:rPr lang="en-US" sz="1100" dirty="0">
                <a:solidFill>
                  <a:srgbClr val="221E20"/>
                </a:solidFill>
                <a:cs typeface="Arial" pitchFamily="34" charset="0"/>
              </a:rPr>
              <a:t>Customers number reached </a:t>
            </a:r>
            <a:r>
              <a:rPr lang="en-US" sz="1100" dirty="0" smtClean="0">
                <a:solidFill>
                  <a:srgbClr val="221E20"/>
                </a:solidFill>
                <a:cs typeface="Arial" pitchFamily="34" charset="0"/>
              </a:rPr>
              <a:t>8.8 </a:t>
            </a:r>
            <a:r>
              <a:rPr lang="en-US" sz="1100" dirty="0">
                <a:solidFill>
                  <a:srgbClr val="221E20"/>
                </a:solidFill>
                <a:cs typeface="Arial" pitchFamily="34" charset="0"/>
              </a:rPr>
              <a:t>million, an increase of </a:t>
            </a:r>
            <a:r>
              <a:rPr lang="en-US" sz="1100" dirty="0" smtClean="0">
                <a:solidFill>
                  <a:srgbClr val="221E20"/>
                </a:solidFill>
                <a:cs typeface="Arial" pitchFamily="34" charset="0"/>
              </a:rPr>
              <a:t>5% </a:t>
            </a:r>
            <a:r>
              <a:rPr lang="en-US" sz="1100" dirty="0">
                <a:solidFill>
                  <a:srgbClr val="221E20"/>
                </a:solidFill>
                <a:cs typeface="Arial" pitchFamily="34" charset="0"/>
              </a:rPr>
              <a:t>yoy</a:t>
            </a:r>
          </a:p>
          <a:p>
            <a:pPr marL="171450" lvl="0" indent="-171450" algn="just">
              <a:lnSpc>
                <a:spcPct val="150000"/>
              </a:lnSpc>
              <a:buClr>
                <a:srgbClr val="ED1C24"/>
              </a:buClr>
              <a:buFont typeface="Arial" panose="020B0604020202020204" pitchFamily="34" charset="0"/>
              <a:buChar char="•"/>
            </a:pPr>
            <a:r>
              <a:rPr lang="en-US" sz="1100" dirty="0">
                <a:solidFill>
                  <a:srgbClr val="221E20"/>
                </a:solidFill>
                <a:cs typeface="Arial" pitchFamily="34" charset="0"/>
              </a:rPr>
              <a:t>OT is holding the leading position in mobile data subscriptions (according to the regulator’s release as of July 2018)</a:t>
            </a:r>
          </a:p>
          <a:p>
            <a:pPr marL="171450" lvl="0" indent="-171450" algn="just">
              <a:lnSpc>
                <a:spcPct val="150000"/>
              </a:lnSpc>
              <a:buClr>
                <a:srgbClr val="ED1C24"/>
              </a:buClr>
              <a:buFont typeface="Arial" panose="020B0604020202020204" pitchFamily="34" charset="0"/>
              <a:buChar char="•"/>
            </a:pPr>
            <a:r>
              <a:rPr lang="en-US" sz="1100" dirty="0">
                <a:solidFill>
                  <a:srgbClr val="221E20"/>
                </a:solidFill>
                <a:cs typeface="Arial" pitchFamily="34" charset="0"/>
              </a:rPr>
              <a:t>Fixed revenue shows further positive </a:t>
            </a:r>
            <a:r>
              <a:rPr lang="en-US" sz="1100" dirty="0" smtClean="0">
                <a:solidFill>
                  <a:srgbClr val="221E20"/>
                </a:solidFill>
                <a:cs typeface="Arial" pitchFamily="34" charset="0"/>
              </a:rPr>
              <a:t>growth</a:t>
            </a:r>
          </a:p>
          <a:p>
            <a:pPr marL="171450" indent="-171450" algn="just">
              <a:lnSpc>
                <a:spcPct val="150000"/>
              </a:lnSpc>
              <a:buClr>
                <a:srgbClr val="ED1C24"/>
              </a:buClr>
              <a:buFont typeface="Arial" panose="020B0604020202020204" pitchFamily="34" charset="0"/>
              <a:buChar char="•"/>
            </a:pPr>
            <a:r>
              <a:rPr lang="en-US" sz="1100" dirty="0">
                <a:solidFill>
                  <a:srgbClr val="221E20"/>
                </a:solidFill>
                <a:cs typeface="Arial" pitchFamily="34" charset="0"/>
              </a:rPr>
              <a:t> </a:t>
            </a:r>
            <a:r>
              <a:rPr lang="en-US" sz="1100" dirty="0" smtClean="0">
                <a:solidFill>
                  <a:srgbClr val="221E20"/>
                </a:solidFill>
                <a:cs typeface="Arial" pitchFamily="34" charset="0"/>
              </a:rPr>
              <a:t>“TEDALLEL” promotion gives customers flexibility to choose between voice, data and  VAS content (music, VOD, gaming)</a:t>
            </a:r>
            <a:endParaRPr lang="en-US" sz="1100" dirty="0">
              <a:solidFill>
                <a:srgbClr val="221E20"/>
              </a:solidFill>
              <a:cs typeface="Arial" pitchFamily="34" charset="0"/>
            </a:endParaRPr>
          </a:p>
          <a:p>
            <a:pPr marL="171450" lvl="0" indent="-171450" algn="just">
              <a:lnSpc>
                <a:spcPct val="150000"/>
              </a:lnSpc>
              <a:buClr>
                <a:srgbClr val="ED1C24"/>
              </a:buClr>
              <a:buFont typeface="Arial" panose="020B0604020202020204" pitchFamily="34" charset="0"/>
              <a:buChar char="•"/>
            </a:pPr>
            <a:endParaRPr lang="en-US" sz="1100" dirty="0">
              <a:solidFill>
                <a:srgbClr val="221E20"/>
              </a:solidFill>
              <a:cs typeface="Arial" pitchFamily="34" charset="0"/>
            </a:endParaRPr>
          </a:p>
        </p:txBody>
      </p:sp>
      <p:graphicFrame>
        <p:nvGraphicFramePr>
          <p:cNvPr id="29" name="[PlaceholderChartForReportGeneration-6745ab0f-2769-42ec-a3db-2394deb4c865]"/>
          <p:cNvGraphicFramePr/>
          <p:nvPr>
            <p:extLst>
              <p:ext uri="{D42A27DB-BD31-4B8C-83A1-F6EECF244321}">
                <p14:modId xmlns:p14="http://schemas.microsoft.com/office/powerpoint/2010/main" val="1474069145"/>
              </p:ext>
            </p:extLst>
          </p:nvPr>
        </p:nvGraphicFramePr>
        <p:xfrm>
          <a:off x="2501572" y="1820063"/>
          <a:ext cx="2137487" cy="1894018"/>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19145048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bwMode="auto">
          <a:xfrm flipH="1">
            <a:off x="463599" y="1549637"/>
            <a:ext cx="4119561" cy="4886896"/>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graphicFrame>
        <p:nvGraphicFramePr>
          <p:cNvPr id="2" name="Object 1" hidden="1"/>
          <p:cNvGraphicFramePr>
            <a:graphicFrameLocks noChangeAspect="1"/>
          </p:cNvGraphicFramePr>
          <p:nvPr>
            <p:custDataLst>
              <p:tags r:id="rId2"/>
            </p:custDataLst>
            <p:extLst/>
          </p:nvPr>
        </p:nvGraphicFramePr>
        <p:xfrm>
          <a:off x="1466" y="265236"/>
          <a:ext cx="1465" cy="1465"/>
        </p:xfrm>
        <a:graphic>
          <a:graphicData uri="http://schemas.openxmlformats.org/presentationml/2006/ole">
            <mc:AlternateContent xmlns:mc="http://schemas.openxmlformats.org/markup-compatibility/2006">
              <mc:Choice xmlns:v="urn:schemas-microsoft-com:vml" Requires="v">
                <p:oleObj spid="_x0000_s73858" name="think-cell Slide" r:id="rId5" imgW="0" imgH="0" progId="">
                  <p:embed/>
                </p:oleObj>
              </mc:Choice>
              <mc:Fallback>
                <p:oleObj name="think-cell Slide" r:id="rId5" imgW="0" imgH="0" progId="">
                  <p:embed/>
                  <p:pic>
                    <p:nvPicPr>
                      <p:cNvPr id="0" name="OLE substitute image"/>
                      <p:cNvPicPr/>
                      <p:nvPr/>
                    </p:nvPicPr>
                    <p:blipFill>
                      <a:blip r:embed="rId6">
                        <a:extLst>
                          <a:ext uri="{28A0092B-C50C-407E-A947-70E740481C1C}">
                            <a14:useLocalDpi xmlns:a14="http://schemas.microsoft.com/office/drawing/2010/main" val="0"/>
                          </a:ext>
                        </a:extLst>
                      </a:blip>
                      <a:stretch>
                        <a:fillRect/>
                      </a:stretch>
                    </p:blipFill>
                    <p:spPr>
                      <a:xfrm>
                        <a:off x="1466" y="265236"/>
                        <a:ext cx="1465" cy="1465"/>
                      </a:xfrm>
                      <a:prstGeom prst="rect">
                        <a:avLst/>
                      </a:prstGeom>
                      <a:noFill/>
                    </p:spPr>
                  </p:pic>
                </p:oleObj>
              </mc:Fallback>
            </mc:AlternateContent>
          </a:graphicData>
        </a:graphic>
      </p:graphicFrame>
      <p:sp>
        <p:nvSpPr>
          <p:cNvPr id="23"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smtClean="0">
                <a:latin typeface="+mj-lt"/>
              </a:rPr>
              <a:t>Group Operations</a:t>
            </a:r>
          </a:p>
          <a:p>
            <a:r>
              <a:rPr lang="en-US" sz="2000" dirty="0" smtClean="0">
                <a:latin typeface="+mj-lt"/>
              </a:rPr>
              <a:t>Myanmar</a:t>
            </a:r>
            <a:endParaRPr lang="en-US" sz="2000" dirty="0">
              <a:latin typeface="+mj-lt"/>
            </a:endParaRPr>
          </a:p>
        </p:txBody>
      </p:sp>
      <p:sp>
        <p:nvSpPr>
          <p:cNvPr id="36" name="TextBox 1"/>
          <p:cNvSpPr txBox="1">
            <a:spLocks noChangeArrowheads="1"/>
          </p:cNvSpPr>
          <p:nvPr/>
        </p:nvSpPr>
        <p:spPr bwMode="auto">
          <a:xfrm>
            <a:off x="395826" y="6179748"/>
            <a:ext cx="3004599" cy="221052"/>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a:buChar char="§"/>
              <a:defRPr/>
            </a:pPr>
            <a:r>
              <a:rPr lang="en-US" sz="1050" kern="0" dirty="0">
                <a:latin typeface="+mn-lt"/>
                <a:ea typeface="ＭＳ Ｐゴシック" pitchFamily="-109" charset="-128"/>
                <a:cs typeface="ＭＳ Ｐゴシック" charset="-128"/>
              </a:rPr>
              <a:t>1 </a:t>
            </a:r>
            <a:r>
              <a:rPr lang="en-US" sz="1050" kern="0" dirty="0" smtClean="0">
                <a:latin typeface="+mn-lt"/>
                <a:ea typeface="ＭＳ Ｐゴシック" pitchFamily="-109" charset="-128"/>
                <a:cs typeface="ＭＳ Ｐゴシック" charset="-128"/>
              </a:rPr>
              <a:t>US$ </a:t>
            </a:r>
            <a:r>
              <a:rPr lang="en-US" sz="1050" kern="0" dirty="0">
                <a:latin typeface="+mn-lt"/>
                <a:ea typeface="ＭＳ Ｐゴシック" pitchFamily="-109" charset="-128"/>
                <a:cs typeface="ＭＳ Ｐゴシック" charset="-128"/>
              </a:rPr>
              <a:t>=  </a:t>
            </a:r>
            <a:r>
              <a:rPr lang="en-US" sz="1050" kern="0" dirty="0" smtClean="0">
                <a:latin typeface="+mn-lt"/>
                <a:ea typeface="ＭＳ Ｐゴシック" pitchFamily="-109" charset="-128"/>
                <a:cs typeface="ＭＳ Ｐゴシック" charset="-128"/>
              </a:rPr>
              <a:t>1.386 Myanmar Kyat (MMK)</a:t>
            </a:r>
            <a:endParaRPr lang="en-US" sz="1050" kern="0" baseline="30000" dirty="0">
              <a:latin typeface="+mn-lt"/>
              <a:ea typeface="ＭＳ Ｐゴシック" pitchFamily="-109" charset="-128"/>
              <a:cs typeface="ＭＳ Ｐゴシック" charset="-128"/>
            </a:endParaRPr>
          </a:p>
        </p:txBody>
      </p:sp>
      <p:sp>
        <p:nvSpPr>
          <p:cNvPr id="53" name="Rectangle 58"/>
          <p:cNvSpPr>
            <a:spLocks noChangeArrowheads="1"/>
          </p:cNvSpPr>
          <p:nvPr/>
        </p:nvSpPr>
        <p:spPr bwMode="auto">
          <a:xfrm>
            <a:off x="932903"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54" name="Rectangle 58"/>
          <p:cNvSpPr>
            <a:spLocks noChangeArrowheads="1"/>
          </p:cNvSpPr>
          <p:nvPr/>
        </p:nvSpPr>
        <p:spPr bwMode="auto">
          <a:xfrm>
            <a:off x="2935224" y="1730363"/>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EBITDA &amp; Margin</a:t>
            </a:r>
          </a:p>
        </p:txBody>
      </p:sp>
      <p:sp>
        <p:nvSpPr>
          <p:cNvPr id="55" name="Rectangle 58"/>
          <p:cNvSpPr>
            <a:spLocks noChangeArrowheads="1"/>
          </p:cNvSpPr>
          <p:nvPr/>
        </p:nvSpPr>
        <p:spPr bwMode="auto">
          <a:xfrm>
            <a:off x="932903" y="3977640"/>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a:latin typeface="+mn-lt"/>
                <a:cs typeface="Arial" pitchFamily="34" charset="0"/>
              </a:rPr>
              <a:t>Revenue</a:t>
            </a:r>
          </a:p>
        </p:txBody>
      </p:sp>
      <p:sp>
        <p:nvSpPr>
          <p:cNvPr id="56" name="Rectangle 58"/>
          <p:cNvSpPr>
            <a:spLocks noChangeArrowheads="1"/>
          </p:cNvSpPr>
          <p:nvPr/>
        </p:nvSpPr>
        <p:spPr bwMode="auto">
          <a:xfrm>
            <a:off x="2936987" y="3977640"/>
            <a:ext cx="1212850" cy="16158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1050" b="1" dirty="0" smtClean="0">
                <a:latin typeface="+mn-lt"/>
                <a:cs typeface="Arial" pitchFamily="34" charset="0"/>
              </a:rPr>
              <a:t>EBITDA</a:t>
            </a:r>
            <a:endParaRPr lang="en-US" sz="1050" b="1" dirty="0">
              <a:latin typeface="+mn-lt"/>
              <a:cs typeface="Arial" pitchFamily="34" charset="0"/>
            </a:endParaRPr>
          </a:p>
        </p:txBody>
      </p:sp>
      <p:sp>
        <p:nvSpPr>
          <p:cNvPr id="57" name="Rectangle 58"/>
          <p:cNvSpPr>
            <a:spLocks noChangeArrowheads="1"/>
          </p:cNvSpPr>
          <p:nvPr/>
        </p:nvSpPr>
        <p:spPr bwMode="auto">
          <a:xfrm>
            <a:off x="1901952" y="3977640"/>
            <a:ext cx="1212850" cy="149143"/>
          </a:xfrm>
          <a:prstGeom prst="rect">
            <a:avLst/>
          </a:prstGeom>
          <a:noFill/>
          <a:ln w="12700">
            <a:noFill/>
            <a:miter lim="800000"/>
          </a:ln>
        </p:spPr>
        <p:txBody>
          <a:bodyPr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04165" eaLnBrk="0" hangingPunct="0">
              <a:buClr>
                <a:srgbClr val="ED1261"/>
              </a:buClr>
            </a:pPr>
            <a:r>
              <a:rPr lang="en-US" sz="969" b="1" i="1" dirty="0" smtClean="0">
                <a:latin typeface="+mn-lt"/>
              </a:rPr>
              <a:t>MMKBn</a:t>
            </a:r>
            <a:endParaRPr lang="en-US" sz="969" b="1" i="1" dirty="0">
              <a:latin typeface="+mn-lt"/>
            </a:endParaRPr>
          </a:p>
        </p:txBody>
      </p:sp>
      <p:sp>
        <p:nvSpPr>
          <p:cNvPr id="62" name="Rectangle 33"/>
          <p:cNvSpPr>
            <a:spLocks noChangeArrowheads="1"/>
          </p:cNvSpPr>
          <p:nvPr/>
        </p:nvSpPr>
        <p:spPr bwMode="auto">
          <a:xfrm>
            <a:off x="512064" y="3931920"/>
            <a:ext cx="4022635" cy="2182252"/>
          </a:xfrm>
          <a:prstGeom prst="rect">
            <a:avLst/>
          </a:prstGeom>
          <a:noFill/>
          <a:ln w="9525" algn="ctr">
            <a:solidFill>
              <a:srgbClr val="ED1C24"/>
            </a:solidFill>
            <a:prstDash val="dash"/>
            <a:round/>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eaLnBrk="0" hangingPunct="0"/>
            <a:endParaRPr lang="en-US" dirty="0">
              <a:latin typeface="+mn-lt"/>
            </a:endParaRPr>
          </a:p>
        </p:txBody>
      </p:sp>
      <p:sp>
        <p:nvSpPr>
          <p:cNvPr id="25" name="Text Placeholder 8"/>
          <p:cNvSpPr txBox="1"/>
          <p:nvPr/>
        </p:nvSpPr>
        <p:spPr>
          <a:xfrm>
            <a:off x="6850671"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26" name="Text Placeholder 8"/>
          <p:cNvSpPr txBox="1"/>
          <p:nvPr/>
        </p:nvSpPr>
        <p:spPr>
          <a:xfrm>
            <a:off x="7589520"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Operations </a:t>
            </a:r>
          </a:p>
          <a:p>
            <a:r>
              <a:rPr lang="en-US" dirty="0">
                <a:latin typeface="+mn-lt"/>
              </a:rPr>
              <a:t>Review</a:t>
            </a:r>
            <a:endParaRPr lang="en-GB" dirty="0">
              <a:latin typeface="+mn-lt"/>
            </a:endParaRPr>
          </a:p>
        </p:txBody>
      </p:sp>
      <p:sp>
        <p:nvSpPr>
          <p:cNvPr id="27"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28"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sp>
        <p:nvSpPr>
          <p:cNvPr id="30" name="Rectangle 29"/>
          <p:cNvSpPr/>
          <p:nvPr/>
        </p:nvSpPr>
        <p:spPr bwMode="auto">
          <a:xfrm>
            <a:off x="4768849" y="1287480"/>
            <a:ext cx="1739527" cy="187987"/>
          </a:xfrm>
          <a:prstGeom prst="rect">
            <a:avLst/>
          </a:prstGeom>
          <a:solidFill>
            <a:schemeClr val="bg1">
              <a:lumMod val="85000"/>
              <a:alpha val="43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defTabSz="979488">
              <a:lnSpc>
                <a:spcPct val="110000"/>
              </a:lnSpc>
              <a:spcBef>
                <a:spcPts val="600"/>
              </a:spcBef>
              <a:buClr>
                <a:schemeClr val="tx1"/>
              </a:buClr>
            </a:pPr>
            <a:r>
              <a:rPr lang="en-US" sz="1200" b="1" dirty="0">
                <a:latin typeface="+mn-lt"/>
              </a:rPr>
              <a:t>Ooredoo Myanmar</a:t>
            </a:r>
          </a:p>
        </p:txBody>
      </p:sp>
      <p:sp>
        <p:nvSpPr>
          <p:cNvPr id="38" name="Rounded Rectangle 37"/>
          <p:cNvSpPr/>
          <p:nvPr/>
        </p:nvSpPr>
        <p:spPr bwMode="auto">
          <a:xfrm>
            <a:off x="452441" y="1150938"/>
            <a:ext cx="4119559" cy="504867"/>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4" name="Slide Number Placeholder 3"/>
          <p:cNvSpPr>
            <a:spLocks noGrp="1"/>
          </p:cNvSpPr>
          <p:nvPr>
            <p:ph type="sldNum" sz="quarter" idx="4"/>
          </p:nvPr>
        </p:nvSpPr>
        <p:spPr/>
        <p:txBody>
          <a:bodyPr/>
          <a:lstStyle/>
          <a:p>
            <a:fld id="{F9F4C691-6DE9-424C-9C34-B44F65CDDA11}" type="slidenum">
              <a:rPr lang="en-US" smtClean="0">
                <a:latin typeface="+mn-lt"/>
              </a:rPr>
              <a:t>19</a:t>
            </a:fld>
            <a:endParaRPr lang="en-US" sz="800" dirty="0">
              <a:latin typeface="+mn-lt"/>
            </a:endParaRPr>
          </a:p>
        </p:txBody>
      </p:sp>
      <p:graphicFrame>
        <p:nvGraphicFramePr>
          <p:cNvPr id="67" name="[PlaceholderChartForReportGeneration-a34864ca-0721-4ecd-9a37-8544dcd6561e]"/>
          <p:cNvGraphicFramePr/>
          <p:nvPr>
            <p:extLst>
              <p:ext uri="{D42A27DB-BD31-4B8C-83A1-F6EECF244321}">
                <p14:modId xmlns:p14="http://schemas.microsoft.com/office/powerpoint/2010/main" val="3272331867"/>
              </p:ext>
            </p:extLst>
          </p:nvPr>
        </p:nvGraphicFramePr>
        <p:xfrm>
          <a:off x="463599" y="2098339"/>
          <a:ext cx="2137178" cy="1787861"/>
        </p:xfrm>
        <a:graphic>
          <a:graphicData uri="http://schemas.openxmlformats.org/drawingml/2006/chart">
            <c:chart xmlns:c="http://schemas.openxmlformats.org/drawingml/2006/chart" xmlns:r="http://schemas.openxmlformats.org/officeDocument/2006/relationships" r:id="rId7"/>
          </a:graphicData>
        </a:graphic>
      </p:graphicFrame>
      <p:sp>
        <p:nvSpPr>
          <p:cNvPr id="7" name="Rectangle 6"/>
          <p:cNvSpPr/>
          <p:nvPr/>
        </p:nvSpPr>
        <p:spPr>
          <a:xfrm>
            <a:off x="274320" y="195681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65" name="[PlaceholderChartForReportGeneration-d73f9750-7826-4cfd-9fe7-719abf214fbb]"/>
          <p:cNvGraphicFramePr/>
          <p:nvPr>
            <p:extLst>
              <p:ext uri="{D42A27DB-BD31-4B8C-83A1-F6EECF244321}">
                <p14:modId xmlns:p14="http://schemas.microsoft.com/office/powerpoint/2010/main" val="145888875"/>
              </p:ext>
            </p:extLst>
          </p:nvPr>
        </p:nvGraphicFramePr>
        <p:xfrm>
          <a:off x="520958" y="4181281"/>
          <a:ext cx="2094745" cy="1970629"/>
        </p:xfrm>
        <a:graphic>
          <a:graphicData uri="http://schemas.openxmlformats.org/drawingml/2006/chart">
            <c:chart xmlns:c="http://schemas.openxmlformats.org/drawingml/2006/chart" xmlns:r="http://schemas.openxmlformats.org/officeDocument/2006/relationships" r:id="rId8"/>
          </a:graphicData>
        </a:graphic>
      </p:graphicFrame>
      <p:sp>
        <p:nvSpPr>
          <p:cNvPr id="9" name="Rectangle 8"/>
          <p:cNvSpPr/>
          <p:nvPr/>
        </p:nvSpPr>
        <p:spPr>
          <a:xfrm>
            <a:off x="274320" y="4023359"/>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10" name="Rectangle 9"/>
          <p:cNvSpPr/>
          <p:nvPr/>
        </p:nvSpPr>
        <p:spPr>
          <a:xfrm>
            <a:off x="2148840" y="438912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5" name="Rectangle 4"/>
          <p:cNvSpPr/>
          <p:nvPr/>
        </p:nvSpPr>
        <p:spPr>
          <a:xfrm>
            <a:off x="4639773" y="1686848"/>
            <a:ext cx="4348779" cy="3701013"/>
          </a:xfrm>
          <a:prstGeom prst="rect">
            <a:avLst/>
          </a:prstGeom>
        </p:spPr>
        <p:txBody>
          <a:bodyPr wrap="square">
            <a:spAutoFit/>
          </a:bodyPr>
          <a:lstStyle/>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Strong top-line performance growth YoY driven by customer and data growth amid increased competition due to forth player entrant in June 18 </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EBITDA continued to improve further due to as a result of cost optimization initiatives</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Total customer base grew by 1.7Mn YoY  (+23% YoY) </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New pricing framework implemented from September 18 </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Ooredoo was recently acknowledged the fastest 3G/4G network in Myanmar from Ookla’s Speed test Intelligence</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4G coverage was extended to 283 townships resulting in almost 86% LTE penetration </a:t>
            </a:r>
            <a:r>
              <a:rPr lang="en-US" sz="1100" dirty="0" smtClean="0">
                <a:cs typeface="Arial" pitchFamily="34" charset="0"/>
              </a:rPr>
              <a:t>of </a:t>
            </a:r>
            <a:r>
              <a:rPr lang="en-US" sz="1100" dirty="0">
                <a:cs typeface="Arial" pitchFamily="34" charset="0"/>
              </a:rPr>
              <a:t>addressable devices </a:t>
            </a:r>
          </a:p>
          <a:p>
            <a:pPr marL="171450" lvl="3" indent="-171450" algn="just">
              <a:lnSpc>
                <a:spcPct val="150000"/>
              </a:lnSpc>
              <a:spcBef>
                <a:spcPts val="200"/>
              </a:spcBef>
              <a:spcAft>
                <a:spcPts val="200"/>
              </a:spcAft>
              <a:buClr>
                <a:schemeClr val="accent1"/>
              </a:buClr>
              <a:buFont typeface="Arial" panose="020B0604020202020204" pitchFamily="34" charset="0"/>
              <a:buChar char="•"/>
              <a:defRPr/>
            </a:pPr>
            <a:r>
              <a:rPr lang="en-US" sz="1100" dirty="0">
                <a:cs typeface="Arial" pitchFamily="34" charset="0"/>
              </a:rPr>
              <a:t>FIFA broadcasting  and Myanmar Idol related sponsorships supporting brand image</a:t>
            </a:r>
          </a:p>
        </p:txBody>
      </p:sp>
      <p:graphicFrame>
        <p:nvGraphicFramePr>
          <p:cNvPr id="32" name="[PlaceholderChartForReportGeneration-f4275d4f-1de6-4c81-84b6-b4d8f92dd81a]"/>
          <p:cNvGraphicFramePr/>
          <p:nvPr>
            <p:extLst>
              <p:ext uri="{D42A27DB-BD31-4B8C-83A1-F6EECF244321}">
                <p14:modId xmlns:p14="http://schemas.microsoft.com/office/powerpoint/2010/main" val="2317671588"/>
              </p:ext>
            </p:extLst>
          </p:nvPr>
        </p:nvGraphicFramePr>
        <p:xfrm>
          <a:off x="2443464" y="2100823"/>
          <a:ext cx="2139696" cy="178537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3" name="[PlaceholderChartForReportGeneration-aa027898-2bf7-430b-8728-1c1bf2c6a478]"/>
          <p:cNvGraphicFramePr/>
          <p:nvPr>
            <p:extLst>
              <p:ext uri="{D42A27DB-BD31-4B8C-83A1-F6EECF244321}">
                <p14:modId xmlns:p14="http://schemas.microsoft.com/office/powerpoint/2010/main" val="2665104481"/>
              </p:ext>
            </p:extLst>
          </p:nvPr>
        </p:nvGraphicFramePr>
        <p:xfrm>
          <a:off x="2395157" y="4340885"/>
          <a:ext cx="2139387" cy="1810777"/>
        </p:xfrm>
        <a:graphic>
          <a:graphicData uri="http://schemas.openxmlformats.org/drawingml/2006/chart">
            <c:chart xmlns:c="http://schemas.openxmlformats.org/drawingml/2006/chart" xmlns:r="http://schemas.openxmlformats.org/officeDocument/2006/relationships" r:id="rId10"/>
          </a:graphicData>
        </a:graphic>
      </p:graphicFrame>
      <p:sp>
        <p:nvSpPr>
          <p:cNvPr id="3" name="TextBox 2"/>
          <p:cNvSpPr txBox="1"/>
          <p:nvPr/>
        </p:nvSpPr>
        <p:spPr>
          <a:xfrm>
            <a:off x="5791200" y="5562600"/>
            <a:ext cx="1726983" cy="589062"/>
          </a:xfrm>
          <a:prstGeom prst="rect">
            <a:avLst/>
          </a:prstGeom>
          <a:noFill/>
        </p:spPr>
        <p:txBody>
          <a:bodyPr wrap="square" rtlCol="0">
            <a:noAutofit/>
          </a:bodyPr>
          <a:lstStyle/>
          <a:p>
            <a:pPr>
              <a:spcBef>
                <a:spcPts val="600"/>
              </a:spcBef>
              <a:spcAft>
                <a:spcPts val="0"/>
              </a:spcAft>
              <a:buClr>
                <a:srgbClr val="ED1C24"/>
              </a:buClr>
              <a:buSzPct val="140000"/>
            </a:pPr>
            <a:endParaRPr lang="en-US" sz="1200" dirty="0" err="1" smtClean="0">
              <a:solidFill>
                <a:srgbClr val="000000"/>
              </a:solidFill>
              <a:latin typeface="Noto Sans" panose="020B0502040504020204" pitchFamily="34" charset="0"/>
            </a:endParaRPr>
          </a:p>
        </p:txBody>
      </p:sp>
      <p:sp>
        <p:nvSpPr>
          <p:cNvPr id="29" name="Oval 28"/>
          <p:cNvSpPr/>
          <p:nvPr/>
        </p:nvSpPr>
        <p:spPr>
          <a:xfrm>
            <a:off x="1730452" y="4425808"/>
            <a:ext cx="641339" cy="292749"/>
          </a:xfrm>
          <a:prstGeom prst="ellipse">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bg1"/>
          </a:fontRef>
        </p:style>
        <p:txBody>
          <a:bodyPr anchor="ctr"/>
          <a:lstStyle>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a:pPr algn="ctr"/>
            <a:r>
              <a:rPr lang="en-US" sz="900" b="1" i="0" u="none" dirty="0" smtClean="0">
                <a:solidFill>
                  <a:schemeClr val="bg1"/>
                </a:solidFill>
                <a:latin typeface="Calibri" panose="020F0502020204030204" pitchFamily="34" charset="0"/>
                <a:cs typeface="Calibri" panose="020F0502020204030204" pitchFamily="34" charset="0"/>
              </a:rPr>
              <a:t>+12%</a:t>
            </a:r>
            <a:endParaRPr lang="en-US" sz="100" b="1" i="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99793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7"/>
          </p:nvPr>
        </p:nvSpPr>
        <p:spPr>
          <a:xfrm>
            <a:off x="457200" y="1181100"/>
            <a:ext cx="8335109" cy="4999264"/>
          </a:xfrm>
        </p:spPr>
        <p:txBody>
          <a:bodyPr/>
          <a:lstStyle/>
          <a:p>
            <a:pPr marL="182880" indent="-182880" algn="just">
              <a:spcBef>
                <a:spcPts val="200"/>
              </a:spcBef>
              <a:spcAft>
                <a:spcPts val="200"/>
              </a:spcAft>
            </a:pPr>
            <a:r>
              <a:rPr lang="en-US" sz="1100" dirty="0">
                <a:latin typeface="+mn-lt"/>
              </a:rPr>
              <a:t>Ooredoo (parent company Ooredoo </a:t>
            </a:r>
            <a:r>
              <a:rPr lang="en-US" sz="1100" dirty="0" smtClean="0">
                <a:latin typeface="+mn-lt"/>
              </a:rPr>
              <a:t>Q.P.S.C</a:t>
            </a:r>
            <a:r>
              <a:rPr lang="en-US" sz="1100" dirty="0">
                <a:latin typeface="+mn-lt"/>
              </a:rPr>
              <a:t>.) and the group of companies which it forms part of (“Ooredoo Group”) cautions investors that certain statements contained in this document state Ooredoo Group management's intentions, hopes, beliefs, expectations, or predictions of the future and, as such, are forward-looking </a:t>
            </a:r>
            <a:r>
              <a:rPr lang="en-US" sz="1100" dirty="0" smtClean="0">
                <a:latin typeface="+mn-lt"/>
              </a:rPr>
              <a:t>statements</a:t>
            </a:r>
            <a:endParaRPr lang="en-US" sz="1100" dirty="0">
              <a:latin typeface="+mn-lt"/>
            </a:endParaRPr>
          </a:p>
          <a:p>
            <a:pPr marL="182880" indent="-182880" algn="just">
              <a:spcBef>
                <a:spcPts val="200"/>
              </a:spcBef>
              <a:spcAft>
                <a:spcPts val="200"/>
              </a:spcAft>
            </a:pPr>
            <a:r>
              <a:rPr lang="en-US" sz="1100" dirty="0">
                <a:latin typeface="+mn-lt"/>
              </a:rPr>
              <a:t>Ooredoo Group management wishes to further caution the reader that forward-looking statements are not historical facts and are only estimates or predictions. Actual results may differ materially from those projected as a result of risks and uncertainties including, but not limited to:</a:t>
            </a:r>
          </a:p>
          <a:p>
            <a:pPr marL="356616" lvl="1" indent="-173736" algn="just">
              <a:spcBef>
                <a:spcPts val="200"/>
              </a:spcBef>
              <a:spcAft>
                <a:spcPts val="200"/>
              </a:spcAft>
            </a:pPr>
            <a:r>
              <a:rPr lang="en-US" sz="1100" dirty="0">
                <a:latin typeface="+mn-lt"/>
              </a:rPr>
              <a:t>Our ability to manage domestic and international growth and maintain a high level of customer service</a:t>
            </a:r>
          </a:p>
          <a:p>
            <a:pPr marL="356616" lvl="1" indent="-173736" algn="just">
              <a:spcBef>
                <a:spcPts val="200"/>
              </a:spcBef>
              <a:spcAft>
                <a:spcPts val="200"/>
              </a:spcAft>
            </a:pPr>
            <a:r>
              <a:rPr lang="en-US" sz="1100" dirty="0">
                <a:latin typeface="+mn-lt"/>
              </a:rPr>
              <a:t>Future sales growth </a:t>
            </a:r>
          </a:p>
          <a:p>
            <a:pPr marL="356616" lvl="1" indent="-173736" algn="just">
              <a:spcBef>
                <a:spcPts val="200"/>
              </a:spcBef>
              <a:spcAft>
                <a:spcPts val="200"/>
              </a:spcAft>
            </a:pPr>
            <a:r>
              <a:rPr lang="en-US" sz="1100" dirty="0">
                <a:latin typeface="+mn-lt"/>
              </a:rPr>
              <a:t>Market acceptance of our product and service offerings </a:t>
            </a:r>
          </a:p>
          <a:p>
            <a:pPr marL="356616" lvl="1" indent="-173736" algn="just">
              <a:spcBef>
                <a:spcPts val="200"/>
              </a:spcBef>
              <a:spcAft>
                <a:spcPts val="200"/>
              </a:spcAft>
            </a:pPr>
            <a:r>
              <a:rPr lang="en-US" sz="1100" dirty="0">
                <a:latin typeface="+mn-lt"/>
              </a:rPr>
              <a:t>Our ability to secure adequate financing or equity capital to fund our operations </a:t>
            </a:r>
          </a:p>
          <a:p>
            <a:pPr marL="356616" lvl="1" indent="-173736" algn="just">
              <a:spcBef>
                <a:spcPts val="200"/>
              </a:spcBef>
              <a:spcAft>
                <a:spcPts val="200"/>
              </a:spcAft>
            </a:pPr>
            <a:r>
              <a:rPr lang="en-US" sz="1100" dirty="0">
                <a:latin typeface="+mn-lt"/>
              </a:rPr>
              <a:t>Network expansion </a:t>
            </a:r>
          </a:p>
          <a:p>
            <a:pPr marL="356616" lvl="1" indent="-173736" algn="just">
              <a:spcBef>
                <a:spcPts val="200"/>
              </a:spcBef>
              <a:spcAft>
                <a:spcPts val="200"/>
              </a:spcAft>
            </a:pPr>
            <a:r>
              <a:rPr lang="en-US" sz="1100" dirty="0">
                <a:latin typeface="+mn-lt"/>
              </a:rPr>
              <a:t>Performance of our network and equipment </a:t>
            </a:r>
          </a:p>
          <a:p>
            <a:pPr marL="356616" lvl="1" indent="-173736" algn="just">
              <a:spcBef>
                <a:spcPts val="200"/>
              </a:spcBef>
              <a:spcAft>
                <a:spcPts val="200"/>
              </a:spcAft>
            </a:pPr>
            <a:r>
              <a:rPr lang="en-US" sz="1100" dirty="0">
                <a:latin typeface="+mn-lt"/>
              </a:rPr>
              <a:t>Our ability to enter into strategic alliances or transactions </a:t>
            </a:r>
          </a:p>
          <a:p>
            <a:pPr marL="356616" lvl="1" indent="-173736" algn="just">
              <a:spcBef>
                <a:spcPts val="200"/>
              </a:spcBef>
              <a:spcAft>
                <a:spcPts val="200"/>
              </a:spcAft>
            </a:pPr>
            <a:r>
              <a:rPr lang="en-US" sz="1100" dirty="0">
                <a:latin typeface="+mn-lt"/>
              </a:rPr>
              <a:t>Cooperation of incumbent local exchange carriers in provisioning lines and interconnecting our equipment </a:t>
            </a:r>
          </a:p>
          <a:p>
            <a:pPr marL="356616" lvl="1" indent="-173736" algn="just">
              <a:spcBef>
                <a:spcPts val="200"/>
              </a:spcBef>
              <a:spcAft>
                <a:spcPts val="200"/>
              </a:spcAft>
            </a:pPr>
            <a:r>
              <a:rPr lang="en-US" sz="1100" dirty="0">
                <a:latin typeface="+mn-lt"/>
              </a:rPr>
              <a:t>Regulatory approval processes </a:t>
            </a:r>
          </a:p>
          <a:p>
            <a:pPr marL="356616" lvl="1" indent="-173736" algn="just">
              <a:spcBef>
                <a:spcPts val="200"/>
              </a:spcBef>
              <a:spcAft>
                <a:spcPts val="200"/>
              </a:spcAft>
            </a:pPr>
            <a:r>
              <a:rPr lang="en-US" sz="1100" dirty="0">
                <a:latin typeface="+mn-lt"/>
              </a:rPr>
              <a:t>Changes in technology </a:t>
            </a:r>
          </a:p>
          <a:p>
            <a:pPr marL="356616" lvl="1" indent="-173736" algn="just">
              <a:spcBef>
                <a:spcPts val="200"/>
              </a:spcBef>
              <a:spcAft>
                <a:spcPts val="200"/>
              </a:spcAft>
            </a:pPr>
            <a:r>
              <a:rPr lang="en-US" sz="1100" dirty="0">
                <a:latin typeface="+mn-lt"/>
              </a:rPr>
              <a:t>Price competition </a:t>
            </a:r>
          </a:p>
          <a:p>
            <a:pPr marL="356616" lvl="1" indent="-173736" algn="just">
              <a:spcBef>
                <a:spcPts val="200"/>
              </a:spcBef>
              <a:spcAft>
                <a:spcPts val="200"/>
              </a:spcAft>
            </a:pPr>
            <a:r>
              <a:rPr lang="en-US" sz="1100" dirty="0">
                <a:latin typeface="+mn-lt"/>
              </a:rPr>
              <a:t>Other market conditions and associated risks</a:t>
            </a:r>
          </a:p>
          <a:p>
            <a:pPr marL="182880" indent="-182880" algn="just">
              <a:spcBef>
                <a:spcPts val="200"/>
              </a:spcBef>
              <a:spcAft>
                <a:spcPts val="200"/>
              </a:spcAft>
            </a:pPr>
            <a:r>
              <a:rPr lang="en-US" sz="1100" dirty="0">
                <a:latin typeface="+mn-lt"/>
              </a:rPr>
              <a:t>This presentation does not constitute an offering of securities or otherwise constitute an invitation or inducement to any person to underwrite, subscribe for or otherwise acquire or dispose of securities in any company within the Ooredoo </a:t>
            </a:r>
            <a:r>
              <a:rPr lang="en-US" sz="1100" dirty="0" smtClean="0">
                <a:latin typeface="+mn-lt"/>
              </a:rPr>
              <a:t>Group</a:t>
            </a:r>
            <a:endParaRPr lang="en-US" sz="1100" dirty="0">
              <a:latin typeface="+mn-lt"/>
            </a:endParaRPr>
          </a:p>
          <a:p>
            <a:pPr marL="182880" indent="-182880" algn="just">
              <a:spcBef>
                <a:spcPts val="200"/>
              </a:spcBef>
              <a:spcAft>
                <a:spcPts val="200"/>
              </a:spcAft>
            </a:pPr>
            <a:r>
              <a:rPr lang="en-US" sz="1100" dirty="0">
                <a:latin typeface="+mn-lt"/>
              </a:rPr>
              <a:t>The Ooredoo Group undertakes no obligation to update publicly or otherwise any forward-looking statements, whether as a result of future events, new information, or </a:t>
            </a:r>
            <a:r>
              <a:rPr lang="en-US" sz="1100" dirty="0" smtClean="0">
                <a:latin typeface="+mn-lt"/>
              </a:rPr>
              <a:t>otherwise</a:t>
            </a:r>
            <a:endParaRPr lang="en-US" sz="1100" dirty="0">
              <a:latin typeface="+mn-lt"/>
            </a:endParaRPr>
          </a:p>
        </p:txBody>
      </p:sp>
      <p:sp>
        <p:nvSpPr>
          <p:cNvPr id="4" name="Title 3"/>
          <p:cNvSpPr>
            <a:spLocks noGrp="1"/>
          </p:cNvSpPr>
          <p:nvPr>
            <p:ph type="title"/>
          </p:nvPr>
        </p:nvSpPr>
        <p:spPr>
          <a:xfrm>
            <a:off x="351692" y="0"/>
            <a:ext cx="8440617" cy="914400"/>
          </a:xfrm>
        </p:spPr>
        <p:txBody>
          <a:bodyPr/>
          <a:lstStyle/>
          <a:p>
            <a:r>
              <a:rPr lang="en-US" sz="3200" dirty="0" smtClean="0">
                <a:latin typeface="+mj-lt"/>
              </a:rPr>
              <a:t>Disclaimer</a:t>
            </a:r>
            <a:endParaRPr lang="en-US" sz="3200" dirty="0">
              <a:latin typeface="+mj-lt"/>
            </a:endParaRPr>
          </a:p>
        </p:txBody>
      </p:sp>
      <p:sp>
        <p:nvSpPr>
          <p:cNvPr id="5" name="Slide Number Placeholder 4"/>
          <p:cNvSpPr>
            <a:spLocks noGrp="1"/>
          </p:cNvSpPr>
          <p:nvPr>
            <p:ph type="sldNum" sz="quarter" idx="4"/>
          </p:nvPr>
        </p:nvSpPr>
        <p:spPr/>
        <p:txBody>
          <a:bodyPr/>
          <a:lstStyle/>
          <a:p>
            <a:fld id="{F9F4C691-6DE9-424C-9C34-B44F65CDDA11}" type="slidenum">
              <a:rPr lang="en-US" smtClean="0">
                <a:latin typeface="+mn-lt"/>
              </a:rPr>
              <a:t>2</a:t>
            </a:fld>
            <a:endParaRPr lang="en-US" dirty="0">
              <a:latin typeface="+mn-lt"/>
            </a:endParaRPr>
          </a:p>
        </p:txBody>
      </p:sp>
    </p:spTree>
    <p:extLst>
      <p:ext uri="{BB962C8B-B14F-4D97-AF65-F5344CB8AC3E}">
        <p14:creationId xmlns:p14="http://schemas.microsoft.com/office/powerpoint/2010/main" val="246593828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p:nvPr/>
        </p:nvSpPr>
        <p:spPr>
          <a:xfrm>
            <a:off x="351692" y="65314"/>
            <a:ext cx="8440617" cy="849086"/>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Ooredoo Heavy" panose="00000A00000000000000" pitchFamily="50" charset="0"/>
              </a:rPr>
              <a:t>Contents</a:t>
            </a:r>
            <a:endParaRPr lang="en-US" sz="2000" dirty="0">
              <a:latin typeface="Ooredoo Heavy" panose="00000A00000000000000" pitchFamily="50" charset="0"/>
            </a:endParaRPr>
          </a:p>
        </p:txBody>
      </p:sp>
      <p:sp>
        <p:nvSpPr>
          <p:cNvPr id="7" name="Freeform 6"/>
          <p:cNvSpPr/>
          <p:nvPr/>
        </p:nvSpPr>
        <p:spPr bwMode="auto">
          <a:xfrm>
            <a:off x="0" y="2222955"/>
            <a:ext cx="6553201" cy="384176"/>
          </a:xfrm>
          <a:custGeom>
            <a:avLst/>
            <a:gdLst>
              <a:gd name="connsiteX0" fmla="*/ 0 w 6553201"/>
              <a:gd name="connsiteY0" fmla="*/ 0 h 384176"/>
              <a:gd name="connsiteX1" fmla="*/ 192088 w 6553201"/>
              <a:gd name="connsiteY1" fmla="*/ 0 h 384176"/>
              <a:gd name="connsiteX2" fmla="*/ 1143000 w 6553201"/>
              <a:gd name="connsiteY2" fmla="*/ 0 h 384176"/>
              <a:gd name="connsiteX3" fmla="*/ 6361113 w 6553201"/>
              <a:gd name="connsiteY3" fmla="*/ 0 h 384176"/>
              <a:gd name="connsiteX4" fmla="*/ 6553201 w 6553201"/>
              <a:gd name="connsiteY4" fmla="*/ 192088 h 384176"/>
              <a:gd name="connsiteX5" fmla="*/ 6553200 w 6553201"/>
              <a:gd name="connsiteY5" fmla="*/ 192088 h 384176"/>
              <a:gd name="connsiteX6" fmla="*/ 6361112 w 6553201"/>
              <a:gd name="connsiteY6" fmla="*/ 384176 h 384176"/>
              <a:gd name="connsiteX7" fmla="*/ 192088 w 6553201"/>
              <a:gd name="connsiteY7" fmla="*/ 384175 h 384176"/>
              <a:gd name="connsiteX8" fmla="*/ 0 w 6553201"/>
              <a:gd name="connsiteY8" fmla="*/ 384175 h 384176"/>
              <a:gd name="connsiteX9" fmla="*/ 0 w 6553201"/>
              <a:gd name="connsiteY9" fmla="*/ 192088 h 384176"/>
              <a:gd name="connsiteX10" fmla="*/ 0 w 6553201"/>
              <a:gd name="connsiteY10" fmla="*/ 192087 h 3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201" h="384176">
                <a:moveTo>
                  <a:pt x="0" y="0"/>
                </a:moveTo>
                <a:lnTo>
                  <a:pt x="192088" y="0"/>
                </a:lnTo>
                <a:lnTo>
                  <a:pt x="1143000" y="0"/>
                </a:lnTo>
                <a:lnTo>
                  <a:pt x="6361113" y="0"/>
                </a:lnTo>
                <a:cubicBezTo>
                  <a:pt x="6467200" y="0"/>
                  <a:pt x="6553201" y="86001"/>
                  <a:pt x="6553201" y="192088"/>
                </a:cubicBezTo>
                <a:lnTo>
                  <a:pt x="6553200" y="192088"/>
                </a:lnTo>
                <a:cubicBezTo>
                  <a:pt x="6553200" y="298175"/>
                  <a:pt x="6467199" y="384176"/>
                  <a:pt x="6361112" y="384176"/>
                </a:cubicBezTo>
                <a:lnTo>
                  <a:pt x="192088" y="384175"/>
                </a:lnTo>
                <a:lnTo>
                  <a:pt x="0" y="384175"/>
                </a:lnTo>
                <a:lnTo>
                  <a:pt x="0" y="192088"/>
                </a:lnTo>
                <a:lnTo>
                  <a:pt x="0" y="192087"/>
                </a:lnTo>
                <a:close/>
              </a:path>
            </a:pathLst>
          </a:custGeom>
          <a:solidFill>
            <a:srgbClr val="ED1C24"/>
          </a:solidFill>
          <a:ln w="9525">
            <a:noFill/>
            <a:miter lim="800000"/>
          </a:ln>
        </p:spPr>
        <p:txBody>
          <a:bodyPr vert="horz" wrap="square" lIns="0" tIns="0" rIns="0" bIns="0" numCol="1"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39800">
              <a:lnSpc>
                <a:spcPct val="110000"/>
              </a:lnSpc>
              <a:spcBef>
                <a:spcPts val="1200"/>
              </a:spcBef>
              <a:buClr>
                <a:schemeClr val="tx1"/>
              </a:buClr>
              <a:buFont typeface="Wingdings"/>
              <a:buNone/>
            </a:pPr>
            <a:endParaRPr lang="en-US" sz="1600" b="1" kern="0" dirty="0">
              <a:solidFill>
                <a:schemeClr val="bg1"/>
              </a:solidFill>
              <a:latin typeface="+mn-lt"/>
              <a:ea typeface="ＭＳ Ｐゴシック" pitchFamily="-109" charset="-128"/>
              <a:cs typeface="ＭＳ Ｐゴシック" charset="-128"/>
            </a:endParaRPr>
          </a:p>
        </p:txBody>
      </p:sp>
      <p:sp>
        <p:nvSpPr>
          <p:cNvPr id="8" name="Text Box 4"/>
          <p:cNvSpPr txBox="1">
            <a:spLocks noChangeArrowheads="1"/>
          </p:cNvSpPr>
          <p:nvPr/>
        </p:nvSpPr>
        <p:spPr bwMode="auto">
          <a:xfrm>
            <a:off x="457199" y="1181100"/>
            <a:ext cx="8442325" cy="1426031"/>
          </a:xfrm>
          <a:prstGeom prst="rect">
            <a:avLst/>
          </a:prstGeom>
          <a:noFill/>
          <a:ln w="9525">
            <a:noFill/>
            <a:miter lim="800000"/>
          </a:ln>
        </p:spPr>
        <p:txBody>
          <a:bodyPr wrap="square"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457200" indent="-457200" defTabSz="867529">
              <a:lnSpc>
                <a:spcPct val="110000"/>
              </a:lnSpc>
              <a:spcBef>
                <a:spcPts val="1600"/>
              </a:spcBef>
              <a:spcAft>
                <a:spcPct val="0"/>
              </a:spcAft>
              <a:buClr>
                <a:schemeClr val="tx1"/>
              </a:buClr>
              <a:buFont typeface="+mj-lt"/>
              <a:buAutoNum type="arabicPeriod"/>
            </a:pPr>
            <a:r>
              <a:rPr lang="en-US" sz="2000" kern="0" dirty="0">
                <a:latin typeface="Noto Sans" panose="020B0502040504020204" pitchFamily="34" charset="0"/>
                <a:ea typeface="ＭＳ Ｐゴシック" pitchFamily="-109" charset="-128"/>
                <a:cs typeface="ＭＳ Ｐゴシック" charset="-128"/>
              </a:rPr>
              <a:t>Results </a:t>
            </a:r>
            <a:r>
              <a:rPr lang="en-US" sz="2000" kern="0" dirty="0" smtClean="0">
                <a:latin typeface="Noto Sans" panose="020B0502040504020204" pitchFamily="34" charset="0"/>
                <a:ea typeface="ＭＳ Ｐゴシック" pitchFamily="-109" charset="-128"/>
                <a:cs typeface="ＭＳ Ｐゴシック" charset="-128"/>
              </a:rPr>
              <a:t>review</a:t>
            </a:r>
            <a:endParaRPr lang="en-US" sz="2000" kern="0" dirty="0">
              <a:latin typeface="Noto Sans" panose="020B0502040504020204" pitchFamily="34" charset="0"/>
              <a:ea typeface="ＭＳ Ｐゴシック" pitchFamily="-109" charset="-128"/>
              <a:cs typeface="ＭＳ Ｐゴシック" charset="-128"/>
            </a:endParaRPr>
          </a:p>
          <a:p>
            <a:pPr marL="457200" indent="-457200" defTabSz="867529">
              <a:lnSpc>
                <a:spcPct val="110000"/>
              </a:lnSpc>
              <a:spcBef>
                <a:spcPts val="1600"/>
              </a:spcBef>
              <a:spcAft>
                <a:spcPct val="0"/>
              </a:spcAft>
              <a:buClr>
                <a:schemeClr val="tx1"/>
              </a:buClr>
              <a:buFont typeface="+mj-lt"/>
              <a:buAutoNum type="arabicPeriod"/>
            </a:pPr>
            <a:r>
              <a:rPr lang="en-US" sz="2000" kern="0" dirty="0">
                <a:latin typeface="Noto Sans" panose="020B0502040504020204" pitchFamily="34" charset="0"/>
                <a:ea typeface="ＭＳ Ｐゴシック" pitchFamily="-109" charset="-128"/>
                <a:cs typeface="ＭＳ Ｐゴシック" charset="-128"/>
              </a:rPr>
              <a:t>Operations </a:t>
            </a:r>
            <a:r>
              <a:rPr lang="en-US" sz="2000" kern="0" dirty="0" smtClean="0">
                <a:latin typeface="Noto Sans" panose="020B0502040504020204" pitchFamily="34" charset="0"/>
                <a:ea typeface="ＭＳ Ｐゴシック" pitchFamily="-109" charset="-128"/>
                <a:cs typeface="ＭＳ Ｐゴシック" charset="-128"/>
              </a:rPr>
              <a:t>review</a:t>
            </a:r>
            <a:endParaRPr lang="en-US" sz="2000" kern="0" dirty="0">
              <a:latin typeface="Noto Sans" panose="020B0502040504020204" pitchFamily="34" charset="0"/>
              <a:ea typeface="ＭＳ Ｐゴシック" pitchFamily="-109" charset="-128"/>
              <a:cs typeface="ＭＳ Ｐゴシック" charset="-128"/>
            </a:endParaRPr>
          </a:p>
          <a:p>
            <a:pPr marL="457200" indent="-457200" defTabSz="867529">
              <a:lnSpc>
                <a:spcPct val="110000"/>
              </a:lnSpc>
              <a:spcBef>
                <a:spcPts val="1600"/>
              </a:spcBef>
              <a:spcAft>
                <a:spcPct val="0"/>
              </a:spcAft>
              <a:buClr>
                <a:schemeClr val="bg1"/>
              </a:buClr>
              <a:buFont typeface="+mj-lt"/>
              <a:buAutoNum type="arabicPeriod"/>
            </a:pPr>
            <a:r>
              <a:rPr lang="en-US" sz="2000" b="1" kern="0" dirty="0">
                <a:solidFill>
                  <a:schemeClr val="bg1"/>
                </a:solidFill>
                <a:latin typeface="Noto Sans" panose="020B0502040504020204" pitchFamily="34" charset="0"/>
                <a:ea typeface="ＭＳ Ｐゴシック" pitchFamily="-109" charset="-128"/>
                <a:cs typeface="ＭＳ Ｐゴシック" charset="-128"/>
              </a:rPr>
              <a:t>Additional </a:t>
            </a:r>
            <a:r>
              <a:rPr lang="en-US" sz="2000" b="1" kern="0" dirty="0" smtClean="0">
                <a:solidFill>
                  <a:schemeClr val="bg1"/>
                </a:solidFill>
                <a:latin typeface="Noto Sans" panose="020B0502040504020204" pitchFamily="34" charset="0"/>
                <a:ea typeface="ＭＳ Ｐゴシック" pitchFamily="-109" charset="-128"/>
                <a:cs typeface="ＭＳ Ｐゴシック" charset="-128"/>
              </a:rPr>
              <a:t>information</a:t>
            </a:r>
            <a:endParaRPr lang="en-US" sz="2000" b="1" kern="0" dirty="0">
              <a:solidFill>
                <a:schemeClr val="bg1"/>
              </a:solidFill>
              <a:latin typeface="Noto Sans" panose="020B0502040504020204" pitchFamily="34" charset="0"/>
              <a:ea typeface="ＭＳ Ｐゴシック" pitchFamily="-109" charset="-128"/>
              <a:cs typeface="ＭＳ Ｐゴシック" charset="-128"/>
            </a:endParaRPr>
          </a:p>
        </p:txBody>
      </p:sp>
      <p:sp>
        <p:nvSpPr>
          <p:cNvPr id="3" name="Slide Number Placeholder 2"/>
          <p:cNvSpPr>
            <a:spLocks noGrp="1"/>
          </p:cNvSpPr>
          <p:nvPr>
            <p:ph type="sldNum" sz="quarter" idx="4"/>
          </p:nvPr>
        </p:nvSpPr>
        <p:spPr/>
        <p:txBody>
          <a:bodyPr/>
          <a:lstStyle/>
          <a:p>
            <a:fld id="{F9F4C691-6DE9-424C-9C34-B44F65CDDA11}" type="slidenum">
              <a:rPr lang="en-US" smtClean="0">
                <a:latin typeface="ooredoo-Bold"/>
              </a:rPr>
              <a:t>20</a:t>
            </a:fld>
            <a:endParaRPr lang="en-US" sz="800" dirty="0">
              <a:latin typeface="ooredoo-Bold"/>
            </a:endParaRPr>
          </a:p>
        </p:txBody>
      </p:sp>
    </p:spTree>
    <p:extLst>
      <p:ext uri="{BB962C8B-B14F-4D97-AF65-F5344CB8AC3E}">
        <p14:creationId xmlns:p14="http://schemas.microsoft.com/office/powerpoint/2010/main" val="328416602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bwMode="auto">
          <a:xfrm flipH="1">
            <a:off x="4777462" y="1403371"/>
            <a:ext cx="4119561" cy="4698326"/>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33" name="Text Placeholder 8"/>
          <p:cNvSpPr txBox="1"/>
          <p:nvPr/>
        </p:nvSpPr>
        <p:spPr>
          <a:xfrm>
            <a:off x="4770508" y="1181100"/>
            <a:ext cx="4133088"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EBITDA (QARm)</a:t>
            </a:r>
          </a:p>
        </p:txBody>
      </p:sp>
      <p:sp>
        <p:nvSpPr>
          <p:cNvPr id="30" name="Rounded Rectangle 29"/>
          <p:cNvSpPr/>
          <p:nvPr/>
        </p:nvSpPr>
        <p:spPr bwMode="auto">
          <a:xfrm flipH="1">
            <a:off x="472402" y="1403371"/>
            <a:ext cx="4119561" cy="4698326"/>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31" name="Text Placeholder 8"/>
          <p:cNvSpPr txBox="1"/>
          <p:nvPr/>
        </p:nvSpPr>
        <p:spPr>
          <a:xfrm>
            <a:off x="465448" y="1181100"/>
            <a:ext cx="4133088"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Revenue (QARm)</a:t>
            </a:r>
          </a:p>
        </p:txBody>
      </p:sp>
      <p:sp>
        <p:nvSpPr>
          <p:cNvPr id="2" name="Title 1"/>
          <p:cNvSpPr>
            <a:spLocks noGrp="1"/>
          </p:cNvSpPr>
          <p:nvPr>
            <p:ph type="title"/>
          </p:nvPr>
        </p:nvSpPr>
        <p:spPr>
          <a:xfrm>
            <a:off x="351692" y="756139"/>
            <a:ext cx="8440617" cy="351692"/>
          </a:xfrm>
        </p:spPr>
        <p:txBody>
          <a:bodyPr/>
          <a:lstStyle/>
          <a:p>
            <a:pPr defTabSz="867529" latinLnBrk="1"/>
            <a:r>
              <a:rPr lang="en-US" sz="3200" dirty="0" smtClean="0">
                <a:latin typeface="+mj-lt"/>
                <a:ea typeface="ooredoo-Regular" panose="02000506000000020004" pitchFamily="2" charset="0"/>
              </a:rPr>
              <a:t>Additional Information</a:t>
            </a:r>
            <a:br>
              <a:rPr lang="en-US" sz="3200" dirty="0" smtClean="0">
                <a:latin typeface="+mj-lt"/>
                <a:ea typeface="ooredoo-Regular" panose="02000506000000020004" pitchFamily="2" charset="0"/>
              </a:rPr>
            </a:br>
            <a:r>
              <a:rPr lang="en-US" sz="1800" dirty="0">
                <a:latin typeface="+mj-lt"/>
                <a:ea typeface="ooredoo-Regular" panose="02000506000000020004" pitchFamily="2" charset="0"/>
                <a:cs typeface="Arial" pitchFamily="34" charset="0"/>
              </a:rPr>
              <a:t>Key Operations Importance to Group</a:t>
            </a:r>
          </a:p>
        </p:txBody>
      </p:sp>
      <p:sp>
        <p:nvSpPr>
          <p:cNvPr id="4" name="Slide Number Placeholder 3"/>
          <p:cNvSpPr>
            <a:spLocks noGrp="1"/>
          </p:cNvSpPr>
          <p:nvPr>
            <p:ph type="sldNum" sz="quarter" idx="4"/>
          </p:nvPr>
        </p:nvSpPr>
        <p:spPr/>
        <p:txBody>
          <a:bodyPr/>
          <a:lstStyle/>
          <a:p>
            <a:fld id="{F9F4C691-6DE9-424C-9C34-B44F65CDDA11}" type="slidenum">
              <a:rPr lang="en-US" sz="800" smtClean="0">
                <a:latin typeface="+mn-lt"/>
              </a:rPr>
              <a:t>21</a:t>
            </a:fld>
            <a:endParaRPr lang="en-US" sz="800" dirty="0">
              <a:latin typeface="+mn-lt"/>
            </a:endParaRPr>
          </a:p>
        </p:txBody>
      </p:sp>
      <p:grpSp>
        <p:nvGrpSpPr>
          <p:cNvPr id="22" name="Group 21"/>
          <p:cNvGrpSpPr/>
          <p:nvPr/>
        </p:nvGrpSpPr>
        <p:grpSpPr>
          <a:xfrm>
            <a:off x="6096000" y="76200"/>
            <a:ext cx="2868648" cy="240252"/>
            <a:chOff x="5933859" y="114300"/>
            <a:chExt cx="3107701" cy="260273"/>
          </a:xfrm>
        </p:grpSpPr>
        <p:sp>
          <p:nvSpPr>
            <p:cNvPr id="23" name="Text Placeholder 8"/>
            <p:cNvSpPr txBox="1"/>
            <p:nvPr/>
          </p:nvSpPr>
          <p:spPr>
            <a:xfrm>
              <a:off x="6726339"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Results </a:t>
              </a:r>
            </a:p>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Review</a:t>
              </a:r>
              <a:endParaRPr lang="en-GB" sz="646" b="1" dirty="0">
                <a:solidFill>
                  <a:schemeClr val="bg1"/>
                </a:solidFill>
                <a:latin typeface="+mn-lt"/>
                <a:ea typeface="+mn-ea"/>
                <a:cs typeface="Arial" pitchFamily="34" charset="0"/>
              </a:endParaRPr>
            </a:p>
          </p:txBody>
        </p:sp>
        <p:sp>
          <p:nvSpPr>
            <p:cNvPr id="25" name="Text Placeholder 8"/>
            <p:cNvSpPr txBox="1"/>
            <p:nvPr/>
          </p:nvSpPr>
          <p:spPr>
            <a:xfrm>
              <a:off x="7485798"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Operations </a:t>
              </a:r>
            </a:p>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Review</a:t>
              </a:r>
              <a:endParaRPr lang="en-GB" sz="646" b="1" dirty="0">
                <a:solidFill>
                  <a:schemeClr val="bg1"/>
                </a:solidFill>
                <a:latin typeface="+mn-lt"/>
                <a:ea typeface="+mn-ea"/>
                <a:cs typeface="Arial" pitchFamily="34" charset="0"/>
              </a:endParaRPr>
            </a:p>
          </p:txBody>
        </p:sp>
        <p:sp>
          <p:nvSpPr>
            <p:cNvPr id="26" name="Text Placeholder 8"/>
            <p:cNvSpPr txBox="1"/>
            <p:nvPr/>
          </p:nvSpPr>
          <p:spPr>
            <a:xfrm>
              <a:off x="8318422" y="114300"/>
              <a:ext cx="723138" cy="260273"/>
            </a:xfrm>
            <a:prstGeom prst="roundRect">
              <a:avLst/>
            </a:prstGeom>
            <a:solidFill>
              <a:srgbClr val="ED1C24"/>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defTabSz="844083" fontAlgn="auto">
                <a:spcAft>
                  <a:spcPct val="0"/>
                </a:spcAft>
                <a:buClr>
                  <a:schemeClr val="tx1"/>
                </a:buClr>
                <a:defRPr/>
              </a:pPr>
              <a:r>
                <a:rPr lang="en-US" sz="646" b="1" dirty="0">
                  <a:solidFill>
                    <a:schemeClr val="bg1"/>
                  </a:solidFill>
                  <a:latin typeface="+mn-lt"/>
                  <a:ea typeface="+mn-ea"/>
                  <a:cs typeface="Arial" pitchFamily="34" charset="0"/>
                </a:rPr>
                <a:t>Additional</a:t>
              </a:r>
            </a:p>
            <a:p>
              <a:pPr marL="244726" indent="-244726" algn="ctr" defTabSz="844083" fontAlgn="auto">
                <a:spcAft>
                  <a:spcPct val="0"/>
                </a:spcAft>
                <a:buClr>
                  <a:schemeClr val="tx1"/>
                </a:buClr>
                <a:defRPr/>
              </a:pPr>
              <a:r>
                <a:rPr lang="en-US" sz="646" b="1" dirty="0">
                  <a:solidFill>
                    <a:schemeClr val="bg1"/>
                  </a:solidFill>
                  <a:latin typeface="+mn-lt"/>
                  <a:ea typeface="+mn-ea"/>
                  <a:cs typeface="Arial" pitchFamily="34" charset="0"/>
                </a:rPr>
                <a:t>Information</a:t>
              </a:r>
              <a:endParaRPr lang="en-GB" sz="646" b="1" dirty="0">
                <a:solidFill>
                  <a:schemeClr val="bg1"/>
                </a:solidFill>
                <a:latin typeface="+mn-lt"/>
                <a:ea typeface="+mn-ea"/>
                <a:cs typeface="Arial" pitchFamily="34" charset="0"/>
              </a:endParaRPr>
            </a:p>
          </p:txBody>
        </p:sp>
        <p:sp>
          <p:nvSpPr>
            <p:cNvPr id="35" name="Text Placeholder 8"/>
            <p:cNvSpPr txBox="1"/>
            <p:nvPr/>
          </p:nvSpPr>
          <p:spPr>
            <a:xfrm>
              <a:off x="5933859"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Overview</a:t>
              </a:r>
              <a:endParaRPr lang="en-GB" sz="646" b="1" dirty="0">
                <a:solidFill>
                  <a:schemeClr val="bg1"/>
                </a:solidFill>
                <a:latin typeface="+mn-lt"/>
                <a:ea typeface="+mn-ea"/>
                <a:cs typeface="Arial" pitchFamily="34" charset="0"/>
              </a:endParaRPr>
            </a:p>
          </p:txBody>
        </p:sp>
      </p:grpSp>
      <p:graphicFrame>
        <p:nvGraphicFramePr>
          <p:cNvPr id="36" name="[PlaceholderChartForReportGeneration-3ea05a58-ac13-4fb1-aaf2-749192427b48]"/>
          <p:cNvGraphicFramePr/>
          <p:nvPr>
            <p:extLst>
              <p:ext uri="{D42A27DB-BD31-4B8C-83A1-F6EECF244321}">
                <p14:modId xmlns:p14="http://schemas.microsoft.com/office/powerpoint/2010/main" val="871048569"/>
              </p:ext>
            </p:extLst>
          </p:nvPr>
        </p:nvGraphicFramePr>
        <p:xfrm>
          <a:off x="578460" y="1950965"/>
          <a:ext cx="3907063" cy="44640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PlaceholderChartForReportGeneration-6cb78962-e620-4ae2-8c8b-65a81c2bae30]"/>
          <p:cNvGraphicFramePr/>
          <p:nvPr>
            <p:extLst>
              <p:ext uri="{D42A27DB-BD31-4B8C-83A1-F6EECF244321}">
                <p14:modId xmlns:p14="http://schemas.microsoft.com/office/powerpoint/2010/main" val="2067997000"/>
              </p:ext>
            </p:extLst>
          </p:nvPr>
        </p:nvGraphicFramePr>
        <p:xfrm>
          <a:off x="5036201" y="1906291"/>
          <a:ext cx="3904343" cy="45534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9070820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type="body" sz="quarter" idx="15"/>
          </p:nvPr>
        </p:nvSpPr>
        <p:spPr>
          <a:xfrm>
            <a:off x="4762500" y="5365247"/>
            <a:ext cx="4140733" cy="663666"/>
          </a:xfrm>
          <a:prstGeom prst="roundRect">
            <a:avLst>
              <a:gd name="adj" fmla="val 6840"/>
            </a:avLst>
          </a:prstGeom>
          <a:solidFill>
            <a:schemeClr val="bg1">
              <a:lumMod val="95000"/>
            </a:schemeClr>
          </a:solidFill>
          <a:ln w="9525">
            <a:solidFill>
              <a:schemeClr val="accent1"/>
            </a:solidFill>
            <a:miter lim="800000"/>
          </a:ln>
        </p:spPr>
        <p:txBody>
          <a:bodyPr vert="horz" wrap="square" lIns="0" tIns="0" rIns="0" bIns="0" numCol="1" anchor="ctr" anchorCtr="0" compatLnSpc="1">
            <a:prstTxWarp prst="textNoShape">
              <a:avLst/>
            </a:prstTxWarp>
            <a:noAutofit/>
          </a:bodyPr>
          <a:lstStyle/>
          <a:p>
            <a:pPr marL="0" indent="0" algn="ctr" defTabSz="939800">
              <a:lnSpc>
                <a:spcPct val="110000"/>
              </a:lnSpc>
              <a:spcBef>
                <a:spcPts val="100"/>
              </a:spcBef>
              <a:spcAft>
                <a:spcPts val="100"/>
              </a:spcAft>
            </a:pPr>
            <a:r>
              <a:rPr lang="en-US" sz="1100" b="1" dirty="0" smtClean="0">
                <a:solidFill>
                  <a:schemeClr val="tx1">
                    <a:lumMod val="50000"/>
                  </a:schemeClr>
                </a:solidFill>
                <a:latin typeface="+mn-lt"/>
              </a:rPr>
              <a:t>9M 2018 </a:t>
            </a:r>
            <a:r>
              <a:rPr lang="en-US" sz="1100" dirty="0">
                <a:solidFill>
                  <a:schemeClr val="tx1">
                    <a:lumMod val="50000"/>
                  </a:schemeClr>
                </a:solidFill>
                <a:latin typeface="+mn-lt"/>
              </a:rPr>
              <a:t>Total Customer </a:t>
            </a:r>
            <a:r>
              <a:rPr lang="en-US" sz="1100" dirty="0" smtClean="0">
                <a:solidFill>
                  <a:schemeClr val="tx1">
                    <a:lumMod val="50000"/>
                  </a:schemeClr>
                </a:solidFill>
                <a:latin typeface="+mn-lt"/>
              </a:rPr>
              <a:t> </a:t>
            </a:r>
            <a:r>
              <a:rPr lang="en-US" sz="1100" dirty="0">
                <a:solidFill>
                  <a:schemeClr val="tx1">
                    <a:lumMod val="50000"/>
                  </a:schemeClr>
                </a:solidFill>
                <a:latin typeface="+mn-lt"/>
              </a:rPr>
              <a:t>= </a:t>
            </a:r>
            <a:r>
              <a:rPr lang="en-US" sz="1100" dirty="0" smtClean="0">
                <a:solidFill>
                  <a:schemeClr val="tx1">
                    <a:lumMod val="50000"/>
                  </a:schemeClr>
                </a:solidFill>
                <a:latin typeface="+mn-lt"/>
              </a:rPr>
              <a:t>120 </a:t>
            </a:r>
            <a:r>
              <a:rPr lang="en-US" sz="1100" cap="none" dirty="0">
                <a:solidFill>
                  <a:srgbClr val="221E20">
                    <a:lumMod val="50000"/>
                  </a:srgbClr>
                </a:solidFill>
                <a:latin typeface="Noto Sans"/>
              </a:rPr>
              <a:t>million</a:t>
            </a:r>
            <a:endParaRPr lang="en-US" sz="1100" b="1" dirty="0">
              <a:solidFill>
                <a:schemeClr val="tx1">
                  <a:lumMod val="50000"/>
                </a:schemeClr>
              </a:solidFill>
              <a:latin typeface="+mn-lt"/>
            </a:endParaRPr>
          </a:p>
        </p:txBody>
      </p:sp>
      <p:sp>
        <p:nvSpPr>
          <p:cNvPr id="4" name="Title 3"/>
          <p:cNvSpPr>
            <a:spLocks noGrp="1"/>
          </p:cNvSpPr>
          <p:nvPr>
            <p:ph type="title"/>
          </p:nvPr>
        </p:nvSpPr>
        <p:spPr/>
        <p:txBody>
          <a:bodyPr/>
          <a:lstStyle/>
          <a:p>
            <a:r>
              <a:rPr lang="en-US" dirty="0" smtClean="0"/>
              <a:t>Group Operations Breakdown</a:t>
            </a:r>
            <a:r>
              <a:rPr lang="en-US" sz="2400" dirty="0" smtClean="0"/>
              <a:t/>
            </a:r>
            <a:br>
              <a:rPr lang="en-US" sz="2400" dirty="0" smtClean="0"/>
            </a:br>
            <a:r>
              <a:rPr lang="en-US" sz="1800" dirty="0" smtClean="0"/>
              <a:t>CAPEX &amp; Customers</a:t>
            </a:r>
            <a:endParaRPr lang="en-US" dirty="0"/>
          </a:p>
        </p:txBody>
      </p:sp>
      <p:sp>
        <p:nvSpPr>
          <p:cNvPr id="5" name="Slide Number Placeholder 4"/>
          <p:cNvSpPr>
            <a:spLocks noGrp="1"/>
          </p:cNvSpPr>
          <p:nvPr>
            <p:ph type="sldNum" sz="quarter" idx="4"/>
          </p:nvPr>
        </p:nvSpPr>
        <p:spPr/>
        <p:txBody>
          <a:bodyPr/>
          <a:lstStyle/>
          <a:p>
            <a:fld id="{F9F4C691-6DE9-424C-9C34-B44F65CDDA11}" type="slidenum">
              <a:rPr lang="en-US" smtClean="0"/>
              <a:t>22</a:t>
            </a:fld>
            <a:endParaRPr lang="en-US" dirty="0"/>
          </a:p>
        </p:txBody>
      </p:sp>
      <p:sp>
        <p:nvSpPr>
          <p:cNvPr id="6" name="Rounded Rectangle 5"/>
          <p:cNvSpPr/>
          <p:nvPr/>
        </p:nvSpPr>
        <p:spPr bwMode="auto">
          <a:xfrm flipH="1">
            <a:off x="4777463" y="1403371"/>
            <a:ext cx="4119561" cy="38544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7" name="Rounded Rectangle 6"/>
          <p:cNvSpPr/>
          <p:nvPr/>
        </p:nvSpPr>
        <p:spPr bwMode="auto">
          <a:xfrm flipH="1">
            <a:off x="461816" y="1410359"/>
            <a:ext cx="4119561" cy="38544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8" name="Text Placeholder 8"/>
          <p:cNvSpPr txBox="1"/>
          <p:nvPr/>
        </p:nvSpPr>
        <p:spPr>
          <a:xfrm>
            <a:off x="465448" y="1181100"/>
            <a:ext cx="4133088"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CAPEX </a:t>
            </a:r>
            <a:r>
              <a:rPr lang="en-US" sz="1700" b="1" dirty="0" smtClean="0">
                <a:solidFill>
                  <a:schemeClr val="bg1"/>
                </a:solidFill>
                <a:latin typeface="+mn-lt"/>
                <a:ea typeface="+mn-ea"/>
                <a:cs typeface="Arial" pitchFamily="34" charset="0"/>
              </a:rPr>
              <a:t>Breakdown (%)</a:t>
            </a:r>
            <a:endParaRPr lang="en-US" sz="1700" b="1" dirty="0">
              <a:solidFill>
                <a:schemeClr val="bg1"/>
              </a:solidFill>
              <a:latin typeface="+mn-lt"/>
              <a:ea typeface="+mn-ea"/>
              <a:cs typeface="Arial" pitchFamily="34" charset="0"/>
            </a:endParaRPr>
          </a:p>
        </p:txBody>
      </p:sp>
      <p:sp>
        <p:nvSpPr>
          <p:cNvPr id="9" name="Text Placeholder 8"/>
          <p:cNvSpPr txBox="1"/>
          <p:nvPr/>
        </p:nvSpPr>
        <p:spPr>
          <a:xfrm>
            <a:off x="4770508" y="1181100"/>
            <a:ext cx="4133088"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Customer </a:t>
            </a:r>
            <a:r>
              <a:rPr lang="en-US" sz="1700" b="1" dirty="0" smtClean="0">
                <a:solidFill>
                  <a:schemeClr val="bg1"/>
                </a:solidFill>
                <a:latin typeface="+mn-lt"/>
                <a:ea typeface="+mn-ea"/>
                <a:cs typeface="Arial" pitchFamily="34" charset="0"/>
              </a:rPr>
              <a:t>Breakdown (%)</a:t>
            </a:r>
            <a:endParaRPr lang="en-US" sz="1700" b="1" dirty="0">
              <a:solidFill>
                <a:schemeClr val="bg1"/>
              </a:solidFill>
              <a:latin typeface="+mn-lt"/>
              <a:ea typeface="+mn-ea"/>
              <a:cs typeface="Arial" pitchFamily="34" charset="0"/>
            </a:endParaRPr>
          </a:p>
        </p:txBody>
      </p:sp>
      <p:sp>
        <p:nvSpPr>
          <p:cNvPr id="10" name="Content Placeholder 1"/>
          <p:cNvSpPr txBox="1">
            <a:spLocks/>
          </p:cNvSpPr>
          <p:nvPr/>
        </p:nvSpPr>
        <p:spPr>
          <a:xfrm>
            <a:off x="451231" y="5365247"/>
            <a:ext cx="4140733" cy="663666"/>
          </a:xfrm>
          <a:prstGeom prst="roundRect">
            <a:avLst>
              <a:gd name="adj" fmla="val 6840"/>
            </a:avLst>
          </a:prstGeom>
          <a:solidFill>
            <a:schemeClr val="bg1">
              <a:lumMod val="95000"/>
            </a:schemeClr>
          </a:solidFill>
          <a:ln w="9525">
            <a:solidFill>
              <a:schemeClr val="accent1"/>
            </a:solidFill>
            <a:miter lim="800000"/>
          </a:ln>
        </p:spPr>
        <p:txBody>
          <a:bodyPr vert="horz" wrap="square" lIns="0" tIns="0" rIns="0" bIns="0" numCol="1" anchor="ctr" anchorCtr="0" compatLnSpc="1">
            <a:prstTxWarp prst="textNoShape">
              <a:avLst/>
            </a:prstTxWarp>
            <a:noAutofit/>
          </a:bodyPr>
          <a:lstStyle>
            <a:lvl1pPr marL="274320" indent="-274320" algn="l" defTabSz="704850" rtl="0" eaLnBrk="1" fontAlgn="base" hangingPunct="1">
              <a:lnSpc>
                <a:spcPct val="100000"/>
              </a:lnSpc>
              <a:spcBef>
                <a:spcPts val="1350"/>
              </a:spcBef>
              <a:spcAft>
                <a:spcPct val="0"/>
              </a:spcAft>
              <a:buClr>
                <a:srgbClr val="ED1C24"/>
              </a:buClr>
              <a:buSzPct val="140000"/>
              <a:buFont typeface="Arial" pitchFamily="34" charset="0"/>
              <a:buChar char="•"/>
              <a:defRPr lang="en-US" sz="1600" smtClean="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400" smtClean="0">
                <a:solidFill>
                  <a:schemeClr val="tx1"/>
                </a:solidFill>
                <a:latin typeface="Noto Sans" panose="020B0502040504020204" pitchFamily="34" charset="0"/>
                <a:ea typeface="ＭＳ Ｐゴシック" pitchFamily="-109" charset="-128"/>
              </a:defRPr>
            </a:lvl2pPr>
            <a:lvl3pPr marL="398859" indent="-128588"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200" smtClean="0">
                <a:solidFill>
                  <a:schemeClr val="tx1"/>
                </a:solidFill>
                <a:latin typeface="Noto Sans" panose="020B0502040504020204" pitchFamily="34" charset="0"/>
                <a:ea typeface="ＭＳ Ｐゴシック" pitchFamily="-109" charset="-128"/>
              </a:defRPr>
            </a:lvl3pPr>
            <a:lvl4pPr marL="534591" indent="-128588"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200" smtClean="0">
                <a:solidFill>
                  <a:schemeClr val="tx1"/>
                </a:solidFill>
                <a:latin typeface="Noto Sans" panose="020B0502040504020204" pitchFamily="34" charset="0"/>
                <a:ea typeface="ＭＳ Ｐゴシック" pitchFamily="-109" charset="-128"/>
              </a:defRPr>
            </a:lvl4pPr>
            <a:lvl5pPr marL="694372" indent="0" algn="l" defTabSz="704850" rtl="0" eaLnBrk="1" fontAlgn="base"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hangingPunct="1">
              <a:spcBef>
                <a:spcPct val="25000"/>
              </a:spcBef>
              <a:spcAft>
                <a:spcPct val="0"/>
              </a:spcAft>
              <a:buClr>
                <a:schemeClr val="tx1"/>
              </a:buClr>
              <a:buFont typeface="Arial"/>
              <a:buChar char="-"/>
              <a:defRPr sz="1000">
                <a:solidFill>
                  <a:schemeClr val="tx1"/>
                </a:solidFill>
                <a:latin typeface="+mn-lt"/>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defTabSz="939800">
              <a:lnSpc>
                <a:spcPct val="110000"/>
              </a:lnSpc>
              <a:spcBef>
                <a:spcPts val="100"/>
              </a:spcBef>
              <a:spcAft>
                <a:spcPts val="100"/>
              </a:spcAft>
              <a:buFont typeface="Arial" pitchFamily="34" charset="0"/>
              <a:buNone/>
            </a:pPr>
            <a:r>
              <a:rPr lang="en-US" sz="1100" b="1" kern="0" dirty="0" smtClean="0">
                <a:solidFill>
                  <a:schemeClr val="tx1">
                    <a:lumMod val="50000"/>
                  </a:schemeClr>
                </a:solidFill>
                <a:latin typeface="+mn-lt"/>
              </a:rPr>
              <a:t>9M 2018 CAPEX = QAR 2,906 million</a:t>
            </a:r>
            <a:endParaRPr lang="en-US" sz="1100" b="1" kern="0" dirty="0">
              <a:solidFill>
                <a:schemeClr val="tx1">
                  <a:lumMod val="50000"/>
                </a:schemeClr>
              </a:solidFill>
              <a:latin typeface="+mn-lt"/>
            </a:endParaRPr>
          </a:p>
        </p:txBody>
      </p:sp>
      <p:graphicFrame>
        <p:nvGraphicFramePr>
          <p:cNvPr id="12" name="[PlaceholderChartForReportGeneration-7727b8e1-c749-46b1-b0f3-8d5c7d049285]"/>
          <p:cNvGraphicFramePr/>
          <p:nvPr>
            <p:extLst>
              <p:ext uri="{D42A27DB-BD31-4B8C-83A1-F6EECF244321}">
                <p14:modId xmlns:p14="http://schemas.microsoft.com/office/powerpoint/2010/main" val="104724679"/>
              </p:ext>
            </p:extLst>
          </p:nvPr>
        </p:nvGraphicFramePr>
        <p:xfrm>
          <a:off x="5257801" y="1799350"/>
          <a:ext cx="3409121" cy="3280914"/>
        </p:xfrm>
        <a:graphic>
          <a:graphicData uri="http://schemas.openxmlformats.org/drawingml/2006/chart">
            <c:chart xmlns:c="http://schemas.openxmlformats.org/drawingml/2006/chart" xmlns:r="http://schemas.openxmlformats.org/officeDocument/2006/relationships" r:id="rId2"/>
          </a:graphicData>
        </a:graphic>
      </p:graphicFrame>
      <p:grpSp>
        <p:nvGrpSpPr>
          <p:cNvPr id="18" name="Group 17"/>
          <p:cNvGrpSpPr/>
          <p:nvPr/>
        </p:nvGrpSpPr>
        <p:grpSpPr>
          <a:xfrm>
            <a:off x="6096000" y="76200"/>
            <a:ext cx="2868648" cy="240252"/>
            <a:chOff x="5933859" y="114300"/>
            <a:chExt cx="3107701" cy="260273"/>
          </a:xfrm>
        </p:grpSpPr>
        <p:sp>
          <p:nvSpPr>
            <p:cNvPr id="19" name="Text Placeholder 8"/>
            <p:cNvSpPr txBox="1"/>
            <p:nvPr/>
          </p:nvSpPr>
          <p:spPr>
            <a:xfrm>
              <a:off x="6726339"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Results </a:t>
              </a:r>
            </a:p>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Review</a:t>
              </a:r>
              <a:endParaRPr lang="en-GB" sz="646" b="1" dirty="0">
                <a:solidFill>
                  <a:schemeClr val="bg1"/>
                </a:solidFill>
                <a:latin typeface="+mn-lt"/>
                <a:ea typeface="+mn-ea"/>
                <a:cs typeface="Arial" pitchFamily="34" charset="0"/>
              </a:endParaRPr>
            </a:p>
          </p:txBody>
        </p:sp>
        <p:sp>
          <p:nvSpPr>
            <p:cNvPr id="20" name="Text Placeholder 8"/>
            <p:cNvSpPr txBox="1"/>
            <p:nvPr/>
          </p:nvSpPr>
          <p:spPr>
            <a:xfrm>
              <a:off x="7485798"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Operations </a:t>
              </a:r>
            </a:p>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Review</a:t>
              </a:r>
              <a:endParaRPr lang="en-GB" sz="646" b="1" dirty="0">
                <a:solidFill>
                  <a:schemeClr val="bg1"/>
                </a:solidFill>
                <a:latin typeface="+mn-lt"/>
                <a:ea typeface="+mn-ea"/>
                <a:cs typeface="Arial" pitchFamily="34" charset="0"/>
              </a:endParaRPr>
            </a:p>
          </p:txBody>
        </p:sp>
        <p:sp>
          <p:nvSpPr>
            <p:cNvPr id="21" name="Text Placeholder 8"/>
            <p:cNvSpPr txBox="1"/>
            <p:nvPr/>
          </p:nvSpPr>
          <p:spPr>
            <a:xfrm>
              <a:off x="8318422" y="114300"/>
              <a:ext cx="723138" cy="260273"/>
            </a:xfrm>
            <a:prstGeom prst="roundRect">
              <a:avLst/>
            </a:prstGeom>
            <a:solidFill>
              <a:srgbClr val="ED1C24"/>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defTabSz="844083" fontAlgn="auto">
                <a:spcAft>
                  <a:spcPct val="0"/>
                </a:spcAft>
                <a:buClr>
                  <a:schemeClr val="tx1"/>
                </a:buClr>
                <a:defRPr/>
              </a:pPr>
              <a:r>
                <a:rPr lang="en-US" sz="646" b="1" dirty="0">
                  <a:solidFill>
                    <a:schemeClr val="bg1"/>
                  </a:solidFill>
                  <a:latin typeface="+mn-lt"/>
                  <a:ea typeface="+mn-ea"/>
                  <a:cs typeface="Arial" pitchFamily="34" charset="0"/>
                </a:rPr>
                <a:t>Additional</a:t>
              </a:r>
            </a:p>
            <a:p>
              <a:pPr marL="244726" indent="-244726" algn="ctr" defTabSz="844083" fontAlgn="auto">
                <a:spcAft>
                  <a:spcPct val="0"/>
                </a:spcAft>
                <a:buClr>
                  <a:schemeClr val="tx1"/>
                </a:buClr>
                <a:defRPr/>
              </a:pPr>
              <a:r>
                <a:rPr lang="en-US" sz="646" b="1" dirty="0">
                  <a:solidFill>
                    <a:schemeClr val="bg1"/>
                  </a:solidFill>
                  <a:latin typeface="+mn-lt"/>
                  <a:ea typeface="+mn-ea"/>
                  <a:cs typeface="Arial" pitchFamily="34" charset="0"/>
                </a:rPr>
                <a:t>Information</a:t>
              </a:r>
              <a:endParaRPr lang="en-GB" sz="646" b="1" dirty="0">
                <a:solidFill>
                  <a:schemeClr val="bg1"/>
                </a:solidFill>
                <a:latin typeface="+mn-lt"/>
                <a:ea typeface="+mn-ea"/>
                <a:cs typeface="Arial" pitchFamily="34" charset="0"/>
              </a:endParaRPr>
            </a:p>
          </p:txBody>
        </p:sp>
        <p:sp>
          <p:nvSpPr>
            <p:cNvPr id="22" name="Text Placeholder 8"/>
            <p:cNvSpPr txBox="1"/>
            <p:nvPr/>
          </p:nvSpPr>
          <p:spPr>
            <a:xfrm>
              <a:off x="5933859"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Overview</a:t>
              </a:r>
              <a:endParaRPr lang="en-GB" sz="646" b="1" dirty="0">
                <a:solidFill>
                  <a:schemeClr val="bg1"/>
                </a:solidFill>
                <a:latin typeface="+mn-lt"/>
                <a:ea typeface="+mn-ea"/>
                <a:cs typeface="Arial" pitchFamily="34" charset="0"/>
              </a:endParaRPr>
            </a:p>
          </p:txBody>
        </p:sp>
      </p:grpSp>
      <p:graphicFrame>
        <p:nvGraphicFramePr>
          <p:cNvPr id="24" name="[PlaceholderChartForReportGeneration-7d046658-d4e6-4ede-bf69-147261ded47f]"/>
          <p:cNvGraphicFramePr/>
          <p:nvPr>
            <p:extLst>
              <p:ext uri="{D42A27DB-BD31-4B8C-83A1-F6EECF244321}">
                <p14:modId xmlns:p14="http://schemas.microsoft.com/office/powerpoint/2010/main" val="2032613333"/>
              </p:ext>
            </p:extLst>
          </p:nvPr>
        </p:nvGraphicFramePr>
        <p:xfrm>
          <a:off x="838200" y="1833947"/>
          <a:ext cx="3581400" cy="32809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9146653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flipH="1">
            <a:off x="4777463" y="1403371"/>
            <a:ext cx="4119561" cy="38544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12" name="Rounded Rectangle 11"/>
          <p:cNvSpPr/>
          <p:nvPr/>
        </p:nvSpPr>
        <p:spPr bwMode="auto">
          <a:xfrm flipH="1">
            <a:off x="472403" y="1403371"/>
            <a:ext cx="4119561" cy="38544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13" name="Text Placeholder 8"/>
          <p:cNvSpPr txBox="1"/>
          <p:nvPr/>
        </p:nvSpPr>
        <p:spPr>
          <a:xfrm>
            <a:off x="465448" y="1181100"/>
            <a:ext cx="4133088"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Total Group Debt (QARm)</a:t>
            </a:r>
          </a:p>
        </p:txBody>
      </p:sp>
      <p:sp>
        <p:nvSpPr>
          <p:cNvPr id="14" name="Text Placeholder 8"/>
          <p:cNvSpPr txBox="1"/>
          <p:nvPr/>
        </p:nvSpPr>
        <p:spPr>
          <a:xfrm>
            <a:off x="4770508" y="1181100"/>
            <a:ext cx="4133088"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Total Group Debt Breakdown </a:t>
            </a:r>
            <a:r>
              <a:rPr lang="en-US" sz="1700" b="1" dirty="0" smtClean="0">
                <a:solidFill>
                  <a:schemeClr val="bg1"/>
                </a:solidFill>
                <a:latin typeface="+mn-lt"/>
                <a:ea typeface="+mn-ea"/>
                <a:cs typeface="Arial" pitchFamily="34" charset="0"/>
              </a:rPr>
              <a:t/>
            </a:r>
            <a:br>
              <a:rPr lang="en-US" sz="1700" b="1" dirty="0" smtClean="0">
                <a:solidFill>
                  <a:schemeClr val="bg1"/>
                </a:solidFill>
                <a:latin typeface="+mn-lt"/>
                <a:ea typeface="+mn-ea"/>
                <a:cs typeface="Arial" pitchFamily="34" charset="0"/>
              </a:rPr>
            </a:br>
            <a:r>
              <a:rPr lang="en-US" sz="1700" b="1" dirty="0" smtClean="0">
                <a:solidFill>
                  <a:schemeClr val="bg1"/>
                </a:solidFill>
                <a:latin typeface="+mn-lt"/>
                <a:ea typeface="+mn-ea"/>
                <a:cs typeface="Arial" pitchFamily="34" charset="0"/>
              </a:rPr>
              <a:t>(</a:t>
            </a:r>
            <a:r>
              <a:rPr lang="en-US" sz="1700" b="1" dirty="0">
                <a:solidFill>
                  <a:schemeClr val="bg1"/>
                </a:solidFill>
                <a:latin typeface="+mn-lt"/>
                <a:ea typeface="+mn-ea"/>
                <a:cs typeface="Arial" pitchFamily="34" charset="0"/>
              </a:rPr>
              <a:t>as </a:t>
            </a:r>
            <a:r>
              <a:rPr lang="en-US" sz="1700" b="1" dirty="0" smtClean="0">
                <a:solidFill>
                  <a:schemeClr val="bg1"/>
                </a:solidFill>
                <a:latin typeface="+mn-lt"/>
                <a:ea typeface="+mn-ea"/>
                <a:cs typeface="Arial" pitchFamily="34" charset="0"/>
              </a:rPr>
              <a:t>at September 30, 2018)</a:t>
            </a:r>
            <a:endParaRPr lang="en-US" sz="1700" b="1" dirty="0">
              <a:solidFill>
                <a:schemeClr val="bg1"/>
              </a:solidFill>
              <a:latin typeface="+mn-lt"/>
              <a:ea typeface="+mn-ea"/>
              <a:cs typeface="Arial" pitchFamily="34" charset="0"/>
            </a:endParaRPr>
          </a:p>
        </p:txBody>
      </p:sp>
      <p:sp>
        <p:nvSpPr>
          <p:cNvPr id="10"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Results</a:t>
            </a:r>
          </a:p>
          <a:p>
            <a:r>
              <a:rPr lang="en-US" sz="1800" dirty="0">
                <a:latin typeface="+mj-lt"/>
              </a:rPr>
              <a:t>Total Group Debt Breakdown</a:t>
            </a:r>
          </a:p>
        </p:txBody>
      </p:sp>
      <p:sp>
        <p:nvSpPr>
          <p:cNvPr id="25" name="Content Placeholder 1"/>
          <p:cNvSpPr>
            <a:spLocks noGrp="1"/>
          </p:cNvSpPr>
          <p:nvPr>
            <p:ph idx="1"/>
          </p:nvPr>
        </p:nvSpPr>
        <p:spPr>
          <a:xfrm>
            <a:off x="451231" y="5365247"/>
            <a:ext cx="8443292" cy="663666"/>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p>
            <a:pPr marL="0" indent="0" algn="ctr">
              <a:lnSpc>
                <a:spcPct val="110000"/>
              </a:lnSpc>
              <a:spcBef>
                <a:spcPts val="100"/>
              </a:spcBef>
              <a:spcAft>
                <a:spcPts val="100"/>
              </a:spcAft>
              <a:buNone/>
            </a:pPr>
            <a:r>
              <a:rPr lang="en-US" sz="1100" b="1" dirty="0">
                <a:solidFill>
                  <a:schemeClr val="tx1">
                    <a:lumMod val="50000"/>
                  </a:schemeClr>
                </a:solidFill>
                <a:latin typeface="+mn-lt"/>
              </a:rPr>
              <a:t>Total Group debt </a:t>
            </a:r>
            <a:r>
              <a:rPr lang="en-US" sz="1100" b="1" dirty="0" smtClean="0">
                <a:solidFill>
                  <a:schemeClr val="tx1">
                    <a:lumMod val="50000"/>
                  </a:schemeClr>
                </a:solidFill>
                <a:latin typeface="+mn-lt"/>
              </a:rPr>
              <a:t>reduced, well balanced profile</a:t>
            </a:r>
          </a:p>
          <a:p>
            <a:pPr marL="0" indent="0" algn="ctr">
              <a:lnSpc>
                <a:spcPct val="110000"/>
              </a:lnSpc>
              <a:spcBef>
                <a:spcPts val="100"/>
              </a:spcBef>
              <a:spcAft>
                <a:spcPts val="100"/>
              </a:spcAft>
              <a:buNone/>
            </a:pPr>
            <a:r>
              <a:rPr lang="en-US" sz="1100" b="1" dirty="0" smtClean="0">
                <a:solidFill>
                  <a:schemeClr val="tx1">
                    <a:lumMod val="50000"/>
                  </a:schemeClr>
                </a:solidFill>
                <a:latin typeface="+mn-lt"/>
              </a:rPr>
              <a:t>OpCo debt primarily in local currency</a:t>
            </a:r>
            <a:endParaRPr lang="en-US" sz="1100" b="1" dirty="0">
              <a:solidFill>
                <a:schemeClr val="tx1">
                  <a:lumMod val="50000"/>
                </a:schemeClr>
              </a:solidFill>
              <a:latin typeface="+mn-lt"/>
            </a:endParaRPr>
          </a:p>
        </p:txBody>
      </p:sp>
      <p:sp>
        <p:nvSpPr>
          <p:cNvPr id="17" name="Text Placeholder 8"/>
          <p:cNvSpPr>
            <a:spLocks noGrp="1"/>
          </p:cNvSpPr>
          <p:nvPr>
            <p:ph type="body" sz="quarter" idx="14"/>
          </p:nvPr>
        </p:nvSpPr>
        <p:spPr>
          <a:xfrm>
            <a:off x="358775" y="6065478"/>
            <a:ext cx="8535748" cy="234804"/>
          </a:xfrm>
        </p:spPr>
        <p:txBody>
          <a:bodyPr>
            <a:noAutofit/>
          </a:bodyPr>
          <a:lstStyle/>
          <a:p>
            <a:r>
              <a:rPr lang="en-US" dirty="0">
                <a:latin typeface="+mn-lt"/>
              </a:rPr>
              <a:t>Note: Qatar debt includes Ooredoo International Finance Ltd. and Ooredoo Tamweel Ltd.</a:t>
            </a:r>
          </a:p>
        </p:txBody>
      </p:sp>
      <p:sp>
        <p:nvSpPr>
          <p:cNvPr id="3" name="Slide Number Placeholder 2"/>
          <p:cNvSpPr>
            <a:spLocks noGrp="1"/>
          </p:cNvSpPr>
          <p:nvPr>
            <p:ph type="sldNum" sz="quarter" idx="4"/>
          </p:nvPr>
        </p:nvSpPr>
        <p:spPr/>
        <p:txBody>
          <a:bodyPr/>
          <a:lstStyle/>
          <a:p>
            <a:fld id="{F9F4C691-6DE9-424C-9C34-B44F65CDDA11}" type="slidenum">
              <a:rPr lang="en-US" smtClean="0">
                <a:latin typeface="+mn-lt"/>
              </a:rPr>
              <a:t>23</a:t>
            </a:fld>
            <a:endParaRPr lang="en-US" dirty="0">
              <a:latin typeface="+mn-lt"/>
            </a:endParaRPr>
          </a:p>
        </p:txBody>
      </p:sp>
      <p:grpSp>
        <p:nvGrpSpPr>
          <p:cNvPr id="22" name="Group 21"/>
          <p:cNvGrpSpPr/>
          <p:nvPr/>
        </p:nvGrpSpPr>
        <p:grpSpPr>
          <a:xfrm>
            <a:off x="6096000" y="76200"/>
            <a:ext cx="2868648" cy="240252"/>
            <a:chOff x="5933859" y="114300"/>
            <a:chExt cx="3107701" cy="260273"/>
          </a:xfrm>
        </p:grpSpPr>
        <p:sp>
          <p:nvSpPr>
            <p:cNvPr id="23" name="Text Placeholder 8"/>
            <p:cNvSpPr txBox="1"/>
            <p:nvPr/>
          </p:nvSpPr>
          <p:spPr>
            <a:xfrm>
              <a:off x="6726339"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Results </a:t>
              </a:r>
            </a:p>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Review</a:t>
              </a:r>
              <a:endParaRPr lang="en-GB" sz="646" b="1" dirty="0">
                <a:solidFill>
                  <a:schemeClr val="bg1"/>
                </a:solidFill>
                <a:latin typeface="+mn-lt"/>
                <a:ea typeface="+mn-ea"/>
                <a:cs typeface="Arial" pitchFamily="34" charset="0"/>
              </a:endParaRPr>
            </a:p>
          </p:txBody>
        </p:sp>
        <p:sp>
          <p:nvSpPr>
            <p:cNvPr id="24" name="Text Placeholder 8"/>
            <p:cNvSpPr txBox="1"/>
            <p:nvPr/>
          </p:nvSpPr>
          <p:spPr>
            <a:xfrm>
              <a:off x="7485798"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Operations </a:t>
              </a:r>
            </a:p>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Review</a:t>
              </a:r>
              <a:endParaRPr lang="en-GB" sz="646" b="1" dirty="0">
                <a:solidFill>
                  <a:schemeClr val="bg1"/>
                </a:solidFill>
                <a:latin typeface="+mn-lt"/>
                <a:ea typeface="+mn-ea"/>
                <a:cs typeface="Arial" pitchFamily="34" charset="0"/>
              </a:endParaRPr>
            </a:p>
          </p:txBody>
        </p:sp>
        <p:sp>
          <p:nvSpPr>
            <p:cNvPr id="32" name="Text Placeholder 8"/>
            <p:cNvSpPr txBox="1"/>
            <p:nvPr/>
          </p:nvSpPr>
          <p:spPr>
            <a:xfrm>
              <a:off x="8318422" y="114300"/>
              <a:ext cx="723138" cy="260273"/>
            </a:xfrm>
            <a:prstGeom prst="roundRect">
              <a:avLst/>
            </a:prstGeom>
            <a:solidFill>
              <a:srgbClr val="ED1C24"/>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defTabSz="844083" fontAlgn="auto">
                <a:spcAft>
                  <a:spcPct val="0"/>
                </a:spcAft>
                <a:buClr>
                  <a:schemeClr val="tx1"/>
                </a:buClr>
                <a:defRPr/>
              </a:pPr>
              <a:r>
                <a:rPr lang="en-US" sz="646" b="1" dirty="0">
                  <a:solidFill>
                    <a:schemeClr val="bg1"/>
                  </a:solidFill>
                  <a:latin typeface="+mn-lt"/>
                  <a:ea typeface="+mn-ea"/>
                  <a:cs typeface="Arial" pitchFamily="34" charset="0"/>
                </a:rPr>
                <a:t>Additional</a:t>
              </a:r>
            </a:p>
            <a:p>
              <a:pPr marL="244726" indent="-244726" algn="ctr" defTabSz="844083" fontAlgn="auto">
                <a:spcAft>
                  <a:spcPct val="0"/>
                </a:spcAft>
                <a:buClr>
                  <a:schemeClr val="tx1"/>
                </a:buClr>
                <a:defRPr/>
              </a:pPr>
              <a:r>
                <a:rPr lang="en-US" sz="646" b="1" dirty="0">
                  <a:solidFill>
                    <a:schemeClr val="bg1"/>
                  </a:solidFill>
                  <a:latin typeface="+mn-lt"/>
                  <a:ea typeface="+mn-ea"/>
                  <a:cs typeface="Arial" pitchFamily="34" charset="0"/>
                </a:rPr>
                <a:t>Information</a:t>
              </a:r>
              <a:endParaRPr lang="en-GB" sz="646" b="1" dirty="0">
                <a:solidFill>
                  <a:schemeClr val="bg1"/>
                </a:solidFill>
                <a:latin typeface="+mn-lt"/>
                <a:ea typeface="+mn-ea"/>
                <a:cs typeface="Arial" pitchFamily="34" charset="0"/>
              </a:endParaRPr>
            </a:p>
          </p:txBody>
        </p:sp>
        <p:sp>
          <p:nvSpPr>
            <p:cNvPr id="33" name="Text Placeholder 8"/>
            <p:cNvSpPr txBox="1"/>
            <p:nvPr/>
          </p:nvSpPr>
          <p:spPr>
            <a:xfrm>
              <a:off x="5933859"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Overview</a:t>
              </a:r>
              <a:endParaRPr lang="en-GB" sz="646" b="1" dirty="0">
                <a:solidFill>
                  <a:schemeClr val="bg1"/>
                </a:solidFill>
                <a:latin typeface="+mn-lt"/>
                <a:ea typeface="+mn-ea"/>
                <a:cs typeface="Arial" pitchFamily="34" charset="0"/>
              </a:endParaRPr>
            </a:p>
          </p:txBody>
        </p:sp>
      </p:grpSp>
      <p:sp>
        <p:nvSpPr>
          <p:cNvPr id="18" name="TextBox 17"/>
          <p:cNvSpPr txBox="1"/>
          <p:nvPr/>
        </p:nvSpPr>
        <p:spPr>
          <a:xfrm>
            <a:off x="521223" y="1708180"/>
            <a:ext cx="2143080" cy="272282"/>
          </a:xfrm>
          <a:prstGeom prst="rect">
            <a:avLst/>
          </a:prstGeom>
          <a:noFill/>
        </p:spPr>
        <p:txBody>
          <a:bodyPr wrap="square" rtlCol="0">
            <a:noAutofit/>
          </a:bodyPr>
          <a:lstStyle/>
          <a:p>
            <a:pPr>
              <a:spcBef>
                <a:spcPts val="600"/>
              </a:spcBef>
              <a:buClr>
                <a:srgbClr val="ED1C24"/>
              </a:buClr>
              <a:buSzPct val="140000"/>
            </a:pPr>
            <a:r>
              <a:rPr lang="en-US" sz="1100" dirty="0" smtClean="0">
                <a:solidFill>
                  <a:srgbClr val="5A5A5A"/>
                </a:solidFill>
                <a:cs typeface="Arial" pitchFamily="34" charset="0"/>
              </a:rPr>
              <a:t>  </a:t>
            </a:r>
            <a:r>
              <a:rPr lang="en-US" sz="1100" dirty="0">
                <a:solidFill>
                  <a:srgbClr val="5A5A5A"/>
                </a:solidFill>
                <a:cs typeface="Arial" pitchFamily="34" charset="0"/>
              </a:rPr>
              <a:t>Long term  </a:t>
            </a:r>
            <a:r>
              <a:rPr lang="en-US" sz="1100" dirty="0" smtClean="0">
                <a:solidFill>
                  <a:srgbClr val="5A5A5A"/>
                </a:solidFill>
                <a:cs typeface="Arial" pitchFamily="34" charset="0"/>
              </a:rPr>
              <a:t>        Short </a:t>
            </a:r>
            <a:r>
              <a:rPr lang="en-US" sz="1100" dirty="0">
                <a:solidFill>
                  <a:srgbClr val="5A5A5A"/>
                </a:solidFill>
                <a:cs typeface="Arial" pitchFamily="34" charset="0"/>
              </a:rPr>
              <a:t>term </a:t>
            </a:r>
          </a:p>
          <a:p>
            <a:pPr>
              <a:spcBef>
                <a:spcPts val="600"/>
              </a:spcBef>
              <a:spcAft>
                <a:spcPts val="0"/>
              </a:spcAft>
              <a:buClr>
                <a:srgbClr val="ED1C24"/>
              </a:buClr>
              <a:buSzPct val="140000"/>
            </a:pPr>
            <a:endParaRPr lang="en-US" sz="1200" dirty="0" smtClean="0">
              <a:solidFill>
                <a:srgbClr val="000000"/>
              </a:solidFill>
              <a:latin typeface="Noto Sans" panose="020B0502040504020204" pitchFamily="34" charset="0"/>
            </a:endParaRPr>
          </a:p>
        </p:txBody>
      </p:sp>
      <p:sp>
        <p:nvSpPr>
          <p:cNvPr id="19" name="Rectangle 18"/>
          <p:cNvSpPr>
            <a:spLocks noChangeArrowheads="1"/>
          </p:cNvSpPr>
          <p:nvPr/>
        </p:nvSpPr>
        <p:spPr bwMode="auto">
          <a:xfrm>
            <a:off x="1554696" y="1790396"/>
            <a:ext cx="121704" cy="99180"/>
          </a:xfrm>
          <a:prstGeom prst="rect">
            <a:avLst/>
          </a:prstGeom>
          <a:solidFill>
            <a:srgbClr val="65C4DB"/>
          </a:solidFill>
          <a:ln w="9525" algn="ctr">
            <a:solidFill>
              <a:srgbClr val="65C4DB"/>
            </a:solid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endParaRPr lang="en-GB" sz="2400" dirty="0">
              <a:latin typeface="Arial" pitchFamily="34" charset="0"/>
              <a:cs typeface="Arial" pitchFamily="34" charset="0"/>
            </a:endParaRPr>
          </a:p>
        </p:txBody>
      </p:sp>
      <p:sp>
        <p:nvSpPr>
          <p:cNvPr id="20" name="Rectangle 48"/>
          <p:cNvSpPr>
            <a:spLocks noChangeArrowheads="1"/>
          </p:cNvSpPr>
          <p:nvPr/>
        </p:nvSpPr>
        <p:spPr bwMode="auto">
          <a:xfrm>
            <a:off x="526791" y="1791467"/>
            <a:ext cx="121704" cy="123157"/>
          </a:xfrm>
          <a:prstGeom prst="rect">
            <a:avLst/>
          </a:prstGeom>
          <a:solidFill>
            <a:schemeClr val="bg1">
              <a:lumMod val="85000"/>
            </a:schemeClr>
          </a:solidFill>
          <a:ln w="9525" algn="ctr">
            <a:noFill/>
            <a:round/>
            <a:headEnd/>
            <a:tailEnd/>
          </a:ln>
        </p:spPr>
        <p:txBody>
          <a:bodyPr/>
          <a:lstStyle/>
          <a:p>
            <a:pPr eaLnBrk="0" hangingPunct="0"/>
            <a:endParaRPr lang="en-GB" sz="2400" dirty="0">
              <a:latin typeface="Arial" pitchFamily="34" charset="0"/>
              <a:cs typeface="Arial" pitchFamily="34" charset="0"/>
            </a:endParaRPr>
          </a:p>
        </p:txBody>
      </p:sp>
      <p:graphicFrame>
        <p:nvGraphicFramePr>
          <p:cNvPr id="21" name="[PlaceholderChartForReportGeneration-1b421ec3-8206-4c06-a313-9b6e8df5de91]"/>
          <p:cNvGraphicFramePr/>
          <p:nvPr>
            <p:extLst>
              <p:ext uri="{D42A27DB-BD31-4B8C-83A1-F6EECF244321}">
                <p14:modId xmlns:p14="http://schemas.microsoft.com/office/powerpoint/2010/main" val="2411912601"/>
              </p:ext>
            </p:extLst>
          </p:nvPr>
        </p:nvGraphicFramePr>
        <p:xfrm>
          <a:off x="637609" y="1899224"/>
          <a:ext cx="3859595" cy="34325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PlaceholderChartForReportGeneration-e73555b3-7070-49c6-964d-392980a5bc65]"/>
          <p:cNvGraphicFramePr/>
          <p:nvPr>
            <p:extLst>
              <p:ext uri="{D42A27DB-BD31-4B8C-83A1-F6EECF244321}">
                <p14:modId xmlns:p14="http://schemas.microsoft.com/office/powerpoint/2010/main" val="1338584936"/>
              </p:ext>
            </p:extLst>
          </p:nvPr>
        </p:nvGraphicFramePr>
        <p:xfrm>
          <a:off x="5101336" y="1819656"/>
          <a:ext cx="3641271" cy="32265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8122311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F9F4C691-6DE9-424C-9C34-B44F65CDDA11}" type="slidenum">
              <a:rPr lang="en-US" smtClean="0">
                <a:solidFill>
                  <a:srgbClr val="FFFFFF">
                    <a:lumMod val="50000"/>
                  </a:srgbClr>
                </a:solidFill>
              </a:rPr>
              <a:pPr/>
              <a:t>24</a:t>
            </a:fld>
            <a:endParaRPr lang="en-US" sz="800" dirty="0">
              <a:solidFill>
                <a:srgbClr val="FFFFFF">
                  <a:lumMod val="50000"/>
                </a:srgbClr>
              </a:solidFill>
            </a:endParaRPr>
          </a:p>
        </p:txBody>
      </p:sp>
      <p:sp>
        <p:nvSpPr>
          <p:cNvPr id="10" name="TextBox 9"/>
          <p:cNvSpPr txBox="1"/>
          <p:nvPr/>
        </p:nvSpPr>
        <p:spPr>
          <a:xfrm>
            <a:off x="662643" y="5713729"/>
            <a:ext cx="2073947" cy="192451"/>
          </a:xfrm>
          <a:prstGeom prst="rect">
            <a:avLst/>
          </a:prstGeom>
          <a:noFill/>
        </p:spPr>
        <p:txBody>
          <a:bodyPr wrap="square" rtlCol="0">
            <a:noAutofit/>
          </a:bodyPr>
          <a:lstStyle/>
          <a:p>
            <a:pPr fontAlgn="auto">
              <a:lnSpc>
                <a:spcPct val="110000"/>
              </a:lnSpc>
              <a:spcBef>
                <a:spcPts val="415"/>
              </a:spcBef>
              <a:spcAft>
                <a:spcPts val="0"/>
              </a:spcAft>
            </a:pPr>
            <a:r>
              <a:rPr lang="en-US" sz="554" dirty="0" smtClean="0">
                <a:solidFill>
                  <a:srgbClr val="221E20"/>
                </a:solidFill>
                <a:latin typeface="Noto Sans"/>
              </a:rPr>
              <a:t>* Based on the rates applicable for the usage levels</a:t>
            </a:r>
            <a:endParaRPr lang="en-US" sz="554" dirty="0">
              <a:solidFill>
                <a:srgbClr val="221E20"/>
              </a:solidFill>
              <a:latin typeface="Noto Sans"/>
            </a:endParaRPr>
          </a:p>
        </p:txBody>
      </p:sp>
      <p:graphicFrame>
        <p:nvGraphicFramePr>
          <p:cNvPr id="12" name="Table 11"/>
          <p:cNvGraphicFramePr>
            <a:graphicFrameLocks noGrp="1"/>
          </p:cNvGraphicFramePr>
          <p:nvPr>
            <p:extLst/>
          </p:nvPr>
        </p:nvGraphicFramePr>
        <p:xfrm>
          <a:off x="507061" y="2999296"/>
          <a:ext cx="3864914" cy="1829216"/>
        </p:xfrm>
        <a:graphic>
          <a:graphicData uri="http://schemas.openxmlformats.org/drawingml/2006/table">
            <a:tbl>
              <a:tblPr/>
              <a:tblGrid>
                <a:gridCol w="1207439">
                  <a:extLst>
                    <a:ext uri="{9D8B030D-6E8A-4147-A177-3AD203B41FA5}">
                      <a16:colId xmlns:a16="http://schemas.microsoft.com/office/drawing/2014/main" val="20000"/>
                    </a:ext>
                  </a:extLst>
                </a:gridCol>
                <a:gridCol w="537875">
                  <a:extLst>
                    <a:ext uri="{9D8B030D-6E8A-4147-A177-3AD203B41FA5}">
                      <a16:colId xmlns:a16="http://schemas.microsoft.com/office/drawing/2014/main" val="20001"/>
                    </a:ext>
                  </a:extLst>
                </a:gridCol>
                <a:gridCol w="446783">
                  <a:extLst>
                    <a:ext uri="{9D8B030D-6E8A-4147-A177-3AD203B41FA5}">
                      <a16:colId xmlns:a16="http://schemas.microsoft.com/office/drawing/2014/main" val="20002"/>
                    </a:ext>
                  </a:extLst>
                </a:gridCol>
                <a:gridCol w="893686">
                  <a:extLst>
                    <a:ext uri="{9D8B030D-6E8A-4147-A177-3AD203B41FA5}">
                      <a16:colId xmlns:a16="http://schemas.microsoft.com/office/drawing/2014/main" val="20003"/>
                    </a:ext>
                  </a:extLst>
                </a:gridCol>
                <a:gridCol w="779131">
                  <a:extLst>
                    <a:ext uri="{9D8B030D-6E8A-4147-A177-3AD203B41FA5}">
                      <a16:colId xmlns:a16="http://schemas.microsoft.com/office/drawing/2014/main" val="20004"/>
                    </a:ext>
                  </a:extLst>
                </a:gridCol>
              </a:tblGrid>
              <a:tr h="4225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b="1" kern="1200" dirty="0" smtClean="0">
                          <a:solidFill>
                            <a:schemeClr val="bg1"/>
                          </a:solidFill>
                          <a:latin typeface="Arial" pitchFamily="34" charset="0"/>
                          <a:ea typeface="+mn-ea"/>
                          <a:cs typeface="Arial" pitchFamily="34" charset="0"/>
                        </a:rPr>
                        <a:t>Loan Type (in USD mn)</a:t>
                      </a:r>
                    </a:p>
                  </a:txBody>
                  <a:tcPr marL="84406" marR="84406" marT="42203" marB="42203" anchor="ctr" horzOverflow="overflow">
                    <a:lnL>
                      <a:noFill/>
                    </a:lnL>
                    <a:lnR>
                      <a:noFill/>
                    </a:lnR>
                    <a:lnT>
                      <a:noFill/>
                    </a:lnT>
                    <a:lnB>
                      <a:noFill/>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b="1" kern="1200" dirty="0" smtClean="0">
                          <a:solidFill>
                            <a:schemeClr val="bg1"/>
                          </a:solidFill>
                          <a:latin typeface="Arial" pitchFamily="34" charset="0"/>
                          <a:ea typeface="+mn-ea"/>
                          <a:cs typeface="Arial" pitchFamily="34" charset="0"/>
                        </a:rPr>
                        <a:t>Amount</a:t>
                      </a:r>
                    </a:p>
                  </a:txBody>
                  <a:tcPr marL="84406" marR="84406" marT="42203" marB="42203" anchor="ctr" horzOverflow="overflow">
                    <a:lnL>
                      <a:noFill/>
                    </a:lnL>
                    <a:lnR>
                      <a:noFill/>
                    </a:lnR>
                    <a:lnT>
                      <a:noFill/>
                    </a:lnT>
                    <a:lnB>
                      <a:noFill/>
                    </a:lnB>
                    <a:lnTlToBr>
                      <a:noFill/>
                    </a:lnTlToBr>
                    <a:lnBlToTr>
                      <a:noFill/>
                    </a:lnBlToTr>
                    <a:solidFill>
                      <a:srgbClr val="FF000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b="1" kern="1200" dirty="0" smtClean="0">
                          <a:solidFill>
                            <a:schemeClr val="bg1"/>
                          </a:solidFill>
                          <a:latin typeface="Arial" pitchFamily="34" charset="0"/>
                          <a:ea typeface="+mn-ea"/>
                          <a:cs typeface="Arial" pitchFamily="34" charset="0"/>
                        </a:rPr>
                        <a:t>Usage</a:t>
                      </a:r>
                    </a:p>
                  </a:txBody>
                  <a:tcPr marL="84406" marR="84406" marT="42203" marB="42203" anchor="ctr" horzOverflow="overflow">
                    <a:lnL>
                      <a:noFill/>
                    </a:lnL>
                    <a:lnR>
                      <a:noFill/>
                    </a:lnR>
                    <a:lnT>
                      <a:noFill/>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700" b="1" kern="1200" dirty="0" smtClean="0">
                          <a:solidFill>
                            <a:schemeClr val="bg1"/>
                          </a:solidFill>
                          <a:latin typeface="Arial" pitchFamily="34" charset="0"/>
                          <a:ea typeface="+mn-ea"/>
                          <a:cs typeface="Arial" pitchFamily="34" charset="0"/>
                        </a:rPr>
                        <a:t>Rate*</a:t>
                      </a:r>
                    </a:p>
                  </a:txBody>
                  <a:tcPr marL="84406" marR="84406" marT="42203" marB="42203" anchor="ctr" horzOverflow="overflow">
                    <a:lnL>
                      <a:noFill/>
                    </a:lnL>
                    <a:lnR>
                      <a:noFill/>
                    </a:lnR>
                    <a:lnT>
                      <a:noFill/>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700" b="1" kern="1200" dirty="0" smtClean="0">
                          <a:solidFill>
                            <a:schemeClr val="bg1"/>
                          </a:solidFill>
                          <a:latin typeface="Arial" pitchFamily="34" charset="0"/>
                          <a:ea typeface="+mn-ea"/>
                          <a:cs typeface="Arial" pitchFamily="34" charset="0"/>
                        </a:rPr>
                        <a:t>Maturity</a:t>
                      </a:r>
                    </a:p>
                  </a:txBody>
                  <a:tcPr marL="84406" marR="84406" marT="42203" marB="42203" anchor="ctr" horzOverflow="overflow">
                    <a:lnL>
                      <a:noFill/>
                    </a:lnL>
                    <a:lnR>
                      <a:noFill/>
                    </a:lnR>
                    <a:lnT>
                      <a:noFill/>
                    </a:lnT>
                    <a:lnB>
                      <a:noFill/>
                    </a:lnB>
                    <a:lnTlToBr>
                      <a:noFill/>
                    </a:lnTlToBr>
                    <a:lnBlToTr>
                      <a:noFill/>
                    </a:lnBlToTr>
                    <a:solidFill>
                      <a:srgbClr val="FF0000"/>
                    </a:solidFill>
                  </a:tcPr>
                </a:tc>
                <a:extLst>
                  <a:ext uri="{0D108BD9-81ED-4DB2-BD59-A6C34878D82A}">
                    <a16:rowId xmlns:a16="http://schemas.microsoft.com/office/drawing/2014/main" val="10000"/>
                  </a:ext>
                </a:extLst>
              </a:tr>
              <a:tr h="30948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QAR3bn RCF</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824</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0</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QAR Money Market</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31 Jan 2020</a:t>
                      </a:r>
                    </a:p>
                  </a:txBody>
                  <a:tcPr marL="84406" marR="84406" marT="42203" marB="42203"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19694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USD1bn RCF</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1,000</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1,000</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LIBOR based</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17 May 2019</a:t>
                      </a:r>
                    </a:p>
                  </a:txBody>
                  <a:tcPr marL="84406" marR="84406" marT="42203" marB="42203"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19694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TradeGothic"/>
                          <a:ea typeface="ＭＳ Ｐゴシック"/>
                          <a:cs typeface="Arial" pitchFamily="34" charset="0"/>
                        </a:rPr>
                        <a:t>USD 500mn RCF</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TradeGothic"/>
                          <a:ea typeface="ＭＳ Ｐゴシック"/>
                          <a:cs typeface="Arial" pitchFamily="34" charset="0"/>
                        </a:rPr>
                        <a:t>500</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TradeGothic"/>
                          <a:ea typeface="ＭＳ Ｐゴシック"/>
                          <a:cs typeface="Arial" pitchFamily="34" charset="0"/>
                        </a:rPr>
                        <a:t>500</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LIBOR based</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TradeGothic"/>
                          <a:ea typeface="ＭＳ Ｐゴシック"/>
                          <a:cs typeface="Arial" pitchFamily="34" charset="0"/>
                        </a:rPr>
                        <a:t> 06 May 2020</a:t>
                      </a:r>
                    </a:p>
                  </a:txBody>
                  <a:tcPr marL="84406" marR="84406" marT="42203" marB="42203"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19694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USD150mn Term Loan</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150</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150</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LIBOR based</a:t>
                      </a:r>
                    </a:p>
                  </a:txBody>
                  <a:tcPr marL="84406" marR="84406" marT="42203" marB="42203"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31 Aug 2020</a:t>
                      </a:r>
                    </a:p>
                  </a:txBody>
                  <a:tcPr marL="84406" marR="84406" marT="42203" marB="42203"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22969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TradeGothic"/>
                          <a:ea typeface="ＭＳ Ｐゴシック"/>
                          <a:cs typeface="Arial" pitchFamily="34" charset="0"/>
                        </a:rPr>
                        <a:t> USD1bn RCF</a:t>
                      </a:r>
                      <a:endParaRPr kumimoji="0" lang="en-US" sz="700" b="0" i="1" u="none" strike="noStrike" cap="none" normalizeH="0" baseline="0" dirty="0" smtClean="0">
                        <a:ln>
                          <a:noFill/>
                        </a:ln>
                        <a:solidFill>
                          <a:srgbClr val="000000"/>
                        </a:solidFill>
                        <a:effectLst/>
                        <a:latin typeface="TradeGothic"/>
                        <a:ea typeface="ＭＳ Ｐゴシック"/>
                        <a:cs typeface="Arial" pitchFamily="34" charset="0"/>
                      </a:endParaRPr>
                    </a:p>
                  </a:txBody>
                  <a:tcPr marL="63305" marR="63305" marT="31652" marB="31652"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TradeGothic"/>
                          <a:ea typeface="ＭＳ Ｐゴシック"/>
                          <a:cs typeface="Arial" pitchFamily="34" charset="0"/>
                        </a:rPr>
                        <a:t>1,000</a:t>
                      </a:r>
                    </a:p>
                  </a:txBody>
                  <a:tcPr marL="63305" marR="63305" marT="31652" marB="31652"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TradeGothic"/>
                          <a:ea typeface="ＭＳ Ｐゴシック"/>
                          <a:cs typeface="Arial" pitchFamily="34" charset="0"/>
                        </a:rPr>
                        <a:t>210</a:t>
                      </a:r>
                    </a:p>
                  </a:txBody>
                  <a:tcPr marL="63305" marR="63305" marT="31652" marB="31652"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LIBOR based</a:t>
                      </a:r>
                    </a:p>
                  </a:txBody>
                  <a:tcPr marL="63305" marR="63305" marT="31652" marB="31652"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TradeGothic"/>
                          <a:ea typeface="ＭＳ Ｐゴシック"/>
                          <a:cs typeface="Arial" pitchFamily="34" charset="0"/>
                        </a:rPr>
                        <a:t>07 Jun 2022</a:t>
                      </a:r>
                    </a:p>
                  </a:txBody>
                  <a:tcPr marL="63305" marR="63305" marT="31652" marB="3165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17584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bg2">
                              <a:lumMod val="10000"/>
                            </a:schemeClr>
                          </a:solidFill>
                          <a:effectLst/>
                          <a:latin typeface="TradeGothic"/>
                          <a:ea typeface="ＭＳ Ｐゴシック"/>
                          <a:cs typeface="Arial" pitchFamily="34" charset="0"/>
                        </a:rPr>
                        <a:t>USD 200mn amortizing loan</a:t>
                      </a:r>
                    </a:p>
                  </a:txBody>
                  <a:tcPr marL="63305" marR="63305" marT="31652" marB="31652"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bg2">
                              <a:lumMod val="10000"/>
                            </a:schemeClr>
                          </a:solidFill>
                          <a:effectLst/>
                          <a:latin typeface="TradeGothic"/>
                          <a:ea typeface="ＭＳ Ｐゴシック"/>
                          <a:cs typeface="Arial" pitchFamily="34" charset="0"/>
                        </a:rPr>
                        <a:t>200</a:t>
                      </a:r>
                    </a:p>
                  </a:txBody>
                  <a:tcPr marL="63305" marR="63305" marT="31652" marB="31652"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bg2">
                              <a:lumMod val="10000"/>
                            </a:schemeClr>
                          </a:solidFill>
                          <a:effectLst/>
                          <a:latin typeface="TradeGothic"/>
                          <a:ea typeface="ＭＳ Ｐゴシック"/>
                          <a:cs typeface="Arial" pitchFamily="34" charset="0"/>
                        </a:rPr>
                        <a:t>200</a:t>
                      </a:r>
                    </a:p>
                  </a:txBody>
                  <a:tcPr marL="63305" marR="63305" marT="31652" marB="31652"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kern="1200" cap="none" normalizeH="0" baseline="0" dirty="0" smtClean="0">
                          <a:ln>
                            <a:noFill/>
                          </a:ln>
                          <a:solidFill>
                            <a:srgbClr val="000000"/>
                          </a:solidFill>
                          <a:effectLst/>
                          <a:latin typeface="TradeGothic"/>
                          <a:ea typeface="ＭＳ Ｐゴシック"/>
                          <a:cs typeface="Arial" pitchFamily="34" charset="0"/>
                        </a:rPr>
                        <a:t>LIBOR based</a:t>
                      </a:r>
                    </a:p>
                  </a:txBody>
                  <a:tcPr marL="63305" marR="63305" marT="31652" marB="31652"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bg2">
                              <a:lumMod val="10000"/>
                            </a:schemeClr>
                          </a:solidFill>
                          <a:effectLst/>
                          <a:latin typeface="TradeGothic"/>
                          <a:ea typeface="ＭＳ Ｐゴシック"/>
                          <a:cs typeface="Arial" pitchFamily="34" charset="0"/>
                        </a:rPr>
                        <a:t>12 July 2023</a:t>
                      </a:r>
                    </a:p>
                  </a:txBody>
                  <a:tcPr marL="63305" marR="63305" marT="31652" marB="3165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891340690"/>
                  </a:ext>
                </a:extLst>
              </a:tr>
            </a:tbl>
          </a:graphicData>
        </a:graphic>
      </p:graphicFrame>
      <p:graphicFrame>
        <p:nvGraphicFramePr>
          <p:cNvPr id="13" name="Table 12"/>
          <p:cNvGraphicFramePr>
            <a:graphicFrameLocks noGrp="1"/>
          </p:cNvGraphicFramePr>
          <p:nvPr>
            <p:extLst/>
          </p:nvPr>
        </p:nvGraphicFramePr>
        <p:xfrm>
          <a:off x="4481079" y="2988317"/>
          <a:ext cx="4078698" cy="2201596"/>
        </p:xfrm>
        <a:graphic>
          <a:graphicData uri="http://schemas.openxmlformats.org/drawingml/2006/table">
            <a:tbl>
              <a:tblPr firstRow="1" bandRow="1">
                <a:effectLst/>
                <a:tableStyleId>{5C22544A-7EE6-4342-B048-85BDC9FD1C3A}</a:tableStyleId>
              </a:tblPr>
              <a:tblGrid>
                <a:gridCol w="1433675">
                  <a:extLst>
                    <a:ext uri="{9D8B030D-6E8A-4147-A177-3AD203B41FA5}">
                      <a16:colId xmlns:a16="http://schemas.microsoft.com/office/drawing/2014/main" val="20000"/>
                    </a:ext>
                  </a:extLst>
                </a:gridCol>
                <a:gridCol w="576971">
                  <a:extLst>
                    <a:ext uri="{9D8B030D-6E8A-4147-A177-3AD203B41FA5}">
                      <a16:colId xmlns:a16="http://schemas.microsoft.com/office/drawing/2014/main" val="20001"/>
                    </a:ext>
                  </a:extLst>
                </a:gridCol>
                <a:gridCol w="608473">
                  <a:extLst>
                    <a:ext uri="{9D8B030D-6E8A-4147-A177-3AD203B41FA5}">
                      <a16:colId xmlns:a16="http://schemas.microsoft.com/office/drawing/2014/main" val="20002"/>
                    </a:ext>
                  </a:extLst>
                </a:gridCol>
                <a:gridCol w="792966">
                  <a:extLst>
                    <a:ext uri="{9D8B030D-6E8A-4147-A177-3AD203B41FA5}">
                      <a16:colId xmlns:a16="http://schemas.microsoft.com/office/drawing/2014/main" val="20003"/>
                    </a:ext>
                  </a:extLst>
                </a:gridCol>
                <a:gridCol w="666613">
                  <a:extLst>
                    <a:ext uri="{9D8B030D-6E8A-4147-A177-3AD203B41FA5}">
                      <a16:colId xmlns:a16="http://schemas.microsoft.com/office/drawing/2014/main" val="20004"/>
                    </a:ext>
                  </a:extLst>
                </a:gridCol>
              </a:tblGrid>
              <a:tr h="42203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b="1" kern="1200" dirty="0" smtClean="0">
                          <a:solidFill>
                            <a:schemeClr val="bg1"/>
                          </a:solidFill>
                          <a:latin typeface="Arial" pitchFamily="34" charset="0"/>
                          <a:ea typeface="+mn-ea"/>
                          <a:cs typeface="Arial" pitchFamily="34" charset="0"/>
                        </a:rPr>
                        <a:t>Bonds/Sukuk  (in USD mn)</a:t>
                      </a:r>
                      <a:endParaRPr lang="en-US" sz="700" b="1" kern="1200" dirty="0">
                        <a:solidFill>
                          <a:schemeClr val="bg1"/>
                        </a:solidFill>
                        <a:latin typeface="Arial" pitchFamily="34" charset="0"/>
                        <a:ea typeface="+mn-ea"/>
                        <a:cs typeface="Arial" pitchFamily="34" charset="0"/>
                      </a:endParaRPr>
                    </a:p>
                  </a:txBody>
                  <a:tcPr marL="84406" marR="84406" marT="42203" marB="42203" anchor="ctr">
                    <a:lnL w="12700" cmpd="sng">
                      <a:noFill/>
                    </a:lnL>
                    <a:lnR w="12700" cmpd="sng">
                      <a:noFill/>
                    </a:lnR>
                    <a:lnT w="571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b="1" kern="1200" dirty="0" smtClean="0">
                          <a:solidFill>
                            <a:schemeClr val="bg1"/>
                          </a:solidFill>
                          <a:latin typeface="Arial" pitchFamily="34" charset="0"/>
                          <a:ea typeface="+mn-ea"/>
                          <a:cs typeface="Arial" pitchFamily="34" charset="0"/>
                        </a:rPr>
                        <a:t>Issue Amount</a:t>
                      </a:r>
                      <a:endParaRPr lang="en-US" sz="700" b="1" kern="1200" dirty="0">
                        <a:solidFill>
                          <a:schemeClr val="bg1"/>
                        </a:solidFill>
                        <a:latin typeface="Arial" pitchFamily="34" charset="0"/>
                        <a:ea typeface="+mn-ea"/>
                        <a:cs typeface="Arial" pitchFamily="34" charset="0"/>
                      </a:endParaRPr>
                    </a:p>
                  </a:txBody>
                  <a:tcPr marL="84406" marR="84406" marT="42203" marB="42203" anchor="ctr">
                    <a:lnL w="12700" cmpd="sng">
                      <a:noFill/>
                    </a:lnL>
                    <a:lnR w="12700" cmpd="sng">
                      <a:noFill/>
                    </a:lnR>
                    <a:lnT w="571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b="1" kern="1200" dirty="0" smtClean="0">
                          <a:solidFill>
                            <a:schemeClr val="bg1"/>
                          </a:solidFill>
                          <a:latin typeface="Arial" pitchFamily="34" charset="0"/>
                          <a:ea typeface="+mn-ea"/>
                          <a:cs typeface="Arial" pitchFamily="34" charset="0"/>
                        </a:rPr>
                        <a:t>Interest/ Profit Rate</a:t>
                      </a:r>
                      <a:endParaRPr lang="en-US" sz="700" b="1" kern="1200" dirty="0">
                        <a:solidFill>
                          <a:schemeClr val="bg1"/>
                        </a:solidFill>
                        <a:latin typeface="Arial" pitchFamily="34" charset="0"/>
                        <a:ea typeface="+mn-ea"/>
                        <a:cs typeface="Arial" pitchFamily="34" charset="0"/>
                      </a:endParaRPr>
                    </a:p>
                  </a:txBody>
                  <a:tcPr marL="84406" marR="84406" marT="42203" marB="42203" anchor="ctr">
                    <a:lnL w="12700" cmpd="sng">
                      <a:noFill/>
                    </a:lnL>
                    <a:lnR w="12700" cmpd="sng">
                      <a:noFill/>
                    </a:lnR>
                    <a:lnT w="571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b="1" kern="1200" dirty="0" smtClean="0">
                          <a:solidFill>
                            <a:schemeClr val="bg1"/>
                          </a:solidFill>
                          <a:latin typeface="Arial" pitchFamily="34" charset="0"/>
                          <a:ea typeface="+mn-ea"/>
                          <a:cs typeface="Arial" pitchFamily="34" charset="0"/>
                        </a:rPr>
                        <a:t>Maturity</a:t>
                      </a:r>
                      <a:endParaRPr lang="en-US" sz="700" b="1" kern="1200" dirty="0">
                        <a:solidFill>
                          <a:schemeClr val="bg1"/>
                        </a:solidFill>
                        <a:latin typeface="Arial" pitchFamily="34" charset="0"/>
                        <a:ea typeface="+mn-ea"/>
                        <a:cs typeface="Arial" pitchFamily="34" charset="0"/>
                      </a:endParaRPr>
                    </a:p>
                  </a:txBody>
                  <a:tcPr marL="84406" marR="84406" marT="42203" marB="42203" anchor="ctr">
                    <a:lnL w="12700" cmpd="sng">
                      <a:noFill/>
                    </a:lnL>
                    <a:lnR w="12700" cmpd="sng">
                      <a:noFill/>
                    </a:lnR>
                    <a:lnT w="571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b="1" kern="1200" dirty="0" smtClean="0">
                          <a:solidFill>
                            <a:schemeClr val="bg1"/>
                          </a:solidFill>
                          <a:latin typeface="Arial" pitchFamily="34" charset="0"/>
                          <a:ea typeface="+mn-ea"/>
                          <a:cs typeface="Arial" pitchFamily="34" charset="0"/>
                        </a:rPr>
                        <a:t>Listed in</a:t>
                      </a:r>
                      <a:endParaRPr lang="en-US" sz="700" b="1" kern="1200" dirty="0">
                        <a:solidFill>
                          <a:schemeClr val="bg1"/>
                        </a:solidFill>
                        <a:latin typeface="Arial" pitchFamily="34" charset="0"/>
                        <a:ea typeface="+mn-ea"/>
                        <a:cs typeface="Arial" pitchFamily="34" charset="0"/>
                      </a:endParaRPr>
                    </a:p>
                  </a:txBody>
                  <a:tcPr marL="84406" marR="84406" marT="42203" marB="42203" anchor="ctr">
                    <a:lnL w="12700" cmpd="sng">
                      <a:noFill/>
                    </a:lnL>
                    <a:lnR w="12700" cmpd="sng">
                      <a:noFill/>
                    </a:lnR>
                    <a:lnT w="571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0"/>
                  </a:ext>
                </a:extLst>
              </a:tr>
              <a:tr h="196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0" i="0" baseline="0" dirty="0" smtClean="0">
                          <a:solidFill>
                            <a:srgbClr val="000000"/>
                          </a:solidFill>
                          <a:latin typeface="TradeGothic"/>
                          <a:cs typeface="Arial" pitchFamily="34" charset="0"/>
                        </a:rPr>
                        <a:t>Fixed Rate  Bonds due 2019</a:t>
                      </a:r>
                      <a:endParaRPr lang="en-US" sz="700" b="0" i="0" dirty="0" smtClean="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600</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7.875%</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10</a:t>
                      </a:r>
                      <a:r>
                        <a:rPr lang="en-US" sz="700" b="0" i="0" baseline="0" dirty="0" smtClean="0">
                          <a:solidFill>
                            <a:srgbClr val="000000"/>
                          </a:solidFill>
                          <a:latin typeface="TradeGothic"/>
                          <a:cs typeface="Arial" pitchFamily="34" charset="0"/>
                        </a:rPr>
                        <a:t> Jun 2019</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00" b="0" i="0" dirty="0" smtClean="0">
                          <a:solidFill>
                            <a:srgbClr val="000000"/>
                          </a:solidFill>
                          <a:latin typeface="TradeGothic"/>
                          <a:cs typeface="Arial" pitchFamily="34" charset="0"/>
                        </a:rPr>
                        <a:t>LSE</a:t>
                      </a: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6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0" i="0" baseline="0" dirty="0" smtClean="0">
                          <a:solidFill>
                            <a:srgbClr val="000000"/>
                          </a:solidFill>
                          <a:latin typeface="TradeGothic"/>
                          <a:cs typeface="Arial" pitchFamily="34" charset="0"/>
                        </a:rPr>
                        <a:t>Fixed Rate  Bonds due 2021</a:t>
                      </a:r>
                      <a:endParaRPr lang="en-US" sz="700" b="0" i="0" dirty="0" smtClean="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1,000</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4.75% </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16 Feb 2021</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00" b="0" i="0" dirty="0" smtClean="0">
                          <a:solidFill>
                            <a:srgbClr val="000000"/>
                          </a:solidFill>
                          <a:latin typeface="TradeGothic"/>
                          <a:cs typeface="Arial" pitchFamily="34" charset="0"/>
                        </a:rPr>
                        <a:t>LSE</a:t>
                      </a: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96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0" i="0" dirty="0" smtClean="0">
                          <a:solidFill>
                            <a:srgbClr val="000000"/>
                          </a:solidFill>
                          <a:latin typeface="TradeGothic"/>
                          <a:cs typeface="Arial" pitchFamily="34" charset="0"/>
                        </a:rPr>
                        <a:t>Fixed Rate  Bonds</a:t>
                      </a:r>
                      <a:r>
                        <a:rPr lang="en-US" sz="700" b="0" i="0" baseline="0" dirty="0" smtClean="0">
                          <a:solidFill>
                            <a:srgbClr val="000000"/>
                          </a:solidFill>
                          <a:latin typeface="TradeGothic"/>
                          <a:cs typeface="Arial" pitchFamily="34" charset="0"/>
                        </a:rPr>
                        <a:t> due 2023</a:t>
                      </a:r>
                      <a:endParaRPr lang="en-US" sz="700" b="0" i="0" dirty="0" smtClean="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1,000</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3.25%</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21 Feb 2023</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ISE</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6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0" i="0" baseline="0" dirty="0" smtClean="0">
                          <a:solidFill>
                            <a:srgbClr val="000000"/>
                          </a:solidFill>
                          <a:latin typeface="TradeGothic"/>
                          <a:cs typeface="Arial" pitchFamily="34" charset="0"/>
                        </a:rPr>
                        <a:t>Fixed Rate  Bonds due 2025</a:t>
                      </a:r>
                      <a:endParaRPr lang="en-US" sz="700" b="0" i="0" dirty="0" smtClean="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750</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5.00%</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19 Oct 2025</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LSE</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758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0" i="0" baseline="0" dirty="0" smtClean="0">
                          <a:solidFill>
                            <a:srgbClr val="000000"/>
                          </a:solidFill>
                          <a:latin typeface="TradeGothic"/>
                          <a:cs typeface="Arial" pitchFamily="34" charset="0"/>
                        </a:rPr>
                        <a:t> Fixed Rate  Bonds due 2026</a:t>
                      </a:r>
                      <a:endParaRPr lang="en-US" sz="700" b="0" i="0" dirty="0" smtClean="0">
                        <a:solidFill>
                          <a:srgbClr val="000000"/>
                        </a:solidFill>
                        <a:latin typeface="TradeGothic"/>
                        <a:cs typeface="Arial" pitchFamily="34" charset="0"/>
                      </a:endParaRPr>
                    </a:p>
                  </a:txBody>
                  <a:tcPr marL="63305" marR="63305" marT="31652" marB="31652"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500</a:t>
                      </a:r>
                      <a:endParaRPr lang="en-US" sz="700" b="0" i="0" dirty="0">
                        <a:solidFill>
                          <a:srgbClr val="000000"/>
                        </a:solidFill>
                        <a:latin typeface="TradeGothic"/>
                        <a:cs typeface="Arial" pitchFamily="34" charset="0"/>
                      </a:endParaRPr>
                    </a:p>
                  </a:txBody>
                  <a:tcPr marL="63305" marR="63305" marT="31652" marB="31652"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3.75%</a:t>
                      </a:r>
                      <a:endParaRPr lang="en-US" sz="700" b="0" i="0" dirty="0">
                        <a:solidFill>
                          <a:srgbClr val="000000"/>
                        </a:solidFill>
                        <a:latin typeface="TradeGothic"/>
                        <a:cs typeface="Arial" pitchFamily="34" charset="0"/>
                      </a:endParaRPr>
                    </a:p>
                  </a:txBody>
                  <a:tcPr marL="63305" marR="63305" marT="31652" marB="31652"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22 Jun 2026</a:t>
                      </a:r>
                      <a:endParaRPr lang="en-US" sz="700" b="0" i="0" dirty="0">
                        <a:solidFill>
                          <a:srgbClr val="000000"/>
                        </a:solidFill>
                        <a:latin typeface="TradeGothic"/>
                        <a:cs typeface="Arial" pitchFamily="34" charset="0"/>
                      </a:endParaRPr>
                    </a:p>
                  </a:txBody>
                  <a:tcPr marL="63305" marR="63305" marT="31652" marB="31652"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ISE</a:t>
                      </a:r>
                      <a:endParaRPr lang="en-US" sz="700" b="0" i="0" dirty="0">
                        <a:solidFill>
                          <a:srgbClr val="000000"/>
                        </a:solidFill>
                        <a:latin typeface="TradeGothic"/>
                        <a:cs typeface="Arial" pitchFamily="34" charset="0"/>
                      </a:endParaRPr>
                    </a:p>
                  </a:txBody>
                  <a:tcPr marL="63305" marR="63305" marT="31652" marB="31652"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6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0" i="0" baseline="0" dirty="0" smtClean="0">
                          <a:solidFill>
                            <a:srgbClr val="000000"/>
                          </a:solidFill>
                          <a:latin typeface="TradeGothic"/>
                          <a:cs typeface="Arial" pitchFamily="34" charset="0"/>
                        </a:rPr>
                        <a:t>Fixed Rate  Bonds due 2028</a:t>
                      </a:r>
                      <a:endParaRPr lang="en-US" sz="700" b="0" i="0" dirty="0" smtClean="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500</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3.875%</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31 Jan</a:t>
                      </a:r>
                      <a:r>
                        <a:rPr lang="en-US" sz="700" b="0" i="0" baseline="0" dirty="0" smtClean="0">
                          <a:solidFill>
                            <a:srgbClr val="000000"/>
                          </a:solidFill>
                          <a:latin typeface="TradeGothic"/>
                          <a:cs typeface="Arial" pitchFamily="34" charset="0"/>
                        </a:rPr>
                        <a:t> 2028</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ISE</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96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0" i="0" baseline="0" dirty="0" smtClean="0">
                          <a:solidFill>
                            <a:srgbClr val="000000"/>
                          </a:solidFill>
                          <a:latin typeface="TradeGothic"/>
                          <a:cs typeface="Arial" pitchFamily="34" charset="0"/>
                        </a:rPr>
                        <a:t>Fixed Rate  Bonds due 2043</a:t>
                      </a:r>
                      <a:endParaRPr lang="en-US" sz="700" b="0" i="0" dirty="0" smtClean="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500</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4.50%</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31 Jan 2043</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700" b="0" i="0" dirty="0" smtClean="0">
                          <a:solidFill>
                            <a:srgbClr val="000000"/>
                          </a:solidFill>
                          <a:latin typeface="TradeGothic"/>
                          <a:cs typeface="Arial" pitchFamily="34" charset="0"/>
                        </a:rPr>
                        <a:t>ISE</a:t>
                      </a:r>
                      <a:endParaRPr lang="en-US" sz="700" b="0" i="0" dirty="0">
                        <a:solidFill>
                          <a:srgbClr val="000000"/>
                        </a:solidFill>
                        <a:latin typeface="TradeGothic"/>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220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0" i="0" kern="1200" dirty="0" smtClean="0">
                          <a:solidFill>
                            <a:srgbClr val="000000"/>
                          </a:solidFill>
                          <a:latin typeface="TradeGothic"/>
                          <a:ea typeface="+mn-ea"/>
                          <a:cs typeface="Arial" pitchFamily="34" charset="0"/>
                        </a:rPr>
                        <a:t>Sukuk</a:t>
                      </a:r>
                      <a:r>
                        <a:rPr lang="en-US" sz="700" b="0" i="0" kern="1200" baseline="0" dirty="0" smtClean="0">
                          <a:solidFill>
                            <a:srgbClr val="000000"/>
                          </a:solidFill>
                          <a:latin typeface="TradeGothic"/>
                          <a:ea typeface="+mn-ea"/>
                          <a:cs typeface="Arial" pitchFamily="34" charset="0"/>
                        </a:rPr>
                        <a:t> </a:t>
                      </a:r>
                      <a:r>
                        <a:rPr lang="en-US" sz="700" b="0" i="0" kern="1200" dirty="0" smtClean="0">
                          <a:solidFill>
                            <a:srgbClr val="000000"/>
                          </a:solidFill>
                          <a:latin typeface="TradeGothic"/>
                          <a:ea typeface="+mn-ea"/>
                          <a:cs typeface="Arial" pitchFamily="34" charset="0"/>
                        </a:rPr>
                        <a:t>due  2018</a:t>
                      </a: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700" b="0" i="0" kern="1200" dirty="0" smtClean="0">
                          <a:solidFill>
                            <a:srgbClr val="000000"/>
                          </a:solidFill>
                          <a:latin typeface="TradeGothic"/>
                          <a:ea typeface="+mn-ea"/>
                          <a:cs typeface="Arial" pitchFamily="34" charset="0"/>
                        </a:rPr>
                        <a:t>1,250</a:t>
                      </a:r>
                      <a:endParaRPr lang="en-US" sz="700" b="0" i="0" kern="1200" dirty="0">
                        <a:solidFill>
                          <a:srgbClr val="000000"/>
                        </a:solidFill>
                        <a:latin typeface="TradeGothic"/>
                        <a:ea typeface="+mn-ea"/>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700" b="0" i="0" kern="1200" dirty="0" smtClean="0">
                          <a:solidFill>
                            <a:srgbClr val="000000"/>
                          </a:solidFill>
                          <a:latin typeface="TradeGothic"/>
                          <a:ea typeface="+mn-ea"/>
                          <a:cs typeface="Arial" pitchFamily="34" charset="0"/>
                        </a:rPr>
                        <a:t>3.039%</a:t>
                      </a:r>
                      <a:endParaRPr lang="en-US" sz="700" b="0" i="0" kern="1200" dirty="0">
                        <a:solidFill>
                          <a:srgbClr val="000000"/>
                        </a:solidFill>
                        <a:latin typeface="TradeGothic"/>
                        <a:ea typeface="+mn-ea"/>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700" b="0" i="0" kern="1200" dirty="0" smtClean="0">
                          <a:solidFill>
                            <a:srgbClr val="000000"/>
                          </a:solidFill>
                          <a:latin typeface="TradeGothic"/>
                          <a:ea typeface="+mn-ea"/>
                          <a:cs typeface="Arial" pitchFamily="34" charset="0"/>
                        </a:rPr>
                        <a:t>03 Dec 2018</a:t>
                      </a:r>
                      <a:endParaRPr lang="en-US" sz="700" b="0" i="0" kern="1200" dirty="0">
                        <a:solidFill>
                          <a:srgbClr val="000000"/>
                        </a:solidFill>
                        <a:latin typeface="TradeGothic"/>
                        <a:ea typeface="+mn-ea"/>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0" i="0" kern="1200" dirty="0" smtClean="0">
                        <a:solidFill>
                          <a:srgbClr val="000000"/>
                        </a:solidFill>
                        <a:latin typeface="TradeGothic"/>
                        <a:ea typeface="+mn-ea"/>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700" b="0" i="0" kern="1200" dirty="0" smtClean="0">
                          <a:solidFill>
                            <a:srgbClr val="000000"/>
                          </a:solidFill>
                          <a:latin typeface="TradeGothic"/>
                          <a:ea typeface="+mn-ea"/>
                          <a:cs typeface="Arial" pitchFamily="34" charset="0"/>
                        </a:rPr>
                        <a:t>ISE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700" b="0" i="0" kern="1200" dirty="0" smtClean="0">
                        <a:solidFill>
                          <a:srgbClr val="000000"/>
                        </a:solidFill>
                        <a:latin typeface="TradeGothic"/>
                        <a:ea typeface="+mn-ea"/>
                        <a:cs typeface="Arial" pitchFamily="34" charset="0"/>
                      </a:endParaRPr>
                    </a:p>
                  </a:txBody>
                  <a:tcPr marL="84406" marR="84406" marT="42203" marB="42203"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graphicFrame>
        <p:nvGraphicFramePr>
          <p:cNvPr id="14" name="Table 13"/>
          <p:cNvGraphicFramePr>
            <a:graphicFrameLocks noGrp="1"/>
          </p:cNvGraphicFramePr>
          <p:nvPr>
            <p:extLst/>
          </p:nvPr>
        </p:nvGraphicFramePr>
        <p:xfrm>
          <a:off x="662643" y="5101856"/>
          <a:ext cx="7757312" cy="236806"/>
        </p:xfrm>
        <a:graphic>
          <a:graphicData uri="http://schemas.openxmlformats.org/drawingml/2006/table">
            <a:tbl>
              <a:tblPr firstRow="1" bandRow="1">
                <a:tableStyleId>{5C22544A-7EE6-4342-B048-85BDC9FD1C3A}</a:tableStyleId>
              </a:tblPr>
              <a:tblGrid>
                <a:gridCol w="976744">
                  <a:extLst>
                    <a:ext uri="{9D8B030D-6E8A-4147-A177-3AD203B41FA5}">
                      <a16:colId xmlns:a16="http://schemas.microsoft.com/office/drawing/2014/main" val="20000"/>
                    </a:ext>
                  </a:extLst>
                </a:gridCol>
                <a:gridCol w="618978">
                  <a:extLst>
                    <a:ext uri="{9D8B030D-6E8A-4147-A177-3AD203B41FA5}">
                      <a16:colId xmlns:a16="http://schemas.microsoft.com/office/drawing/2014/main" val="20001"/>
                    </a:ext>
                  </a:extLst>
                </a:gridCol>
                <a:gridCol w="584982">
                  <a:extLst>
                    <a:ext uri="{9D8B030D-6E8A-4147-A177-3AD203B41FA5}">
                      <a16:colId xmlns:a16="http://schemas.microsoft.com/office/drawing/2014/main" val="20002"/>
                    </a:ext>
                  </a:extLst>
                </a:gridCol>
                <a:gridCol w="1675228">
                  <a:extLst>
                    <a:ext uri="{9D8B030D-6E8A-4147-A177-3AD203B41FA5}">
                      <a16:colId xmlns:a16="http://schemas.microsoft.com/office/drawing/2014/main" val="20003"/>
                    </a:ext>
                  </a:extLst>
                </a:gridCol>
                <a:gridCol w="1370428">
                  <a:extLst>
                    <a:ext uri="{9D8B030D-6E8A-4147-A177-3AD203B41FA5}">
                      <a16:colId xmlns:a16="http://schemas.microsoft.com/office/drawing/2014/main" val="20004"/>
                    </a:ext>
                  </a:extLst>
                </a:gridCol>
                <a:gridCol w="584982">
                  <a:extLst>
                    <a:ext uri="{9D8B030D-6E8A-4147-A177-3AD203B41FA5}">
                      <a16:colId xmlns:a16="http://schemas.microsoft.com/office/drawing/2014/main" val="20005"/>
                    </a:ext>
                  </a:extLst>
                </a:gridCol>
                <a:gridCol w="1945970">
                  <a:extLst>
                    <a:ext uri="{9D8B030D-6E8A-4147-A177-3AD203B41FA5}">
                      <a16:colId xmlns:a16="http://schemas.microsoft.com/office/drawing/2014/main" val="20006"/>
                    </a:ext>
                  </a:extLst>
                </a:gridCol>
              </a:tblGrid>
              <a:tr h="232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cap="none" normalizeH="0" baseline="0" dirty="0" smtClean="0">
                          <a:ln>
                            <a:noFill/>
                          </a:ln>
                          <a:solidFill>
                            <a:srgbClr val="000000"/>
                          </a:solidFill>
                          <a:effectLst/>
                          <a:latin typeface="+mn-lt"/>
                          <a:ea typeface="ＭＳ Ｐゴシック"/>
                          <a:cs typeface="Arial" pitchFamily="34" charset="0"/>
                        </a:rPr>
                        <a:t>Total Loans </a:t>
                      </a:r>
                    </a:p>
                  </a:txBody>
                  <a:tcPr marL="84406" marR="84406" marT="42203" marB="42203">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cap="none" normalizeH="0" baseline="0" dirty="0" smtClean="0">
                          <a:ln>
                            <a:noFill/>
                          </a:ln>
                          <a:solidFill>
                            <a:srgbClr val="000000"/>
                          </a:solidFill>
                          <a:effectLst/>
                          <a:latin typeface="+mn-lt"/>
                          <a:ea typeface="ＭＳ Ｐゴシック"/>
                          <a:cs typeface="Arial" pitchFamily="34" charset="0"/>
                        </a:rPr>
                        <a:t>3,674 m</a:t>
                      </a:r>
                    </a:p>
                  </a:txBody>
                  <a:tcPr marL="84406" marR="84406" marT="42203" marB="42203">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cap="none" normalizeH="0" baseline="0" dirty="0" smtClean="0">
                          <a:ln>
                            <a:noFill/>
                          </a:ln>
                          <a:solidFill>
                            <a:srgbClr val="000000"/>
                          </a:solidFill>
                          <a:effectLst/>
                          <a:latin typeface="+mn-lt"/>
                          <a:ea typeface="ＭＳ Ｐゴシック"/>
                          <a:cs typeface="Arial" pitchFamily="34" charset="0"/>
                        </a:rPr>
                        <a:t>2,060 m</a:t>
                      </a:r>
                    </a:p>
                  </a:txBody>
                  <a:tcPr marL="84406" marR="84406" marT="42203" marB="42203">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sngStrike" cap="none" normalizeH="0" baseline="0" dirty="0" smtClean="0">
                        <a:ln>
                          <a:noFill/>
                        </a:ln>
                        <a:solidFill>
                          <a:schemeClr val="accent1"/>
                        </a:solidFill>
                        <a:effectLst/>
                        <a:latin typeface="+mn-lt"/>
                        <a:ea typeface="ＭＳ Ｐゴシック"/>
                        <a:cs typeface="Arial" pitchFamily="34" charset="0"/>
                      </a:endParaRPr>
                    </a:p>
                  </a:txBody>
                  <a:tcPr marL="84406" marR="84406" marT="42203" marB="42203">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i="0" dirty="0" smtClean="0">
                          <a:solidFill>
                            <a:srgbClr val="000000"/>
                          </a:solidFill>
                          <a:latin typeface="+mn-lt"/>
                          <a:cs typeface="Arial" pitchFamily="34" charset="0"/>
                        </a:rPr>
                        <a:t>Total </a:t>
                      </a:r>
                      <a:r>
                        <a:rPr lang="en-US" sz="800" b="1" i="0" baseline="0" dirty="0" smtClean="0">
                          <a:solidFill>
                            <a:srgbClr val="000000"/>
                          </a:solidFill>
                          <a:latin typeface="+mn-lt"/>
                          <a:cs typeface="Arial" pitchFamily="34" charset="0"/>
                        </a:rPr>
                        <a:t>Bonds and Sukuk</a:t>
                      </a:r>
                      <a:endParaRPr lang="en-US" sz="800" b="1" i="0" dirty="0" smtClean="0">
                        <a:solidFill>
                          <a:srgbClr val="000000"/>
                        </a:solidFill>
                        <a:latin typeface="+mn-lt"/>
                        <a:cs typeface="Arial" pitchFamily="34" charset="0"/>
                      </a:endParaRPr>
                    </a:p>
                  </a:txBody>
                  <a:tcPr marL="84406" marR="84406" marT="42203" marB="42203">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i="0" dirty="0" smtClean="0">
                          <a:solidFill>
                            <a:srgbClr val="000000"/>
                          </a:solidFill>
                          <a:latin typeface="+mn-lt"/>
                          <a:cs typeface="Arial" pitchFamily="34" charset="0"/>
                        </a:rPr>
                        <a:t>6,100 m</a:t>
                      </a:r>
                    </a:p>
                  </a:txBody>
                  <a:tcPr marL="84406" marR="84406" marT="42203" marB="42203">
                    <a:solidFill>
                      <a:schemeClr val="bg1">
                        <a:lumMod val="85000"/>
                      </a:schemeClr>
                    </a:solidFill>
                  </a:tcPr>
                </a:tc>
                <a:tc>
                  <a:txBody>
                    <a:bodyPr/>
                    <a:lstStyle/>
                    <a:p>
                      <a:r>
                        <a:rPr lang="en-US" sz="1000" dirty="0" smtClean="0">
                          <a:solidFill>
                            <a:srgbClr val="000000"/>
                          </a:solidFill>
                          <a:latin typeface="+mn-lt"/>
                        </a:rPr>
                        <a:t>   </a:t>
                      </a:r>
                      <a:endParaRPr lang="en-US" sz="800" b="1" i="0" strike="sngStrike" kern="1200" dirty="0">
                        <a:solidFill>
                          <a:schemeClr val="accent1"/>
                        </a:solidFill>
                        <a:latin typeface="+mn-lt"/>
                        <a:ea typeface="+mn-ea"/>
                        <a:cs typeface="Arial" pitchFamily="34" charset="0"/>
                      </a:endParaRPr>
                    </a:p>
                  </a:txBody>
                  <a:tcPr marL="84406" marR="84406" marT="42203" marB="42203">
                    <a:solidFill>
                      <a:schemeClr val="bg1">
                        <a:lumMod val="85000"/>
                      </a:schemeClr>
                    </a:solidFill>
                  </a:tcP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extLst/>
          </p:nvPr>
        </p:nvGraphicFramePr>
        <p:xfrm>
          <a:off x="662643" y="5358756"/>
          <a:ext cx="7757311" cy="264097"/>
        </p:xfrm>
        <a:graphic>
          <a:graphicData uri="http://schemas.openxmlformats.org/drawingml/2006/table">
            <a:tbl>
              <a:tblPr firstRow="1" bandRow="1">
                <a:effectLst/>
                <a:tableStyleId>{5C22544A-7EE6-4342-B048-85BDC9FD1C3A}</a:tableStyleId>
              </a:tblPr>
              <a:tblGrid>
                <a:gridCol w="6024570">
                  <a:extLst>
                    <a:ext uri="{9D8B030D-6E8A-4147-A177-3AD203B41FA5}">
                      <a16:colId xmlns:a16="http://schemas.microsoft.com/office/drawing/2014/main" val="20000"/>
                    </a:ext>
                  </a:extLst>
                </a:gridCol>
                <a:gridCol w="1732741">
                  <a:extLst>
                    <a:ext uri="{9D8B030D-6E8A-4147-A177-3AD203B41FA5}">
                      <a16:colId xmlns:a16="http://schemas.microsoft.com/office/drawing/2014/main" val="20001"/>
                    </a:ext>
                  </a:extLst>
                </a:gridCol>
              </a:tblGrid>
              <a:tr h="264097">
                <a:tc>
                  <a:txBody>
                    <a:bodyPr/>
                    <a:lstStyle/>
                    <a:p>
                      <a:pPr algn="l"/>
                      <a:r>
                        <a:rPr lang="en-US" sz="1000" b="1" dirty="0" smtClean="0">
                          <a:solidFill>
                            <a:schemeClr val="tx1">
                              <a:lumMod val="50000"/>
                            </a:schemeClr>
                          </a:solidFill>
                          <a:latin typeface="Arial" pitchFamily="34" charset="0"/>
                          <a:cs typeface="Arial" pitchFamily="34" charset="0"/>
                        </a:rPr>
                        <a:t>Total outstanding debt as at 30 September</a:t>
                      </a:r>
                      <a:r>
                        <a:rPr lang="en-US" sz="1000" b="1" baseline="0" dirty="0" smtClean="0">
                          <a:solidFill>
                            <a:schemeClr val="tx1">
                              <a:lumMod val="50000"/>
                            </a:schemeClr>
                          </a:solidFill>
                          <a:latin typeface="Arial" pitchFamily="34" charset="0"/>
                          <a:cs typeface="Arial" pitchFamily="34" charset="0"/>
                        </a:rPr>
                        <a:t> </a:t>
                      </a:r>
                      <a:r>
                        <a:rPr lang="en-US" sz="1000" b="1" dirty="0" smtClean="0">
                          <a:solidFill>
                            <a:schemeClr val="tx1">
                              <a:lumMod val="50000"/>
                            </a:schemeClr>
                          </a:solidFill>
                          <a:latin typeface="Arial" pitchFamily="34" charset="0"/>
                          <a:cs typeface="Arial" pitchFamily="34" charset="0"/>
                        </a:rPr>
                        <a:t>2018 </a:t>
                      </a:r>
                      <a:r>
                        <a:rPr lang="en-US" sz="1000" b="1" baseline="0" dirty="0" smtClean="0">
                          <a:solidFill>
                            <a:schemeClr val="tx1">
                              <a:lumMod val="50000"/>
                            </a:schemeClr>
                          </a:solidFill>
                          <a:latin typeface="Arial" pitchFamily="34" charset="0"/>
                          <a:cs typeface="Arial" pitchFamily="34" charset="0"/>
                        </a:rPr>
                        <a:t>at Ooredoo Q.P.S.C. level</a:t>
                      </a:r>
                      <a:endParaRPr lang="en-US" sz="1000" b="1" baseline="30000" dirty="0" smtClean="0">
                        <a:solidFill>
                          <a:schemeClr val="tx1">
                            <a:lumMod val="50000"/>
                          </a:schemeClr>
                        </a:solidFill>
                        <a:latin typeface="Arial" pitchFamily="34" charset="0"/>
                        <a:cs typeface="Arial" pitchFamily="34" charset="0"/>
                      </a:endParaRPr>
                    </a:p>
                  </a:txBody>
                  <a:tcPr marL="68580" marR="68580" marT="31652" marB="31652" anchor="ctr">
                    <a:lnL w="12700" cmpd="sng">
                      <a:noFill/>
                    </a:lnL>
                    <a:lnR w="12700" cmpd="sng">
                      <a:noFill/>
                    </a:lnR>
                    <a:lnT w="571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normalizeH="0" baseline="0" dirty="0" smtClean="0">
                          <a:ln>
                            <a:noFill/>
                          </a:ln>
                          <a:solidFill>
                            <a:srgbClr val="000000"/>
                          </a:solidFill>
                          <a:effectLst/>
                          <a:latin typeface="TradeGothic"/>
                          <a:ea typeface="ＭＳ Ｐゴシック"/>
                          <a:cs typeface="Arial" pitchFamily="34" charset="0"/>
                        </a:rPr>
                        <a:t>USD 8,160 million</a:t>
                      </a:r>
                      <a:endParaRPr kumimoji="0" lang="en-US" sz="900" b="1" i="0" u="none" strike="noStrike" kern="1200" cap="none" normalizeH="0" baseline="0" dirty="0">
                        <a:ln>
                          <a:noFill/>
                        </a:ln>
                        <a:solidFill>
                          <a:srgbClr val="000000"/>
                        </a:solidFill>
                        <a:effectLst/>
                        <a:latin typeface="TradeGothic"/>
                        <a:ea typeface="ＭＳ Ｐゴシック"/>
                        <a:cs typeface="Arial" pitchFamily="34" charset="0"/>
                      </a:endParaRPr>
                    </a:p>
                  </a:txBody>
                  <a:tcPr marL="68580" marR="68580" marT="31652" marB="31652" anchor="ctr">
                    <a:lnL w="12700" cmpd="sng">
                      <a:noFill/>
                    </a:lnL>
                    <a:lnR w="12700" cmpd="sng">
                      <a:noFill/>
                    </a:lnR>
                    <a:lnT w="571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extLst>
                  <a:ext uri="{0D108BD9-81ED-4DB2-BD59-A6C34878D82A}">
                    <a16:rowId xmlns:a16="http://schemas.microsoft.com/office/drawing/2014/main" val="10000"/>
                  </a:ext>
                </a:extLst>
              </a:tr>
            </a:tbl>
          </a:graphicData>
        </a:graphic>
      </p:graphicFrame>
      <p:sp>
        <p:nvSpPr>
          <p:cNvPr id="17" name="Title 1"/>
          <p:cNvSpPr txBox="1">
            <a:spLocks/>
          </p:cNvSpPr>
          <p:nvPr/>
        </p:nvSpPr>
        <p:spPr>
          <a:xfrm>
            <a:off x="351695" y="-31173"/>
            <a:ext cx="8436708" cy="914400"/>
          </a:xfrm>
          <a:prstGeom prst="rect">
            <a:avLst/>
          </a:prstGeom>
        </p:spPr>
        <p:txBody>
          <a:bodyPr vert="horz" lIns="91440" tIns="45720" rIns="91440" bIns="45720" rtlCol="0" anchor="b">
            <a:noAutofit/>
          </a:bodyPr>
          <a:lstStyle>
            <a:lvl1pPr algn="l" defTabSz="867529" rtl="0" eaLnBrk="1" fontAlgn="base"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algn="l" defTabSz="867529" rtl="0" eaLnBrk="1" fontAlgn="base" hangingPunct="1">
              <a:lnSpc>
                <a:spcPct val="90000"/>
              </a:lnSpc>
              <a:spcBef>
                <a:spcPct val="0"/>
              </a:spcBef>
              <a:spcAft>
                <a:spcPct val="0"/>
              </a:spcAft>
              <a:defRPr sz="2215" b="1">
                <a:solidFill>
                  <a:srgbClr val="003366"/>
                </a:solidFill>
                <a:latin typeface="Arial" charset="0"/>
                <a:ea typeface="Arial" charset="0"/>
                <a:cs typeface="Arial" charset="0"/>
              </a:defRPr>
            </a:lvl2pPr>
            <a:lvl3pPr algn="l" defTabSz="867529" rtl="0" eaLnBrk="1" fontAlgn="base" hangingPunct="1">
              <a:lnSpc>
                <a:spcPct val="90000"/>
              </a:lnSpc>
              <a:spcBef>
                <a:spcPct val="0"/>
              </a:spcBef>
              <a:spcAft>
                <a:spcPct val="0"/>
              </a:spcAft>
              <a:defRPr sz="2215" b="1">
                <a:solidFill>
                  <a:srgbClr val="003366"/>
                </a:solidFill>
                <a:latin typeface="Arial" charset="0"/>
                <a:ea typeface="Arial" charset="0"/>
                <a:cs typeface="Arial" charset="0"/>
              </a:defRPr>
            </a:lvl3pPr>
            <a:lvl4pPr algn="l" defTabSz="867529" rtl="0" eaLnBrk="1" fontAlgn="base" hangingPunct="1">
              <a:lnSpc>
                <a:spcPct val="90000"/>
              </a:lnSpc>
              <a:spcBef>
                <a:spcPct val="0"/>
              </a:spcBef>
              <a:spcAft>
                <a:spcPct val="0"/>
              </a:spcAft>
              <a:defRPr sz="2215" b="1">
                <a:solidFill>
                  <a:srgbClr val="003366"/>
                </a:solidFill>
                <a:latin typeface="Arial" charset="0"/>
                <a:ea typeface="Arial" charset="0"/>
                <a:cs typeface="Arial" charset="0"/>
              </a:defRPr>
            </a:lvl4pPr>
            <a:lvl5pPr algn="l" defTabSz="867529" rtl="0" eaLnBrk="1" fontAlgn="base" hangingPunct="1">
              <a:lnSpc>
                <a:spcPct val="90000"/>
              </a:lnSpc>
              <a:spcBef>
                <a:spcPct val="0"/>
              </a:spcBef>
              <a:spcAft>
                <a:spcPct val="0"/>
              </a:spcAft>
              <a:defRPr sz="2215" b="1">
                <a:solidFill>
                  <a:srgbClr val="003366"/>
                </a:solidFill>
                <a:latin typeface="Arial" charset="0"/>
                <a:ea typeface="Arial" charset="0"/>
                <a:cs typeface="Arial" charset="0"/>
              </a:defRPr>
            </a:lvl5pPr>
            <a:lvl6pPr marL="422041" algn="l" defTabSz="867529" rtl="0" eaLnBrk="1" fontAlgn="base" hangingPunct="1">
              <a:lnSpc>
                <a:spcPct val="90000"/>
              </a:lnSpc>
              <a:spcBef>
                <a:spcPct val="0"/>
              </a:spcBef>
              <a:spcAft>
                <a:spcPct val="0"/>
              </a:spcAft>
              <a:defRPr sz="1477" b="1">
                <a:solidFill>
                  <a:srgbClr val="0057A6"/>
                </a:solidFill>
                <a:latin typeface="Arial" charset="0"/>
              </a:defRPr>
            </a:lvl6pPr>
            <a:lvl7pPr marL="844083" algn="l" defTabSz="867529" rtl="0" eaLnBrk="1" fontAlgn="base" hangingPunct="1">
              <a:lnSpc>
                <a:spcPct val="90000"/>
              </a:lnSpc>
              <a:spcBef>
                <a:spcPct val="0"/>
              </a:spcBef>
              <a:spcAft>
                <a:spcPct val="0"/>
              </a:spcAft>
              <a:defRPr sz="1477" b="1">
                <a:solidFill>
                  <a:srgbClr val="0057A6"/>
                </a:solidFill>
                <a:latin typeface="Arial" charset="0"/>
              </a:defRPr>
            </a:lvl7pPr>
            <a:lvl8pPr marL="1266124" algn="l" defTabSz="867529" rtl="0" eaLnBrk="1" fontAlgn="base" hangingPunct="1">
              <a:lnSpc>
                <a:spcPct val="90000"/>
              </a:lnSpc>
              <a:spcBef>
                <a:spcPct val="0"/>
              </a:spcBef>
              <a:spcAft>
                <a:spcPct val="0"/>
              </a:spcAft>
              <a:defRPr sz="1477" b="1">
                <a:solidFill>
                  <a:srgbClr val="0057A6"/>
                </a:solidFill>
                <a:latin typeface="Arial" charset="0"/>
              </a:defRPr>
            </a:lvl8pPr>
            <a:lvl9pPr marL="1688165" algn="l" defTabSz="867529" rtl="0" eaLnBrk="1" fontAlgn="base" hangingPunct="1">
              <a:lnSpc>
                <a:spcPct val="90000"/>
              </a:lnSpc>
              <a:spcBef>
                <a:spcPct val="0"/>
              </a:spcBef>
              <a:spcAft>
                <a:spcPct val="0"/>
              </a:spcAft>
              <a:defRPr sz="1477" b="1">
                <a:solidFill>
                  <a:srgbClr val="0057A6"/>
                </a:solidFill>
                <a:latin typeface="Arial" charset="0"/>
              </a:defRPr>
            </a:lvl9pPr>
          </a:lstStyle>
          <a:p>
            <a:r>
              <a:rPr lang="en-US" sz="3200" dirty="0">
                <a:solidFill>
                  <a:srgbClr val="ED1C24"/>
                </a:solidFill>
                <a:latin typeface="Ooredoo Heavy" panose="00000A00000000000000" pitchFamily="50" charset="0"/>
              </a:rPr>
              <a:t>Group Results</a:t>
            </a:r>
            <a:br>
              <a:rPr lang="en-US" sz="3200" dirty="0">
                <a:solidFill>
                  <a:srgbClr val="ED1C24"/>
                </a:solidFill>
                <a:latin typeface="Ooredoo Heavy" panose="00000A00000000000000" pitchFamily="50" charset="0"/>
              </a:rPr>
            </a:br>
            <a:r>
              <a:rPr lang="en-US" sz="1800" dirty="0">
                <a:latin typeface="+mj-lt"/>
              </a:rPr>
              <a:t>Debt Profile – Ooredoo </a:t>
            </a:r>
            <a:r>
              <a:rPr lang="en-US" sz="1800" dirty="0" smtClean="0">
                <a:latin typeface="+mj-lt"/>
              </a:rPr>
              <a:t>Q.P.S.C</a:t>
            </a:r>
            <a:r>
              <a:rPr lang="en-US" sz="1800" dirty="0">
                <a:latin typeface="+mj-lt"/>
              </a:rPr>
              <a:t>. level</a:t>
            </a:r>
          </a:p>
        </p:txBody>
      </p:sp>
      <p:sp>
        <p:nvSpPr>
          <p:cNvPr id="18" name="Rectangle 12"/>
          <p:cNvSpPr>
            <a:spLocks noChangeArrowheads="1"/>
          </p:cNvSpPr>
          <p:nvPr/>
        </p:nvSpPr>
        <p:spPr bwMode="auto">
          <a:xfrm>
            <a:off x="714471" y="6027429"/>
            <a:ext cx="7711156" cy="316523"/>
          </a:xfrm>
          <a:prstGeom prst="rect">
            <a:avLst/>
          </a:prstGeom>
          <a:solidFill>
            <a:schemeClr val="accent1"/>
          </a:solidFill>
          <a:ln w="9525">
            <a:noFill/>
            <a:miter lim="800000"/>
            <a:headEnd/>
            <a:tailEnd/>
          </a:ln>
        </p:spPr>
        <p:txBody>
          <a:bodyPr lIns="50644" tIns="50644" rIns="50644" bIns="50644" anchor="ctr"/>
          <a:lstStyle/>
          <a:p>
            <a:pPr algn="ctr">
              <a:buClr>
                <a:srgbClr val="ED1261"/>
              </a:buClr>
            </a:pPr>
            <a:r>
              <a:rPr lang="en-US" altLang="zh-TW" sz="1292" b="1" i="1" dirty="0" smtClean="0">
                <a:solidFill>
                  <a:schemeClr val="bg1"/>
                </a:solidFill>
                <a:latin typeface="Calibri" panose="020F0502020204030204" pitchFamily="34" charset="0"/>
                <a:ea typeface="PMingLiU" pitchFamily="18" charset="-120"/>
                <a:cs typeface="Arial" pitchFamily="34" charset="0"/>
              </a:rPr>
              <a:t>Long term debt profile is well balanced.   Debt maturing in December 2018 proactively addressed</a:t>
            </a:r>
            <a:endParaRPr lang="en-US" altLang="zh-TW" sz="1292" b="1" i="1" dirty="0">
              <a:solidFill>
                <a:schemeClr val="bg1"/>
              </a:solidFill>
              <a:latin typeface="Calibri" panose="020F0502020204030204" pitchFamily="34" charset="0"/>
              <a:ea typeface="PMingLiU" pitchFamily="18" charset="-120"/>
              <a:cs typeface="Arial" pitchFamily="34" charset="0"/>
            </a:endParaRPr>
          </a:p>
        </p:txBody>
      </p:sp>
      <p:graphicFrame>
        <p:nvGraphicFramePr>
          <p:cNvPr id="16" name="Chart 15"/>
          <p:cNvGraphicFramePr>
            <a:graphicFrameLocks/>
          </p:cNvGraphicFramePr>
          <p:nvPr>
            <p:extLst/>
          </p:nvPr>
        </p:nvGraphicFramePr>
        <p:xfrm>
          <a:off x="708798" y="1189657"/>
          <a:ext cx="7862756" cy="1824466"/>
        </p:xfrm>
        <a:graphic>
          <a:graphicData uri="http://schemas.openxmlformats.org/drawingml/2006/chart">
            <c:chart xmlns:c="http://schemas.openxmlformats.org/drawingml/2006/chart" xmlns:r="http://schemas.openxmlformats.org/officeDocument/2006/relationships" r:id="rId3"/>
          </a:graphicData>
        </a:graphic>
      </p:graphicFrame>
      <p:sp>
        <p:nvSpPr>
          <p:cNvPr id="19" name="Rectangle 18"/>
          <p:cNvSpPr/>
          <p:nvPr/>
        </p:nvSpPr>
        <p:spPr>
          <a:xfrm>
            <a:off x="3390899" y="2594719"/>
            <a:ext cx="242959" cy="47845"/>
          </a:xfrm>
          <a:prstGeom prst="rect">
            <a:avLst/>
          </a:prstGeom>
          <a:solidFill>
            <a:srgbClr val="FF0000"/>
          </a:solid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000" dirty="0">
              <a:solidFill>
                <a:srgbClr val="FF0000"/>
              </a:solidFill>
            </a:endParaRPr>
          </a:p>
        </p:txBody>
      </p:sp>
      <p:sp>
        <p:nvSpPr>
          <p:cNvPr id="20" name="Rectangle 19"/>
          <p:cNvSpPr/>
          <p:nvPr/>
        </p:nvSpPr>
        <p:spPr>
          <a:xfrm>
            <a:off x="4722852" y="2587880"/>
            <a:ext cx="242959" cy="47845"/>
          </a:xfrm>
          <a:prstGeom prst="rect">
            <a:avLst/>
          </a:prstGeom>
          <a:solidFill>
            <a:srgbClr val="FF0000"/>
          </a:solid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000" dirty="0">
              <a:solidFill>
                <a:srgbClr val="FF0000"/>
              </a:solidFill>
            </a:endParaRPr>
          </a:p>
        </p:txBody>
      </p:sp>
    </p:spTree>
    <p:extLst>
      <p:ext uri="{BB962C8B-B14F-4D97-AF65-F5344CB8AC3E}">
        <p14:creationId xmlns:p14="http://schemas.microsoft.com/office/powerpoint/2010/main" val="342321249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bwMode="auto">
          <a:xfrm flipH="1">
            <a:off x="451717" y="935187"/>
            <a:ext cx="8437411" cy="5340922"/>
          </a:xfrm>
          <a:prstGeom prst="roundRect">
            <a:avLst>
              <a:gd name="adj" fmla="val 0"/>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solidFill>
                <a:schemeClr val="tx1">
                  <a:lumMod val="50000"/>
                </a:schemeClr>
              </a:solidFill>
              <a:latin typeface="+mn-lt"/>
            </a:endParaRPr>
          </a:p>
        </p:txBody>
      </p:sp>
      <p:sp>
        <p:nvSpPr>
          <p:cNvPr id="72" name="Text Placeholder 8"/>
          <p:cNvSpPr txBox="1"/>
          <p:nvPr/>
        </p:nvSpPr>
        <p:spPr>
          <a:xfrm>
            <a:off x="587319" y="1029424"/>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Qatar (QAR)</a:t>
            </a:r>
            <a:endParaRPr lang="en-GB" sz="1000" b="1" dirty="0">
              <a:solidFill>
                <a:schemeClr val="bg1"/>
              </a:solidFill>
              <a:latin typeface="+mn-lt"/>
              <a:cs typeface="Arial" pitchFamily="34" charset="0"/>
            </a:endParaRPr>
          </a:p>
        </p:txBody>
      </p:sp>
      <p:sp>
        <p:nvSpPr>
          <p:cNvPr id="73" name="Text Placeholder 8"/>
          <p:cNvSpPr txBox="1"/>
          <p:nvPr/>
        </p:nvSpPr>
        <p:spPr>
          <a:xfrm>
            <a:off x="2252233" y="1029424"/>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Iraq (QAR)</a:t>
            </a:r>
            <a:endParaRPr lang="en-GB" sz="1000" b="1" dirty="0">
              <a:solidFill>
                <a:schemeClr val="bg1"/>
              </a:solidFill>
              <a:latin typeface="+mn-lt"/>
              <a:cs typeface="Arial" pitchFamily="34" charset="0"/>
            </a:endParaRPr>
          </a:p>
        </p:txBody>
      </p:sp>
      <p:sp>
        <p:nvSpPr>
          <p:cNvPr id="74" name="Text Placeholder 8"/>
          <p:cNvSpPr txBox="1"/>
          <p:nvPr/>
        </p:nvSpPr>
        <p:spPr>
          <a:xfrm>
            <a:off x="3917147" y="1029424"/>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Oman (QAR)</a:t>
            </a:r>
            <a:endParaRPr lang="en-GB" sz="1000" b="1" dirty="0">
              <a:solidFill>
                <a:schemeClr val="bg1"/>
              </a:solidFill>
              <a:latin typeface="+mn-lt"/>
              <a:cs typeface="Arial" pitchFamily="34" charset="0"/>
            </a:endParaRPr>
          </a:p>
        </p:txBody>
      </p:sp>
      <p:sp>
        <p:nvSpPr>
          <p:cNvPr id="75" name="Text Placeholder 8"/>
          <p:cNvSpPr txBox="1"/>
          <p:nvPr/>
        </p:nvSpPr>
        <p:spPr>
          <a:xfrm>
            <a:off x="5582061" y="1029424"/>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Maldives (QAR)</a:t>
            </a:r>
            <a:endParaRPr lang="en-GB" sz="1000" b="1" dirty="0">
              <a:solidFill>
                <a:schemeClr val="bg1"/>
              </a:solidFill>
              <a:latin typeface="+mn-lt"/>
              <a:cs typeface="Arial" pitchFamily="34" charset="0"/>
            </a:endParaRPr>
          </a:p>
        </p:txBody>
      </p:sp>
      <p:sp>
        <p:nvSpPr>
          <p:cNvPr id="76" name="Text Placeholder 8"/>
          <p:cNvSpPr txBox="1"/>
          <p:nvPr/>
        </p:nvSpPr>
        <p:spPr>
          <a:xfrm>
            <a:off x="7246973" y="1029424"/>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Palestine (QAR)</a:t>
            </a:r>
            <a:endParaRPr lang="en-GB" sz="1000" b="1" dirty="0">
              <a:solidFill>
                <a:schemeClr val="bg1"/>
              </a:solidFill>
              <a:latin typeface="+mn-lt"/>
              <a:cs typeface="Arial" pitchFamily="34" charset="0"/>
            </a:endParaRPr>
          </a:p>
        </p:txBody>
      </p:sp>
      <p:sp>
        <p:nvSpPr>
          <p:cNvPr id="78" name="Text Placeholder 8"/>
          <p:cNvSpPr txBox="1"/>
          <p:nvPr/>
        </p:nvSpPr>
        <p:spPr>
          <a:xfrm>
            <a:off x="587319" y="2780884"/>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Indonesia (QAR)</a:t>
            </a:r>
          </a:p>
        </p:txBody>
      </p:sp>
      <p:sp>
        <p:nvSpPr>
          <p:cNvPr id="79" name="Text Placeholder 8"/>
          <p:cNvSpPr txBox="1"/>
          <p:nvPr/>
        </p:nvSpPr>
        <p:spPr>
          <a:xfrm>
            <a:off x="2252233" y="2780884"/>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Kuwait (QAR)</a:t>
            </a:r>
          </a:p>
        </p:txBody>
      </p:sp>
      <p:sp>
        <p:nvSpPr>
          <p:cNvPr id="80" name="Text Placeholder 8"/>
          <p:cNvSpPr txBox="1"/>
          <p:nvPr/>
        </p:nvSpPr>
        <p:spPr>
          <a:xfrm>
            <a:off x="3917147" y="2780884"/>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Tunisia (QAR)</a:t>
            </a:r>
          </a:p>
        </p:txBody>
      </p:sp>
      <p:sp>
        <p:nvSpPr>
          <p:cNvPr id="81" name="Text Placeholder 8"/>
          <p:cNvSpPr txBox="1"/>
          <p:nvPr/>
        </p:nvSpPr>
        <p:spPr>
          <a:xfrm>
            <a:off x="5582061" y="2780884"/>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Algeria (QAR)</a:t>
            </a:r>
          </a:p>
        </p:txBody>
      </p:sp>
      <p:sp>
        <p:nvSpPr>
          <p:cNvPr id="82" name="Text Placeholder 8"/>
          <p:cNvSpPr txBox="1"/>
          <p:nvPr/>
        </p:nvSpPr>
        <p:spPr>
          <a:xfrm>
            <a:off x="7246973" y="2780884"/>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Myanmar (QAR)</a:t>
            </a:r>
          </a:p>
        </p:txBody>
      </p:sp>
      <p:sp>
        <p:nvSpPr>
          <p:cNvPr id="86" name="Text Placeholder 8"/>
          <p:cNvSpPr txBox="1"/>
          <p:nvPr/>
        </p:nvSpPr>
        <p:spPr>
          <a:xfrm>
            <a:off x="587319" y="4498492"/>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900" b="1" dirty="0">
                <a:solidFill>
                  <a:schemeClr val="bg1"/>
                </a:solidFill>
                <a:latin typeface="+mn-lt"/>
                <a:cs typeface="Arial" pitchFamily="34" charset="0"/>
              </a:rPr>
              <a:t>Indonesia (</a:t>
            </a:r>
            <a:r>
              <a:rPr lang="en-US" sz="900" b="1" dirty="0" smtClean="0">
                <a:solidFill>
                  <a:schemeClr val="bg1"/>
                </a:solidFill>
                <a:latin typeface="+mn-lt"/>
                <a:cs typeface="Arial" pitchFamily="34" charset="0"/>
              </a:rPr>
              <a:t>IDR’000,000)</a:t>
            </a:r>
            <a:endParaRPr lang="en-US" sz="900" b="1" dirty="0">
              <a:solidFill>
                <a:schemeClr val="bg1"/>
              </a:solidFill>
              <a:latin typeface="+mn-lt"/>
              <a:cs typeface="Arial" pitchFamily="34" charset="0"/>
            </a:endParaRPr>
          </a:p>
        </p:txBody>
      </p:sp>
      <p:sp>
        <p:nvSpPr>
          <p:cNvPr id="87" name="Text Placeholder 8"/>
          <p:cNvSpPr txBox="1"/>
          <p:nvPr/>
        </p:nvSpPr>
        <p:spPr>
          <a:xfrm>
            <a:off x="5582061" y="4498492"/>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Algeria (</a:t>
            </a:r>
            <a:r>
              <a:rPr lang="en-US" sz="1000" b="1" dirty="0" smtClean="0">
                <a:solidFill>
                  <a:schemeClr val="bg1"/>
                </a:solidFill>
                <a:latin typeface="+mn-lt"/>
                <a:cs typeface="Arial" pitchFamily="34" charset="0"/>
              </a:rPr>
              <a:t>DZD)</a:t>
            </a:r>
            <a:endParaRPr lang="en-US" sz="1000" b="1" dirty="0">
              <a:solidFill>
                <a:schemeClr val="bg1"/>
              </a:solidFill>
              <a:latin typeface="+mn-lt"/>
              <a:cs typeface="Arial" pitchFamily="34" charset="0"/>
            </a:endParaRPr>
          </a:p>
        </p:txBody>
      </p:sp>
      <p:sp>
        <p:nvSpPr>
          <p:cNvPr id="88" name="Text Placeholder 8"/>
          <p:cNvSpPr txBox="1"/>
          <p:nvPr/>
        </p:nvSpPr>
        <p:spPr>
          <a:xfrm>
            <a:off x="3917147" y="4498492"/>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Tunisia (TND)</a:t>
            </a:r>
          </a:p>
        </p:txBody>
      </p:sp>
      <p:sp>
        <p:nvSpPr>
          <p:cNvPr id="89" name="Text Placeholder 8"/>
          <p:cNvSpPr txBox="1"/>
          <p:nvPr/>
        </p:nvSpPr>
        <p:spPr>
          <a:xfrm>
            <a:off x="2252233" y="4498492"/>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Kuwait (KWD)</a:t>
            </a:r>
          </a:p>
        </p:txBody>
      </p:sp>
      <p:sp>
        <p:nvSpPr>
          <p:cNvPr id="99" name="Text Placeholder 8"/>
          <p:cNvSpPr txBox="1"/>
          <p:nvPr/>
        </p:nvSpPr>
        <p:spPr>
          <a:xfrm>
            <a:off x="7246973" y="4498492"/>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Myanmar </a:t>
            </a:r>
            <a:r>
              <a:rPr lang="en-US" sz="1000" b="1" dirty="0" smtClean="0">
                <a:solidFill>
                  <a:schemeClr val="bg1"/>
                </a:solidFill>
                <a:latin typeface="+mn-lt"/>
                <a:cs typeface="Arial" pitchFamily="34" charset="0"/>
              </a:rPr>
              <a:t>(MMK’000)</a:t>
            </a:r>
            <a:endParaRPr lang="en-US" sz="1000" b="1" dirty="0">
              <a:solidFill>
                <a:schemeClr val="bg1"/>
              </a:solidFill>
              <a:latin typeface="+mn-lt"/>
              <a:cs typeface="Arial" pitchFamily="34" charset="0"/>
            </a:endParaRPr>
          </a:p>
        </p:txBody>
      </p:sp>
      <p:sp>
        <p:nvSpPr>
          <p:cNvPr id="34" name="Title 3"/>
          <p:cNvSpPr txBox="1"/>
          <p:nvPr/>
        </p:nvSpPr>
        <p:spPr>
          <a:xfrm>
            <a:off x="351692" y="65314"/>
            <a:ext cx="8440617" cy="849086"/>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Operations Breakdown</a:t>
            </a:r>
            <a:r>
              <a:rPr lang="en-US" sz="2800" dirty="0">
                <a:latin typeface="+mj-lt"/>
              </a:rPr>
              <a:t/>
            </a:r>
            <a:br>
              <a:rPr lang="en-US" sz="2800" dirty="0">
                <a:latin typeface="+mj-lt"/>
              </a:rPr>
            </a:br>
            <a:r>
              <a:rPr lang="en-US" sz="2000" dirty="0">
                <a:latin typeface="+mj-lt"/>
              </a:rPr>
              <a:t>Blended ARPU</a:t>
            </a:r>
          </a:p>
        </p:txBody>
      </p:sp>
      <p:sp>
        <p:nvSpPr>
          <p:cNvPr id="36" name="Text Placeholder 8"/>
          <p:cNvSpPr txBox="1"/>
          <p:nvPr/>
        </p:nvSpPr>
        <p:spPr>
          <a:xfrm>
            <a:off x="6850671"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37"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Operations </a:t>
            </a:r>
          </a:p>
          <a:p>
            <a:r>
              <a:rPr lang="en-US" dirty="0">
                <a:latin typeface="+mn-lt"/>
              </a:rPr>
              <a:t>Review</a:t>
            </a:r>
            <a:endParaRPr lang="en-GB" dirty="0">
              <a:latin typeface="+mn-lt"/>
            </a:endParaRPr>
          </a:p>
        </p:txBody>
      </p:sp>
      <p:sp>
        <p:nvSpPr>
          <p:cNvPr id="38" name="Text Placeholder 8"/>
          <p:cNvSpPr txBox="1"/>
          <p:nvPr/>
        </p:nvSpPr>
        <p:spPr>
          <a:xfrm>
            <a:off x="8321040"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Additional</a:t>
            </a:r>
          </a:p>
          <a:p>
            <a:r>
              <a:rPr lang="en-US" dirty="0">
                <a:latin typeface="+mn-lt"/>
              </a:rPr>
              <a:t>Information</a:t>
            </a:r>
            <a:endParaRPr lang="en-GB" dirty="0">
              <a:latin typeface="+mn-lt"/>
            </a:endParaRPr>
          </a:p>
        </p:txBody>
      </p:sp>
      <p:sp>
        <p:nvSpPr>
          <p:cNvPr id="39"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sp>
        <p:nvSpPr>
          <p:cNvPr id="3" name="Slide Number Placeholder 2"/>
          <p:cNvSpPr>
            <a:spLocks noGrp="1"/>
          </p:cNvSpPr>
          <p:nvPr>
            <p:ph type="sldNum" sz="quarter" idx="4"/>
          </p:nvPr>
        </p:nvSpPr>
        <p:spPr/>
        <p:txBody>
          <a:bodyPr/>
          <a:lstStyle/>
          <a:p>
            <a:fld id="{F9F4C691-6DE9-424C-9C34-B44F65CDDA11}" type="slidenum">
              <a:rPr lang="en-US" smtClean="0">
                <a:latin typeface="+mn-lt"/>
              </a:rPr>
              <a:t>25</a:t>
            </a:fld>
            <a:endParaRPr lang="en-US" sz="800" dirty="0">
              <a:latin typeface="+mn-lt"/>
            </a:endParaRPr>
          </a:p>
        </p:txBody>
      </p:sp>
      <p:graphicFrame>
        <p:nvGraphicFramePr>
          <p:cNvPr id="114" name="[PlaceholderChartForReportGeneration-ee0fa70e-e9c3-4627-b369-37f93d23cf2e]"/>
          <p:cNvGraphicFramePr/>
          <p:nvPr>
            <p:extLst>
              <p:ext uri="{D42A27DB-BD31-4B8C-83A1-F6EECF244321}">
                <p14:modId xmlns:p14="http://schemas.microsoft.com/office/powerpoint/2010/main" val="2326094837"/>
              </p:ext>
            </p:extLst>
          </p:nvPr>
        </p:nvGraphicFramePr>
        <p:xfrm>
          <a:off x="624432" y="1244515"/>
          <a:ext cx="1624012" cy="14525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3" name="[PlaceholderChartForReportGeneration-0c9c10a8-0617-4bc4-9a26-9ba43e6967be]"/>
          <p:cNvGraphicFramePr/>
          <p:nvPr/>
        </p:nvGraphicFramePr>
        <p:xfrm>
          <a:off x="2321560" y="1244515"/>
          <a:ext cx="1655064" cy="146570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2" name="[PlaceholderChartForReportGeneration-804dcd38-2251-4b1d-9c49-b5cea6e0730e]"/>
          <p:cNvGraphicFramePr/>
          <p:nvPr/>
        </p:nvGraphicFramePr>
        <p:xfrm>
          <a:off x="3967480" y="1244515"/>
          <a:ext cx="1655064" cy="14657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1" name="[PlaceholderChartForReportGeneration-289e6351-2f2c-4acd-9ff9-7a4cd8ca997b]"/>
          <p:cNvGraphicFramePr/>
          <p:nvPr/>
        </p:nvGraphicFramePr>
        <p:xfrm>
          <a:off x="5613400" y="1242169"/>
          <a:ext cx="1655064" cy="146570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0" name="[PlaceholderChartForReportGeneration-5b0c05c5-1d86-4501-9f51-da361b5b3d07]"/>
          <p:cNvGraphicFramePr/>
          <p:nvPr/>
        </p:nvGraphicFramePr>
        <p:xfrm>
          <a:off x="7215742" y="1242169"/>
          <a:ext cx="1655064" cy="146570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9" name="[PlaceholderChartForReportGeneration-afd16e21-18dc-4b3d-995a-7444417b686c]"/>
          <p:cNvGraphicFramePr/>
          <p:nvPr/>
        </p:nvGraphicFramePr>
        <p:xfrm>
          <a:off x="620776" y="2991273"/>
          <a:ext cx="1655064" cy="146570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7" name="[PlaceholderChartForReportGeneration-fb70d595-21b5-4a5b-b23b-71e3aaf6ebad]"/>
          <p:cNvGraphicFramePr/>
          <p:nvPr/>
        </p:nvGraphicFramePr>
        <p:xfrm>
          <a:off x="3967480" y="2992352"/>
          <a:ext cx="1655064" cy="146570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06" name="[PlaceholderChartForReportGeneration-779a114e-cb37-49c7-9d39-9b541eba278d]"/>
          <p:cNvGraphicFramePr/>
          <p:nvPr/>
        </p:nvGraphicFramePr>
        <p:xfrm>
          <a:off x="5613400" y="2992352"/>
          <a:ext cx="1655064" cy="1465707"/>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05" name="[PlaceholderChartForReportGeneration-72faccdf-0fd1-4128-804f-53692c79afd1]"/>
          <p:cNvGraphicFramePr/>
          <p:nvPr/>
        </p:nvGraphicFramePr>
        <p:xfrm>
          <a:off x="7213600" y="2992352"/>
          <a:ext cx="1655064" cy="1465707"/>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PlaceholderChartForReportGeneration-876f1470-d21d-4ee9-9e1b-ec73952b2f87]"/>
          <p:cNvGraphicFramePr/>
          <p:nvPr/>
        </p:nvGraphicFramePr>
        <p:xfrm>
          <a:off x="620776" y="4681372"/>
          <a:ext cx="1655064" cy="1465707"/>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103" name="[PlaceholderChartForReportGeneration-a6812174-4624-4a6e-b62c-99bdc74dcb19]"/>
          <p:cNvGraphicFramePr/>
          <p:nvPr/>
        </p:nvGraphicFramePr>
        <p:xfrm>
          <a:off x="2321560" y="4681372"/>
          <a:ext cx="1655064" cy="1465707"/>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102" name="[PlaceholderChartForReportGeneration-654558a5-2829-42cd-86d2-fff5991961e2]"/>
          <p:cNvGraphicFramePr/>
          <p:nvPr/>
        </p:nvGraphicFramePr>
        <p:xfrm>
          <a:off x="3967480" y="4683992"/>
          <a:ext cx="1655064" cy="1465707"/>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101" name="[PlaceholderChartForReportGeneration-41cf75be-0d81-4b3e-8a86-9ee49f330487]"/>
          <p:cNvGraphicFramePr/>
          <p:nvPr/>
        </p:nvGraphicFramePr>
        <p:xfrm>
          <a:off x="5613400" y="4683992"/>
          <a:ext cx="1655064" cy="1465707"/>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100" name="[PlaceholderChartForReportGeneration-d133cdbb-2576-4fab-adb1-593c0bce17d2]"/>
          <p:cNvGraphicFramePr/>
          <p:nvPr/>
        </p:nvGraphicFramePr>
        <p:xfrm>
          <a:off x="7213600" y="4683992"/>
          <a:ext cx="1655064" cy="1465707"/>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40" name="[PlaceholderChartForReportGeneration-b13e3141-4772-4ced-974f-fe18448c51e4]"/>
          <p:cNvGraphicFramePr/>
          <p:nvPr/>
        </p:nvGraphicFramePr>
        <p:xfrm>
          <a:off x="2321560" y="2992352"/>
          <a:ext cx="1655064" cy="1532382"/>
        </p:xfrm>
        <a:graphic>
          <a:graphicData uri="http://schemas.openxmlformats.org/drawingml/2006/chart">
            <c:chart xmlns:c="http://schemas.openxmlformats.org/drawingml/2006/chart" xmlns:r="http://schemas.openxmlformats.org/officeDocument/2006/relationships" r:id="rId17"/>
          </a:graphicData>
        </a:graphic>
      </p:graphicFrame>
    </p:spTree>
    <p:extLst>
      <p:ext uri="{BB962C8B-B14F-4D97-AF65-F5344CB8AC3E}">
        <p14:creationId xmlns:p14="http://schemas.microsoft.com/office/powerpoint/2010/main" val="180338390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txBox="1"/>
          <p:nvPr/>
        </p:nvSpPr>
        <p:spPr>
          <a:xfrm>
            <a:off x="351692" y="65314"/>
            <a:ext cx="8440617" cy="849086"/>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smtClean="0">
                <a:latin typeface="+mj-lt"/>
              </a:rPr>
              <a:t>Additional Information</a:t>
            </a:r>
            <a:r>
              <a:rPr lang="en-US" sz="2800" dirty="0">
                <a:latin typeface="+mj-lt"/>
              </a:rPr>
              <a:t/>
            </a:r>
            <a:br>
              <a:rPr lang="en-US" sz="2800" dirty="0">
                <a:latin typeface="+mj-lt"/>
              </a:rPr>
            </a:br>
            <a:r>
              <a:rPr lang="en-US" sz="1800" dirty="0">
                <a:latin typeface="+mj-lt"/>
              </a:rPr>
              <a:t>Statutory Corporate Tax Rates</a:t>
            </a:r>
          </a:p>
        </p:txBody>
      </p:sp>
      <p:graphicFrame>
        <p:nvGraphicFramePr>
          <p:cNvPr id="11" name="Table 10"/>
          <p:cNvGraphicFramePr>
            <a:graphicFrameLocks noGrp="1"/>
          </p:cNvGraphicFramePr>
          <p:nvPr>
            <p:extLst>
              <p:ext uri="{D42A27DB-BD31-4B8C-83A1-F6EECF244321}">
                <p14:modId xmlns:p14="http://schemas.microsoft.com/office/powerpoint/2010/main" val="899662789"/>
              </p:ext>
            </p:extLst>
          </p:nvPr>
        </p:nvGraphicFramePr>
        <p:xfrm>
          <a:off x="446808" y="1672936"/>
          <a:ext cx="8334924" cy="4572081"/>
        </p:xfrm>
        <a:graphic>
          <a:graphicData uri="http://schemas.openxmlformats.org/drawingml/2006/table">
            <a:tbl>
              <a:tblPr/>
              <a:tblGrid>
                <a:gridCol w="1041865">
                  <a:extLst>
                    <a:ext uri="{9D8B030D-6E8A-4147-A177-3AD203B41FA5}">
                      <a16:colId xmlns:a16="http://schemas.microsoft.com/office/drawing/2014/main" val="20000"/>
                    </a:ext>
                  </a:extLst>
                </a:gridCol>
                <a:gridCol w="801434">
                  <a:extLst>
                    <a:ext uri="{9D8B030D-6E8A-4147-A177-3AD203B41FA5}">
                      <a16:colId xmlns:a16="http://schemas.microsoft.com/office/drawing/2014/main" val="20001"/>
                    </a:ext>
                  </a:extLst>
                </a:gridCol>
                <a:gridCol w="1423502">
                  <a:extLst>
                    <a:ext uri="{9D8B030D-6E8A-4147-A177-3AD203B41FA5}">
                      <a16:colId xmlns:a16="http://schemas.microsoft.com/office/drawing/2014/main" val="20002"/>
                    </a:ext>
                  </a:extLst>
                </a:gridCol>
                <a:gridCol w="5068123">
                  <a:extLst>
                    <a:ext uri="{9D8B030D-6E8A-4147-A177-3AD203B41FA5}">
                      <a16:colId xmlns:a16="http://schemas.microsoft.com/office/drawing/2014/main" val="20003"/>
                    </a:ext>
                  </a:extLst>
                </a:gridCol>
              </a:tblGrid>
              <a:tr h="401056">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Algeria</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26%</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4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401056">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Indonesia</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25%</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401056">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Iraq</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15%</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447269">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Kuwait</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15%</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3 years</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GCC companies (including NMTC)are exempted and are subjected to  4.5% Zakat, KFAS &amp; national Labour Support Tax on consolidated profits</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413444">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Maldives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15%</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401056">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Myanmar</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25%</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3 years</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extLst>
                  <a:ext uri="{0D108BD9-81ED-4DB2-BD59-A6C34878D82A}">
                    <a16:rowId xmlns:a16="http://schemas.microsoft.com/office/drawing/2014/main" val="10005"/>
                  </a:ext>
                </a:extLst>
              </a:tr>
              <a:tr h="401056">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Oman</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15%</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6"/>
                  </a:ext>
                </a:extLst>
              </a:tr>
              <a:tr h="401056">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Palestine</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20%</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extLst>
                  <a:ext uri="{0D108BD9-81ED-4DB2-BD59-A6C34878D82A}">
                    <a16:rowId xmlns:a16="http://schemas.microsoft.com/office/drawing/2014/main" val="10007"/>
                  </a:ext>
                </a:extLst>
              </a:tr>
              <a:tr h="401056">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Qatar</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10%</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3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Qatari/GCC owned companies and companies listed on Qatar Exchange are exempt</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401056">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Singapore</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17%</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Indefinitely</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extLst>
                  <a:ext uri="{0D108BD9-81ED-4DB2-BD59-A6C34878D82A}">
                    <a16:rowId xmlns:a16="http://schemas.microsoft.com/office/drawing/2014/main" val="10009"/>
                  </a:ext>
                </a:extLst>
              </a:tr>
              <a:tr h="440491">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Tunisia</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35%</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100" b="0" i="0" u="none" strike="noStrike" cap="none" normalizeH="0" baseline="0" dirty="0" smtClean="0">
                          <a:ln>
                            <a:noFill/>
                          </a:ln>
                          <a:solidFill>
                            <a:schemeClr val="bg1">
                              <a:lumMod val="50000"/>
                            </a:schemeClr>
                          </a:solidFill>
                          <a:effectLst/>
                          <a:latin typeface="+mn-lt"/>
                          <a:ea typeface="ＭＳ Ｐゴシック"/>
                          <a:cs typeface="Arial" pitchFamily="34" charset="0"/>
                        </a:rPr>
                        <a:t>1) 25% is the standard tax rate; 2) 35% tax rate applies to oil companies, banks, financial institutions including insurance companies and telecommunication companies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10"/>
                  </a:ext>
                </a:extLst>
              </a:tr>
            </a:tbl>
          </a:graphicData>
        </a:graphic>
      </p:graphicFrame>
      <p:grpSp>
        <p:nvGrpSpPr>
          <p:cNvPr id="12" name="Group 11"/>
          <p:cNvGrpSpPr>
            <a:grpSpLocks noChangeAspect="1"/>
          </p:cNvGrpSpPr>
          <p:nvPr/>
        </p:nvGrpSpPr>
        <p:grpSpPr>
          <a:xfrm>
            <a:off x="441383" y="1155018"/>
            <a:ext cx="8345886" cy="443695"/>
            <a:chOff x="79633" y="1132338"/>
            <a:chExt cx="8927125" cy="564120"/>
          </a:xfrm>
        </p:grpSpPr>
        <p:sp>
          <p:nvSpPr>
            <p:cNvPr id="13" name="Text Placeholder 8"/>
            <p:cNvSpPr txBox="1"/>
            <p:nvPr/>
          </p:nvSpPr>
          <p:spPr>
            <a:xfrm>
              <a:off x="2688771" y="1132338"/>
              <a:ext cx="6317987" cy="5641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08535" indent="-208535" algn="ctr">
                <a:spcBef>
                  <a:spcPct val="20000"/>
                </a:spcBef>
                <a:buClr>
                  <a:schemeClr val="tx1"/>
                </a:buClr>
              </a:pPr>
              <a:r>
                <a:rPr lang="en-US" sz="1000" b="1" dirty="0">
                  <a:solidFill>
                    <a:schemeClr val="bg1"/>
                  </a:solidFill>
                  <a:latin typeface="+mn-lt"/>
                  <a:cs typeface="Arial" pitchFamily="34" charset="0"/>
                </a:rPr>
                <a:t>Notes</a:t>
              </a:r>
            </a:p>
          </p:txBody>
        </p:sp>
        <p:sp>
          <p:nvSpPr>
            <p:cNvPr id="14" name="Text Placeholder 8"/>
            <p:cNvSpPr txBox="1"/>
            <p:nvPr/>
          </p:nvSpPr>
          <p:spPr>
            <a:xfrm>
              <a:off x="79633" y="1132338"/>
              <a:ext cx="1106909" cy="5641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08535" indent="-208535" algn="ctr">
                <a:spcBef>
                  <a:spcPct val="20000"/>
                </a:spcBef>
                <a:buClr>
                  <a:schemeClr val="tx1"/>
                </a:buClr>
              </a:pPr>
              <a:endParaRPr lang="en-GB" sz="786" b="1" dirty="0">
                <a:solidFill>
                  <a:schemeClr val="bg1"/>
                </a:solidFill>
                <a:latin typeface="+mn-lt"/>
                <a:cs typeface="Arial" pitchFamily="34" charset="0"/>
              </a:endParaRPr>
            </a:p>
          </p:txBody>
        </p:sp>
        <p:sp>
          <p:nvSpPr>
            <p:cNvPr id="20" name="Text Placeholder 8"/>
            <p:cNvSpPr txBox="1"/>
            <p:nvPr/>
          </p:nvSpPr>
          <p:spPr>
            <a:xfrm>
              <a:off x="881540" y="1132338"/>
              <a:ext cx="1498600" cy="5641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08535" indent="-208535" algn="ctr">
                <a:spcBef>
                  <a:spcPct val="20000"/>
                </a:spcBef>
                <a:buClr>
                  <a:schemeClr val="tx1"/>
                </a:buClr>
              </a:pPr>
              <a:r>
                <a:rPr lang="en-US" sz="1000" b="1" dirty="0">
                  <a:solidFill>
                    <a:schemeClr val="bg1"/>
                  </a:solidFill>
                  <a:latin typeface="+mn-lt"/>
                  <a:cs typeface="Arial" pitchFamily="34" charset="0"/>
                </a:rPr>
                <a:t>Statutory </a:t>
              </a:r>
            </a:p>
            <a:p>
              <a:pPr marL="208535" indent="-208535" algn="ctr">
                <a:spcBef>
                  <a:spcPct val="20000"/>
                </a:spcBef>
                <a:buClr>
                  <a:schemeClr val="tx1"/>
                </a:buClr>
              </a:pPr>
              <a:r>
                <a:rPr lang="en-US" sz="1000" b="1" dirty="0">
                  <a:solidFill>
                    <a:schemeClr val="bg1"/>
                  </a:solidFill>
                  <a:latin typeface="+mn-lt"/>
                  <a:cs typeface="Arial" pitchFamily="34" charset="0"/>
                </a:rPr>
                <a:t>Tax Rate</a:t>
              </a:r>
            </a:p>
          </p:txBody>
        </p:sp>
        <p:sp>
          <p:nvSpPr>
            <p:cNvPr id="21" name="Text Placeholder 8"/>
            <p:cNvSpPr txBox="1"/>
            <p:nvPr/>
          </p:nvSpPr>
          <p:spPr>
            <a:xfrm>
              <a:off x="1978866" y="1132338"/>
              <a:ext cx="1700504" cy="5641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08535" indent="-208535" algn="ctr">
                <a:spcBef>
                  <a:spcPct val="20000"/>
                </a:spcBef>
                <a:buClr>
                  <a:schemeClr val="tx1"/>
                </a:buClr>
              </a:pPr>
              <a:r>
                <a:rPr lang="en-US" sz="1000" b="1" dirty="0">
                  <a:solidFill>
                    <a:schemeClr val="bg1"/>
                  </a:solidFill>
                  <a:latin typeface="+mn-lt"/>
                  <a:cs typeface="Arial" pitchFamily="34" charset="0"/>
                </a:rPr>
                <a:t>Losses C/Fwd</a:t>
              </a:r>
            </a:p>
            <a:p>
              <a:pPr marL="208535" indent="-208535" algn="ctr">
                <a:spcBef>
                  <a:spcPct val="20000"/>
                </a:spcBef>
                <a:buClr>
                  <a:schemeClr val="tx1"/>
                </a:buClr>
              </a:pPr>
              <a:r>
                <a:rPr lang="en-US" sz="1000" b="1" dirty="0">
                  <a:solidFill>
                    <a:schemeClr val="bg1"/>
                  </a:solidFill>
                  <a:latin typeface="+mn-lt"/>
                  <a:cs typeface="Arial" pitchFamily="34" charset="0"/>
                </a:rPr>
                <a:t>Allowed</a:t>
              </a:r>
            </a:p>
          </p:txBody>
        </p:sp>
      </p:grpSp>
      <p:sp>
        <p:nvSpPr>
          <p:cNvPr id="3" name="Slide Number Placeholder 2"/>
          <p:cNvSpPr>
            <a:spLocks noGrp="1"/>
          </p:cNvSpPr>
          <p:nvPr>
            <p:ph type="sldNum" sz="quarter" idx="4"/>
          </p:nvPr>
        </p:nvSpPr>
        <p:spPr/>
        <p:txBody>
          <a:bodyPr/>
          <a:lstStyle/>
          <a:p>
            <a:fld id="{F9F4C691-6DE9-424C-9C34-B44F65CDDA11}" type="slidenum">
              <a:rPr lang="en-US" smtClean="0">
                <a:latin typeface="+mn-lt"/>
              </a:rPr>
              <a:t>26</a:t>
            </a:fld>
            <a:endParaRPr lang="en-US" sz="800" dirty="0">
              <a:latin typeface="+mn-lt"/>
            </a:endParaRPr>
          </a:p>
        </p:txBody>
      </p:sp>
      <p:grpSp>
        <p:nvGrpSpPr>
          <p:cNvPr id="18" name="Group 17"/>
          <p:cNvGrpSpPr/>
          <p:nvPr/>
        </p:nvGrpSpPr>
        <p:grpSpPr>
          <a:xfrm>
            <a:off x="6096000" y="76200"/>
            <a:ext cx="2868648" cy="240252"/>
            <a:chOff x="5933859" y="114300"/>
            <a:chExt cx="3107701" cy="260273"/>
          </a:xfrm>
        </p:grpSpPr>
        <p:sp>
          <p:nvSpPr>
            <p:cNvPr id="19" name="Text Placeholder 8"/>
            <p:cNvSpPr txBox="1"/>
            <p:nvPr/>
          </p:nvSpPr>
          <p:spPr>
            <a:xfrm>
              <a:off x="6726339"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Results </a:t>
              </a:r>
            </a:p>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Review</a:t>
              </a:r>
              <a:endParaRPr lang="en-GB" sz="646" b="1" dirty="0">
                <a:solidFill>
                  <a:schemeClr val="bg1"/>
                </a:solidFill>
                <a:latin typeface="+mn-lt"/>
                <a:ea typeface="+mn-ea"/>
                <a:cs typeface="Arial" pitchFamily="34" charset="0"/>
              </a:endParaRPr>
            </a:p>
          </p:txBody>
        </p:sp>
        <p:sp>
          <p:nvSpPr>
            <p:cNvPr id="22" name="Text Placeholder 8"/>
            <p:cNvSpPr txBox="1"/>
            <p:nvPr/>
          </p:nvSpPr>
          <p:spPr>
            <a:xfrm>
              <a:off x="7485798"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Operations </a:t>
              </a:r>
            </a:p>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Review</a:t>
              </a:r>
              <a:endParaRPr lang="en-GB" sz="646" b="1" dirty="0">
                <a:solidFill>
                  <a:schemeClr val="bg1"/>
                </a:solidFill>
                <a:latin typeface="+mn-lt"/>
                <a:ea typeface="+mn-ea"/>
                <a:cs typeface="Arial" pitchFamily="34" charset="0"/>
              </a:endParaRPr>
            </a:p>
          </p:txBody>
        </p:sp>
        <p:sp>
          <p:nvSpPr>
            <p:cNvPr id="23" name="Text Placeholder 8"/>
            <p:cNvSpPr txBox="1"/>
            <p:nvPr/>
          </p:nvSpPr>
          <p:spPr>
            <a:xfrm>
              <a:off x="8318422" y="114300"/>
              <a:ext cx="723138" cy="260273"/>
            </a:xfrm>
            <a:prstGeom prst="roundRect">
              <a:avLst/>
            </a:prstGeom>
            <a:solidFill>
              <a:srgbClr val="ED1C24"/>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defTabSz="844083" fontAlgn="auto">
                <a:spcAft>
                  <a:spcPct val="0"/>
                </a:spcAft>
                <a:buClr>
                  <a:schemeClr val="tx1"/>
                </a:buClr>
                <a:defRPr/>
              </a:pPr>
              <a:r>
                <a:rPr lang="en-US" sz="646" b="1" dirty="0">
                  <a:solidFill>
                    <a:schemeClr val="bg1"/>
                  </a:solidFill>
                  <a:latin typeface="+mn-lt"/>
                  <a:ea typeface="+mn-ea"/>
                  <a:cs typeface="Arial" pitchFamily="34" charset="0"/>
                </a:rPr>
                <a:t>Additional</a:t>
              </a:r>
            </a:p>
            <a:p>
              <a:pPr marL="244726" indent="-244726" algn="ctr" defTabSz="844083" fontAlgn="auto">
                <a:spcAft>
                  <a:spcPct val="0"/>
                </a:spcAft>
                <a:buClr>
                  <a:schemeClr val="tx1"/>
                </a:buClr>
                <a:defRPr/>
              </a:pPr>
              <a:r>
                <a:rPr lang="en-US" sz="646" b="1" dirty="0">
                  <a:solidFill>
                    <a:schemeClr val="bg1"/>
                  </a:solidFill>
                  <a:latin typeface="+mn-lt"/>
                  <a:ea typeface="+mn-ea"/>
                  <a:cs typeface="Arial" pitchFamily="34" charset="0"/>
                </a:rPr>
                <a:t>Information</a:t>
              </a:r>
              <a:endParaRPr lang="en-GB" sz="646" b="1" dirty="0">
                <a:solidFill>
                  <a:schemeClr val="bg1"/>
                </a:solidFill>
                <a:latin typeface="+mn-lt"/>
                <a:ea typeface="+mn-ea"/>
                <a:cs typeface="Arial" pitchFamily="34" charset="0"/>
              </a:endParaRPr>
            </a:p>
          </p:txBody>
        </p:sp>
        <p:sp>
          <p:nvSpPr>
            <p:cNvPr id="24" name="Text Placeholder 8"/>
            <p:cNvSpPr txBox="1"/>
            <p:nvPr/>
          </p:nvSpPr>
          <p:spPr>
            <a:xfrm>
              <a:off x="5933859" y="114300"/>
              <a:ext cx="723138" cy="260273"/>
            </a:xfrm>
            <a:prstGeom prst="roundRect">
              <a:avLst/>
            </a:prstGeom>
            <a:solidFill>
              <a:schemeClr val="bg1">
                <a:lumMod val="85000"/>
              </a:schemeClr>
            </a:solidFill>
            <a:effectLst>
              <a:outerShdw blurRad="50800" dist="38100" dir="2700000" algn="tl" rotWithShape="0">
                <a:prstClr val="black">
                  <a:alpha val="40000"/>
                </a:prstClr>
              </a:outerShdw>
            </a:effectLst>
          </p:spPr>
          <p:txBody>
            <a:bodyPr lIns="42203" rIns="42203"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fontAlgn="auto">
                <a:spcAft>
                  <a:spcPct val="0"/>
                </a:spcAft>
                <a:buClr>
                  <a:schemeClr val="tx1"/>
                </a:buClr>
                <a:defRPr/>
              </a:pPr>
              <a:r>
                <a:rPr lang="en-US" sz="646" b="1" dirty="0">
                  <a:solidFill>
                    <a:schemeClr val="bg1"/>
                  </a:solidFill>
                  <a:latin typeface="+mn-lt"/>
                  <a:ea typeface="+mn-ea"/>
                  <a:cs typeface="Arial" pitchFamily="34" charset="0"/>
                </a:rPr>
                <a:t>Overview</a:t>
              </a:r>
              <a:endParaRPr lang="en-GB" sz="646" b="1" dirty="0">
                <a:solidFill>
                  <a:schemeClr val="bg1"/>
                </a:solidFill>
                <a:latin typeface="+mn-lt"/>
                <a:ea typeface="+mn-ea"/>
                <a:cs typeface="Arial" pitchFamily="34" charset="0"/>
              </a:endParaRPr>
            </a:p>
          </p:txBody>
        </p:sp>
      </p:grpSp>
    </p:spTree>
    <p:extLst>
      <p:ext uri="{BB962C8B-B14F-4D97-AF65-F5344CB8AC3E}">
        <p14:creationId xmlns:p14="http://schemas.microsoft.com/office/powerpoint/2010/main" val="330845878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778031" y="2286356"/>
            <a:ext cx="4770714" cy="625777"/>
          </a:xfrm>
        </p:spPr>
        <p:txBody>
          <a:bodyPr/>
          <a:lstStyle/>
          <a:p>
            <a:r>
              <a:rPr lang="en-US" sz="4400" dirty="0"/>
              <a:t>Thank You</a:t>
            </a:r>
          </a:p>
          <a:p>
            <a:endParaRPr lang="en-US" sz="1800" dirty="0" smtClean="0">
              <a:latin typeface="+mn-lt"/>
            </a:endParaRPr>
          </a:p>
        </p:txBody>
      </p:sp>
      <p:sp>
        <p:nvSpPr>
          <p:cNvPr id="7" name="Text Placeholder 6"/>
          <p:cNvSpPr>
            <a:spLocks noGrp="1"/>
          </p:cNvSpPr>
          <p:nvPr>
            <p:ph type="body" idx="3"/>
          </p:nvPr>
        </p:nvSpPr>
        <p:spPr/>
        <p:txBody>
          <a:bodyPr/>
          <a:lstStyle/>
          <a:p>
            <a:r>
              <a:rPr lang="en-US" dirty="0" smtClean="0">
                <a:latin typeface="+mn-lt"/>
              </a:rPr>
              <a:t>Full year results 13</a:t>
            </a:r>
            <a:r>
              <a:rPr lang="en-US" baseline="30000" dirty="0" smtClean="0">
                <a:latin typeface="+mn-lt"/>
              </a:rPr>
              <a:t>th</a:t>
            </a:r>
            <a:r>
              <a:rPr lang="en-US" dirty="0" smtClean="0">
                <a:latin typeface="+mn-lt"/>
              </a:rPr>
              <a:t> February TBC </a:t>
            </a:r>
            <a:endParaRPr lang="en-US" dirty="0">
              <a:latin typeface="+mn-lt"/>
            </a:endParaRPr>
          </a:p>
        </p:txBody>
      </p:sp>
      <p:sp>
        <p:nvSpPr>
          <p:cNvPr id="8" name="Text Placeholder 7"/>
          <p:cNvSpPr>
            <a:spLocks noGrp="1"/>
          </p:cNvSpPr>
          <p:nvPr>
            <p:ph type="body" idx="4"/>
          </p:nvPr>
        </p:nvSpPr>
        <p:spPr/>
        <p:txBody>
          <a:bodyPr/>
          <a:lstStyle/>
          <a:p>
            <a:endParaRPr lang="en-US" dirty="0">
              <a:latin typeface="+mn-lt"/>
            </a:endParaRPr>
          </a:p>
        </p:txBody>
      </p:sp>
    </p:spTree>
    <p:extLst>
      <p:ext uri="{BB962C8B-B14F-4D97-AF65-F5344CB8AC3E}">
        <p14:creationId xmlns:p14="http://schemas.microsoft.com/office/powerpoint/2010/main" val="18910757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bwMode="auto">
          <a:xfrm>
            <a:off x="0" y="1158270"/>
            <a:ext cx="6553201" cy="384176"/>
          </a:xfrm>
          <a:custGeom>
            <a:avLst/>
            <a:gdLst>
              <a:gd name="connsiteX0" fmla="*/ 0 w 6553201"/>
              <a:gd name="connsiteY0" fmla="*/ 0 h 384176"/>
              <a:gd name="connsiteX1" fmla="*/ 192088 w 6553201"/>
              <a:gd name="connsiteY1" fmla="*/ 0 h 384176"/>
              <a:gd name="connsiteX2" fmla="*/ 1143000 w 6553201"/>
              <a:gd name="connsiteY2" fmla="*/ 0 h 384176"/>
              <a:gd name="connsiteX3" fmla="*/ 6361113 w 6553201"/>
              <a:gd name="connsiteY3" fmla="*/ 0 h 384176"/>
              <a:gd name="connsiteX4" fmla="*/ 6553201 w 6553201"/>
              <a:gd name="connsiteY4" fmla="*/ 192088 h 384176"/>
              <a:gd name="connsiteX5" fmla="*/ 6553200 w 6553201"/>
              <a:gd name="connsiteY5" fmla="*/ 192088 h 384176"/>
              <a:gd name="connsiteX6" fmla="*/ 6361112 w 6553201"/>
              <a:gd name="connsiteY6" fmla="*/ 384176 h 384176"/>
              <a:gd name="connsiteX7" fmla="*/ 192088 w 6553201"/>
              <a:gd name="connsiteY7" fmla="*/ 384175 h 384176"/>
              <a:gd name="connsiteX8" fmla="*/ 0 w 6553201"/>
              <a:gd name="connsiteY8" fmla="*/ 384175 h 384176"/>
              <a:gd name="connsiteX9" fmla="*/ 0 w 6553201"/>
              <a:gd name="connsiteY9" fmla="*/ 192088 h 384176"/>
              <a:gd name="connsiteX10" fmla="*/ 0 w 6553201"/>
              <a:gd name="connsiteY10" fmla="*/ 192087 h 3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201" h="384176">
                <a:moveTo>
                  <a:pt x="0" y="0"/>
                </a:moveTo>
                <a:lnTo>
                  <a:pt x="192088" y="0"/>
                </a:lnTo>
                <a:lnTo>
                  <a:pt x="1143000" y="0"/>
                </a:lnTo>
                <a:lnTo>
                  <a:pt x="6361113" y="0"/>
                </a:lnTo>
                <a:cubicBezTo>
                  <a:pt x="6467200" y="0"/>
                  <a:pt x="6553201" y="86001"/>
                  <a:pt x="6553201" y="192088"/>
                </a:cubicBezTo>
                <a:lnTo>
                  <a:pt x="6553200" y="192088"/>
                </a:lnTo>
                <a:cubicBezTo>
                  <a:pt x="6553200" y="298175"/>
                  <a:pt x="6467199" y="384176"/>
                  <a:pt x="6361112" y="384176"/>
                </a:cubicBezTo>
                <a:lnTo>
                  <a:pt x="192088" y="384175"/>
                </a:lnTo>
                <a:lnTo>
                  <a:pt x="0" y="384175"/>
                </a:lnTo>
                <a:lnTo>
                  <a:pt x="0" y="192088"/>
                </a:lnTo>
                <a:lnTo>
                  <a:pt x="0" y="192087"/>
                </a:lnTo>
                <a:close/>
              </a:path>
            </a:pathLst>
          </a:custGeom>
          <a:solidFill>
            <a:srgbClr val="ED1C24"/>
          </a:solidFill>
          <a:ln w="9525">
            <a:noFill/>
            <a:miter lim="800000"/>
          </a:ln>
        </p:spPr>
        <p:txBody>
          <a:bodyPr vert="horz" wrap="square" lIns="0" tIns="0" rIns="0" bIns="0" numCol="1"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39800">
              <a:lnSpc>
                <a:spcPct val="110000"/>
              </a:lnSpc>
              <a:spcBef>
                <a:spcPts val="1200"/>
              </a:spcBef>
              <a:buClr>
                <a:schemeClr val="tx1"/>
              </a:buClr>
              <a:buFont typeface="Wingdings"/>
              <a:buNone/>
            </a:pPr>
            <a:endParaRPr lang="en-US" sz="1600" b="1" kern="0" dirty="0">
              <a:solidFill>
                <a:schemeClr val="bg1"/>
              </a:solidFill>
              <a:latin typeface="+mn-lt"/>
              <a:ea typeface="ＭＳ Ｐゴシック" pitchFamily="-109" charset="-128"/>
              <a:cs typeface="ＭＳ Ｐゴシック" charset="-128"/>
            </a:endParaRPr>
          </a:p>
        </p:txBody>
      </p:sp>
      <p:sp>
        <p:nvSpPr>
          <p:cNvPr id="8" name="Text Box 4"/>
          <p:cNvSpPr txBox="1">
            <a:spLocks noChangeArrowheads="1"/>
          </p:cNvSpPr>
          <p:nvPr/>
        </p:nvSpPr>
        <p:spPr bwMode="auto">
          <a:xfrm>
            <a:off x="457199" y="1181100"/>
            <a:ext cx="8442325" cy="1969770"/>
          </a:xfrm>
          <a:prstGeom prst="rect">
            <a:avLst/>
          </a:prstGeom>
          <a:noFill/>
          <a:ln w="9525">
            <a:noFill/>
            <a:miter lim="800000"/>
          </a:ln>
        </p:spPr>
        <p:txBody>
          <a:bodyPr wrap="square"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457200" indent="-457200" defTabSz="867529">
              <a:lnSpc>
                <a:spcPct val="110000"/>
              </a:lnSpc>
              <a:spcBef>
                <a:spcPts val="1600"/>
              </a:spcBef>
              <a:spcAft>
                <a:spcPct val="0"/>
              </a:spcAft>
              <a:buClr>
                <a:schemeClr val="bg1"/>
              </a:buClr>
              <a:buFont typeface="+mj-lt"/>
              <a:buAutoNum type="arabicPeriod"/>
            </a:pPr>
            <a:r>
              <a:rPr lang="en-US" sz="2000" b="1" kern="0" dirty="0">
                <a:solidFill>
                  <a:schemeClr val="bg1"/>
                </a:solidFill>
                <a:latin typeface="+mn-lt"/>
                <a:ea typeface="ＭＳ Ｐゴシック" pitchFamily="-109" charset="-128"/>
                <a:cs typeface="ＭＳ Ｐゴシック" charset="-128"/>
              </a:rPr>
              <a:t>Results review</a:t>
            </a:r>
          </a:p>
          <a:p>
            <a:pPr marL="457200" indent="-457200" defTabSz="867529">
              <a:lnSpc>
                <a:spcPct val="110000"/>
              </a:lnSpc>
              <a:spcBef>
                <a:spcPts val="1600"/>
              </a:spcBef>
              <a:spcAft>
                <a:spcPct val="0"/>
              </a:spcAft>
              <a:buClr>
                <a:schemeClr val="tx1"/>
              </a:buClr>
              <a:buFont typeface="+mj-lt"/>
              <a:buAutoNum type="arabicPeriod"/>
            </a:pPr>
            <a:r>
              <a:rPr lang="en-US" sz="2000" kern="0" dirty="0">
                <a:latin typeface="+mn-lt"/>
                <a:ea typeface="ＭＳ Ｐゴシック" pitchFamily="-109" charset="-128"/>
                <a:cs typeface="ＭＳ Ｐゴシック" charset="-128"/>
              </a:rPr>
              <a:t>Operations </a:t>
            </a:r>
            <a:r>
              <a:rPr lang="en-US" sz="2000" kern="0" dirty="0" smtClean="0">
                <a:latin typeface="+mn-lt"/>
                <a:ea typeface="ＭＳ Ｐゴシック" pitchFamily="-109" charset="-128"/>
                <a:cs typeface="ＭＳ Ｐゴシック" charset="-128"/>
              </a:rPr>
              <a:t>review</a:t>
            </a:r>
          </a:p>
          <a:p>
            <a:pPr marL="457200" indent="-457200" defTabSz="867529">
              <a:lnSpc>
                <a:spcPct val="110000"/>
              </a:lnSpc>
              <a:spcBef>
                <a:spcPts val="1600"/>
              </a:spcBef>
              <a:spcAft>
                <a:spcPct val="0"/>
              </a:spcAft>
              <a:buClr>
                <a:schemeClr val="tx1"/>
              </a:buClr>
              <a:buFont typeface="+mj-lt"/>
              <a:buAutoNum type="arabicPeriod"/>
            </a:pPr>
            <a:r>
              <a:rPr lang="en-US" sz="2000" kern="0" dirty="0" smtClean="0">
                <a:latin typeface="+mn-lt"/>
                <a:ea typeface="ＭＳ Ｐゴシック" pitchFamily="-109" charset="-128"/>
                <a:cs typeface="ＭＳ Ｐゴシック" charset="-128"/>
              </a:rPr>
              <a:t>Additional information</a:t>
            </a:r>
            <a:endParaRPr lang="en-US" sz="2000" kern="0" dirty="0">
              <a:latin typeface="+mn-lt"/>
              <a:ea typeface="ＭＳ Ｐゴシック" pitchFamily="-109" charset="-128"/>
              <a:cs typeface="ＭＳ Ｐゴシック" charset="-128"/>
            </a:endParaRPr>
          </a:p>
          <a:p>
            <a:pPr defTabSz="867529">
              <a:lnSpc>
                <a:spcPct val="110000"/>
              </a:lnSpc>
              <a:spcBef>
                <a:spcPts val="1600"/>
              </a:spcBef>
              <a:spcAft>
                <a:spcPct val="0"/>
              </a:spcAft>
              <a:buClr>
                <a:schemeClr val="tx1"/>
              </a:buClr>
            </a:pPr>
            <a:endParaRPr lang="en-US" sz="2000" kern="0" dirty="0">
              <a:latin typeface="+mn-lt"/>
              <a:ea typeface="ＭＳ Ｐゴシック" pitchFamily="-109" charset="-128"/>
              <a:cs typeface="ＭＳ Ｐゴシック" charset="-128"/>
            </a:endParaRPr>
          </a:p>
        </p:txBody>
      </p:sp>
      <p:sp>
        <p:nvSpPr>
          <p:cNvPr id="5"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Ooredoo Heavy" panose="00000A00000000000000" pitchFamily="50" charset="0"/>
                <a:ea typeface="Ooredoo Heavy" panose="00000A00000000000000" pitchFamily="50" charset="0"/>
              </a:rPr>
              <a:t>Contents</a:t>
            </a:r>
            <a:endParaRPr lang="en-US" sz="2800" dirty="0">
              <a:latin typeface="Ooredoo Heavy" panose="00000A00000000000000" pitchFamily="50" charset="0"/>
              <a:ea typeface="Ooredoo Heavy" panose="00000A00000000000000" pitchFamily="50" charset="0"/>
            </a:endParaRPr>
          </a:p>
        </p:txBody>
      </p:sp>
      <p:sp>
        <p:nvSpPr>
          <p:cNvPr id="3" name="Slide Number Placeholder 2"/>
          <p:cNvSpPr>
            <a:spLocks noGrp="1"/>
          </p:cNvSpPr>
          <p:nvPr>
            <p:ph type="sldNum" sz="quarter" idx="4"/>
          </p:nvPr>
        </p:nvSpPr>
        <p:spPr/>
        <p:txBody>
          <a:bodyPr/>
          <a:lstStyle/>
          <a:p>
            <a:fld id="{F9F4C691-6DE9-424C-9C34-B44F65CDDA11}" type="slidenum">
              <a:rPr lang="en-US" smtClean="0">
                <a:latin typeface="ooredoo-Bold"/>
              </a:rPr>
              <a:t>3</a:t>
            </a:fld>
            <a:endParaRPr lang="en-US" sz="1000" dirty="0">
              <a:latin typeface="ooredoo-Bold"/>
            </a:endParaRPr>
          </a:p>
        </p:txBody>
      </p:sp>
    </p:spTree>
    <p:extLst>
      <p:ext uri="{BB962C8B-B14F-4D97-AF65-F5344CB8AC3E}">
        <p14:creationId xmlns:p14="http://schemas.microsoft.com/office/powerpoint/2010/main" val="235179150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p:nvPr/>
        </p:nvSpPr>
        <p:spPr>
          <a:xfrm>
            <a:off x="341116" y="418022"/>
            <a:ext cx="8440617" cy="465826"/>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a:t>
            </a:r>
            <a:r>
              <a:rPr lang="en-US" sz="3200" dirty="0" smtClean="0">
                <a:latin typeface="+mj-lt"/>
              </a:rPr>
              <a:t>Results</a:t>
            </a:r>
          </a:p>
          <a:p>
            <a:r>
              <a:rPr lang="en-US" sz="2000" dirty="0" smtClean="0">
                <a:latin typeface="+mj-lt"/>
              </a:rPr>
              <a:t>Key Highlights 9M</a:t>
            </a:r>
            <a:endParaRPr lang="en-US" sz="1200" dirty="0">
              <a:latin typeface="+mj-lt"/>
            </a:endParaRPr>
          </a:p>
        </p:txBody>
      </p:sp>
      <p:grpSp>
        <p:nvGrpSpPr>
          <p:cNvPr id="5" name="Group 4"/>
          <p:cNvGrpSpPr/>
          <p:nvPr/>
        </p:nvGrpSpPr>
        <p:grpSpPr>
          <a:xfrm>
            <a:off x="6126480" y="44527"/>
            <a:ext cx="2862072" cy="260273"/>
            <a:chOff x="6107430" y="45720"/>
            <a:chExt cx="2862072" cy="260273"/>
          </a:xfrm>
        </p:grpSpPr>
        <p:sp>
          <p:nvSpPr>
            <p:cNvPr id="6" name="Text Placeholder 8"/>
            <p:cNvSpPr txBox="1"/>
            <p:nvPr/>
          </p:nvSpPr>
          <p:spPr>
            <a:xfrm>
              <a:off x="6831621" y="45720"/>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7" name="Text Placeholder 8"/>
            <p:cNvSpPr txBox="1"/>
            <p:nvPr/>
          </p:nvSpPr>
          <p:spPr>
            <a:xfrm>
              <a:off x="7570470" y="45720"/>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Operations </a:t>
              </a:r>
            </a:p>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Review</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8" name="Text Placeholder 8"/>
            <p:cNvSpPr txBox="1"/>
            <p:nvPr/>
          </p:nvSpPr>
          <p:spPr>
            <a:xfrm>
              <a:off x="8301990" y="45720"/>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9" name="Text Placeholder 8"/>
            <p:cNvSpPr txBox="1"/>
            <p:nvPr/>
          </p:nvSpPr>
          <p:spPr>
            <a:xfrm>
              <a:off x="6107430" y="45720"/>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grpSp>
      <p:sp>
        <p:nvSpPr>
          <p:cNvPr id="3" name="Slide Number Placeholder 2"/>
          <p:cNvSpPr>
            <a:spLocks noGrp="1"/>
          </p:cNvSpPr>
          <p:nvPr>
            <p:ph type="sldNum" sz="quarter" idx="4"/>
          </p:nvPr>
        </p:nvSpPr>
        <p:spPr/>
        <p:txBody>
          <a:bodyPr/>
          <a:lstStyle/>
          <a:p>
            <a:fld id="{F9F4C691-6DE9-424C-9C34-B44F65CDDA11}" type="slidenum">
              <a:rPr lang="en-US" smtClean="0">
                <a:latin typeface="+mn-lt"/>
              </a:rPr>
              <a:t>4</a:t>
            </a:fld>
            <a:endParaRPr lang="en-US" dirty="0">
              <a:latin typeface="+mn-lt"/>
            </a:endParaRPr>
          </a:p>
        </p:txBody>
      </p:sp>
      <p:sp>
        <p:nvSpPr>
          <p:cNvPr id="15" name="Rectangle 14"/>
          <p:cNvSpPr/>
          <p:nvPr/>
        </p:nvSpPr>
        <p:spPr>
          <a:xfrm>
            <a:off x="341116" y="990600"/>
            <a:ext cx="8531352" cy="5321457"/>
          </a:xfrm>
          <a:prstGeom prst="rect">
            <a:avLst/>
          </a:prstGeom>
        </p:spPr>
        <p:txBody>
          <a:bodyPr wrap="square">
            <a:spAutoFit/>
          </a:bodyPr>
          <a:lstStyle/>
          <a:p>
            <a:pPr lvl="0">
              <a:lnSpc>
                <a:spcPct val="150000"/>
              </a:lnSpc>
            </a:pPr>
            <a:r>
              <a:rPr lang="en-GB" sz="1100" b="1" dirty="0" smtClean="0">
                <a:solidFill>
                  <a:srgbClr val="221E20"/>
                </a:solidFill>
              </a:rPr>
              <a:t>Financial Highlights</a:t>
            </a: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r>
              <a:rPr lang="en-US" sz="1100" dirty="0" smtClean="0">
                <a:ea typeface="ＭＳ Ｐゴシック" pitchFamily="-109" charset="-128"/>
              </a:rPr>
              <a:t>Ooredoo’s </a:t>
            </a:r>
            <a:r>
              <a:rPr lang="en-US" sz="1100" dirty="0">
                <a:ea typeface="ＭＳ Ｐゴシック" pitchFamily="-109" charset="-128"/>
              </a:rPr>
              <a:t>results </a:t>
            </a:r>
            <a:r>
              <a:rPr lang="en-US" sz="1100" dirty="0" smtClean="0">
                <a:ea typeface="ＭＳ Ｐゴシック" pitchFamily="-109" charset="-128"/>
              </a:rPr>
              <a:t>were negatively </a:t>
            </a:r>
            <a:r>
              <a:rPr lang="en-US" sz="1100" dirty="0">
                <a:ea typeface="ＭＳ Ｐゴシック" pitchFamily="-109" charset="-128"/>
              </a:rPr>
              <a:t>impacted by the overall FX weakness in Emerging Markets as well as the market situation in Indonesia following the new SIM card registration </a:t>
            </a:r>
            <a:r>
              <a:rPr lang="en-US" sz="1100" dirty="0" smtClean="0">
                <a:ea typeface="ＭＳ Ｐゴシック" pitchFamily="-109" charset="-128"/>
              </a:rPr>
              <a:t>regulation</a:t>
            </a:r>
            <a:endParaRPr lang="en-GB" sz="1100" dirty="0">
              <a:ea typeface="ＭＳ Ｐゴシック" pitchFamily="-109" charset="-128"/>
            </a:endParaRP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r>
              <a:rPr lang="en-GB" sz="1100" dirty="0">
                <a:ea typeface="ＭＳ Ｐゴシック" pitchFamily="-109" charset="-128"/>
              </a:rPr>
              <a:t>Revenue was QAR 22.8 billion, driven by strong contributions from Qatar, Kuwait, Oman, Iraq and Myanmar, offset by reductions in Indonesia and Algeria. Group Revenue decreased by 7% </a:t>
            </a:r>
            <a:r>
              <a:rPr lang="en-GB" sz="1100" dirty="0" smtClean="0">
                <a:ea typeface="ＭＳ Ｐゴシック" pitchFamily="-109" charset="-128"/>
              </a:rPr>
              <a:t>yoy </a:t>
            </a:r>
            <a:endParaRPr lang="en-US" sz="1100" dirty="0">
              <a:ea typeface="ＭＳ Ｐゴシック" pitchFamily="-109" charset="-128"/>
            </a:endParaRP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r>
              <a:rPr lang="en-GB" sz="1100" dirty="0">
                <a:ea typeface="ＭＳ Ｐゴシック" pitchFamily="-109" charset="-128"/>
              </a:rPr>
              <a:t>EBITDA margin stood at 41</a:t>
            </a:r>
            <a:r>
              <a:rPr lang="en-GB" sz="1100" dirty="0" smtClean="0">
                <a:ea typeface="ＭＳ Ｐゴシック" pitchFamily="-109" charset="-128"/>
              </a:rPr>
              <a:t>% and Group </a:t>
            </a:r>
            <a:r>
              <a:rPr lang="en-GB" sz="1100" dirty="0">
                <a:ea typeface="ＭＳ Ｐゴシック" pitchFamily="-109" charset="-128"/>
              </a:rPr>
              <a:t>EBITDA stood at QAR 9.3 </a:t>
            </a:r>
            <a:r>
              <a:rPr lang="en-GB" sz="1100" dirty="0" smtClean="0">
                <a:ea typeface="ＭＳ Ｐゴシック" pitchFamily="-109" charset="-128"/>
              </a:rPr>
              <a:t>billion </a:t>
            </a:r>
            <a:r>
              <a:rPr lang="en-GB" sz="1100" dirty="0">
                <a:ea typeface="ＭＳ Ｐゴシック" pitchFamily="-109" charset="-128"/>
              </a:rPr>
              <a:t>down by 11% yoy mainly due to lower revenue.</a:t>
            </a:r>
            <a:endParaRPr lang="en-US" sz="1100" dirty="0">
              <a:ea typeface="ＭＳ Ｐゴシック" pitchFamily="-109" charset="-128"/>
            </a:endParaRP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r>
              <a:rPr lang="en-GB" sz="1100" dirty="0" smtClean="0">
                <a:ea typeface="ＭＳ Ｐゴシック" pitchFamily="-109" charset="-128"/>
              </a:rPr>
              <a:t>Group </a:t>
            </a:r>
            <a:r>
              <a:rPr lang="en-GB" sz="1100" dirty="0">
                <a:ea typeface="ＭＳ Ｐゴシック" pitchFamily="-109" charset="-128"/>
              </a:rPr>
              <a:t>Net Profit attributable to Ooredoo shareholders stood at QAR 1.1 billion. Positive performances in </a:t>
            </a:r>
            <a:r>
              <a:rPr lang="en-GB" sz="1100" dirty="0" smtClean="0">
                <a:ea typeface="ＭＳ Ｐゴシック" pitchFamily="-109" charset="-128"/>
              </a:rPr>
              <a:t>Iraq, Tunisia </a:t>
            </a:r>
            <a:r>
              <a:rPr lang="en-GB" sz="1100" dirty="0">
                <a:ea typeface="ＭＳ Ｐゴシック" pitchFamily="-109" charset="-128"/>
              </a:rPr>
              <a:t>&amp; Oman were offset by market challenges </a:t>
            </a:r>
            <a:r>
              <a:rPr lang="en-GB" sz="1100" dirty="0" smtClean="0">
                <a:ea typeface="ＭＳ Ｐゴシック" pitchFamily="-109" charset="-128"/>
              </a:rPr>
              <a:t>&amp; lower </a:t>
            </a:r>
            <a:r>
              <a:rPr lang="en-GB" sz="1100" dirty="0">
                <a:ea typeface="ＭＳ Ｐゴシック" pitchFamily="-109" charset="-128"/>
              </a:rPr>
              <a:t>revenue in Indonesia &amp; Algeria and a substantial FX loss in </a:t>
            </a:r>
            <a:r>
              <a:rPr lang="en-GB" sz="1100" dirty="0" smtClean="0">
                <a:ea typeface="ＭＳ Ｐゴシック" pitchFamily="-109" charset="-128"/>
              </a:rPr>
              <a:t>Myanmar </a:t>
            </a:r>
            <a:endParaRPr lang="en-GB" sz="1100" dirty="0">
              <a:ea typeface="ＭＳ Ｐゴシック" pitchFamily="-109" charset="-128"/>
            </a:endParaRP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r>
              <a:rPr lang="en-GB" sz="1100" dirty="0">
                <a:ea typeface="ＭＳ Ｐゴシック" pitchFamily="-109" charset="-128"/>
              </a:rPr>
              <a:t>Increased monetization of data business, with significant data growth coming from consumer and enterprise customers: saw data revenue increasing to </a:t>
            </a:r>
            <a:r>
              <a:rPr lang="en-GB" sz="1100" dirty="0" smtClean="0">
                <a:ea typeface="ＭＳ Ｐゴシック" pitchFamily="-109" charset="-128"/>
              </a:rPr>
              <a:t>46% </a:t>
            </a:r>
            <a:r>
              <a:rPr lang="en-GB" sz="1100" dirty="0">
                <a:ea typeface="ＭＳ Ｐゴシック" pitchFamily="-109" charset="-128"/>
              </a:rPr>
              <a:t>of Group revenue. Revenue from data contributed QAR </a:t>
            </a:r>
            <a:r>
              <a:rPr lang="en-GB" sz="1100" dirty="0" smtClean="0">
                <a:ea typeface="ＭＳ Ｐゴシック" pitchFamily="-109" charset="-128"/>
              </a:rPr>
              <a:t>10.5 </a:t>
            </a:r>
            <a:r>
              <a:rPr lang="en-GB" sz="1100" dirty="0">
                <a:ea typeface="ＭＳ Ｐゴシック" pitchFamily="-109" charset="-128"/>
              </a:rPr>
              <a:t>billion at 9M 2018</a:t>
            </a:r>
          </a:p>
          <a:p>
            <a:pPr marL="182880" lvl="0" indent="-182880" defTabSz="704850">
              <a:lnSpc>
                <a:spcPct val="110000"/>
              </a:lnSpc>
              <a:spcBef>
                <a:spcPts val="200"/>
              </a:spcBef>
              <a:spcAft>
                <a:spcPts val="200"/>
              </a:spcAft>
              <a:buClr>
                <a:srgbClr val="FF0000"/>
              </a:buClr>
              <a:buSzPct val="140000"/>
              <a:buFont typeface="Arial" panose="020B0604020202020204" pitchFamily="34" charset="0"/>
              <a:buChar char="•"/>
            </a:pPr>
            <a:endParaRPr lang="en-GB" sz="1100" dirty="0">
              <a:solidFill>
                <a:srgbClr val="221E20"/>
              </a:solidFill>
              <a:ea typeface="ＭＳ Ｐゴシック" pitchFamily="-109" charset="-128"/>
              <a:cs typeface="Noto Sans" panose="020B0502040504020204" pitchFamily="34" charset="0"/>
            </a:endParaRPr>
          </a:p>
          <a:p>
            <a:pPr lvl="0" defTabSz="704850">
              <a:lnSpc>
                <a:spcPct val="110000"/>
              </a:lnSpc>
              <a:spcBef>
                <a:spcPts val="200"/>
              </a:spcBef>
              <a:spcAft>
                <a:spcPts val="200"/>
              </a:spcAft>
              <a:buClr>
                <a:srgbClr val="ED1C24"/>
              </a:buClr>
              <a:buSzPct val="140000"/>
            </a:pPr>
            <a:r>
              <a:rPr lang="en-GB" sz="1100" b="1" dirty="0">
                <a:solidFill>
                  <a:srgbClr val="221E20"/>
                </a:solidFill>
              </a:rPr>
              <a:t>Operational Highlights </a:t>
            </a: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r>
              <a:rPr lang="en-GB" sz="1100" dirty="0">
                <a:ea typeface="ＭＳ Ｐゴシック" pitchFamily="-109" charset="-128"/>
              </a:rPr>
              <a:t>Ooredoo Group continues to be recognised with world-class awards. In Oman, Telecoms World Middle East recognised Ooredoo Oman with two distinct awards for the “Best National Network Operator” and “The Best Digital </a:t>
            </a:r>
            <a:r>
              <a:rPr lang="en-GB" sz="1100" dirty="0" smtClean="0">
                <a:ea typeface="ＭＳ Ｐゴシック" pitchFamily="-109" charset="-128"/>
              </a:rPr>
              <a:t>Content”.  In </a:t>
            </a:r>
            <a:r>
              <a:rPr lang="en-GB" sz="1100" dirty="0">
                <a:ea typeface="ＭＳ Ｐゴシック" pitchFamily="-109" charset="-128"/>
              </a:rPr>
              <a:t>Iraq, Asiacell was awarded the CARE Award for excellence in customer </a:t>
            </a:r>
            <a:r>
              <a:rPr lang="en-GB" sz="1100" dirty="0" smtClean="0">
                <a:ea typeface="ＭＳ Ｐゴシック" pitchFamily="-109" charset="-128"/>
              </a:rPr>
              <a:t>service </a:t>
            </a:r>
            <a:endParaRPr lang="en-US" sz="1100" dirty="0">
              <a:ea typeface="ＭＳ Ｐゴシック" pitchFamily="-109" charset="-128"/>
            </a:endParaRPr>
          </a:p>
          <a:p>
            <a:pPr marL="356616" marR="0" lvl="1" indent="-173736" algn="just" defTabSz="704850" fontAlgn="base">
              <a:lnSpc>
                <a:spcPct val="110000"/>
              </a:lnSpc>
              <a:spcBef>
                <a:spcPts val="200"/>
              </a:spcBef>
              <a:spcAft>
                <a:spcPts val="200"/>
              </a:spcAft>
              <a:buClr>
                <a:srgbClr val="ED1C24"/>
              </a:buClr>
              <a:buSzPct val="140000"/>
              <a:buFont typeface="Arial" pitchFamily="34" charset="0"/>
              <a:buChar char="•"/>
            </a:pPr>
            <a:r>
              <a:rPr lang="en-GB" sz="1100" dirty="0">
                <a:ea typeface="ＭＳ Ｐゴシック" pitchFamily="-109" charset="-128"/>
              </a:rPr>
              <a:t>Ooredoo Group successfully </a:t>
            </a:r>
            <a:r>
              <a:rPr lang="en-GB" sz="1100" dirty="0" smtClean="0">
                <a:ea typeface="ＭＳ Ｐゴシック" pitchFamily="-109" charset="-128"/>
              </a:rPr>
              <a:t>introduced </a:t>
            </a:r>
            <a:r>
              <a:rPr lang="en-GB" sz="1100" dirty="0">
                <a:ea typeface="ＭＳ Ｐゴシック" pitchFamily="-109" charset="-128"/>
              </a:rPr>
              <a:t>the first live eSIM on its world-class supernet network in Qatar and </a:t>
            </a:r>
            <a:r>
              <a:rPr lang="en-GB" sz="1100" dirty="0" smtClean="0">
                <a:ea typeface="ＭＳ Ｐゴシック" pitchFamily="-109" charset="-128"/>
              </a:rPr>
              <a:t>Kuwait</a:t>
            </a:r>
            <a:endParaRPr lang="en-US" sz="1100" dirty="0">
              <a:ea typeface="ＭＳ Ｐゴシック" pitchFamily="-109" charset="-128"/>
            </a:endParaRP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r>
              <a:rPr lang="en-GB" sz="1100" dirty="0">
                <a:ea typeface="ＭＳ Ｐゴシック" pitchFamily="-109" charset="-128"/>
              </a:rPr>
              <a:t>Ooredoo Qatar tested the world’s first self-driving 5G connected aerial taxis, and to have 80+ live 5G sites in Qatar on the 3.5GHz spectrum </a:t>
            </a:r>
            <a:r>
              <a:rPr lang="en-GB" sz="1100" dirty="0" smtClean="0">
                <a:ea typeface="ＭＳ Ｐゴシック" pitchFamily="-109" charset="-128"/>
              </a:rPr>
              <a:t>band </a:t>
            </a:r>
            <a:endParaRPr lang="en-US" sz="1100" dirty="0">
              <a:ea typeface="ＭＳ Ｐゴシック" pitchFamily="-109" charset="-128"/>
            </a:endParaRP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r>
              <a:rPr lang="en-GB" sz="1100" dirty="0">
                <a:ea typeface="ＭＳ Ｐゴシック" pitchFamily="-109" charset="-128"/>
              </a:rPr>
              <a:t>Ooredoo’s network was recognized by </a:t>
            </a:r>
            <a:r>
              <a:rPr lang="en-GB" sz="1100" dirty="0" smtClean="0">
                <a:ea typeface="ＭＳ Ｐゴシック" pitchFamily="-109" charset="-128"/>
              </a:rPr>
              <a:t>Ookla, </a:t>
            </a:r>
            <a:r>
              <a:rPr lang="en-GB" sz="1100" dirty="0">
                <a:ea typeface="ＭＳ Ｐゴシック" pitchFamily="-109" charset="-128"/>
              </a:rPr>
              <a:t>the global leader in internet testing and analysis, as Qatar’s fastest mobile network while in Algeria, </a:t>
            </a:r>
            <a:r>
              <a:rPr lang="en-GB" sz="1100" dirty="0" smtClean="0">
                <a:ea typeface="ＭＳ Ｐゴシック" pitchFamily="-109" charset="-128"/>
              </a:rPr>
              <a:t>Oman and Myanmar Ookla </a:t>
            </a:r>
            <a:r>
              <a:rPr lang="en-GB" sz="1100" dirty="0">
                <a:ea typeface="ＭＳ Ｐゴシック" pitchFamily="-109" charset="-128"/>
              </a:rPr>
              <a:t>confirmed Ooredoo’s data network leadership for its 3G and 4G networks </a:t>
            </a:r>
            <a:endParaRPr lang="en-GB" sz="1100" dirty="0" smtClean="0">
              <a:ea typeface="ＭＳ Ｐゴシック" pitchFamily="-109" charset="-128"/>
            </a:endParaRP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r>
              <a:rPr lang="en-GB" sz="1100" dirty="0" smtClean="0">
                <a:ea typeface="ＭＳ Ｐゴシック" pitchFamily="-109" charset="-128"/>
              </a:rPr>
              <a:t>Indosat </a:t>
            </a:r>
            <a:r>
              <a:rPr lang="en-GB" sz="1100" dirty="0">
                <a:ea typeface="ＭＳ Ｐゴシック" pitchFamily="-109" charset="-128"/>
              </a:rPr>
              <a:t>Ooredoo appointed Mr. Chris Kanter as the new Chief Executive Officer of the </a:t>
            </a:r>
            <a:r>
              <a:rPr lang="en-GB" sz="1100" dirty="0" smtClean="0">
                <a:ea typeface="ＭＳ Ｐゴシック" pitchFamily="-109" charset="-128"/>
              </a:rPr>
              <a:t>company</a:t>
            </a:r>
            <a:endParaRPr lang="en-US" sz="1100" dirty="0">
              <a:ea typeface="ＭＳ Ｐゴシック" pitchFamily="-109" charset="-128"/>
            </a:endParaRP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r>
              <a:rPr lang="en-GB" sz="1100" dirty="0">
                <a:ea typeface="ＭＳ Ｐゴシック" pitchFamily="-109" charset="-128"/>
              </a:rPr>
              <a:t>Ooredoo continues to be a data leader in its markets with 4G networks now available in 8 of Ooredoo’s 10 </a:t>
            </a:r>
            <a:r>
              <a:rPr lang="en-GB" sz="1100" dirty="0" smtClean="0">
                <a:ea typeface="ＭＳ Ｐゴシック" pitchFamily="-109" charset="-128"/>
              </a:rPr>
              <a:t>markets </a:t>
            </a:r>
            <a:endParaRPr lang="en-US" sz="1100" dirty="0">
              <a:ea typeface="ＭＳ Ｐゴシック" pitchFamily="-109" charset="-128"/>
            </a:endParaRPr>
          </a:p>
          <a:p>
            <a:pPr marL="356616" lvl="1" indent="-173736" algn="just" defTabSz="704850" fontAlgn="base">
              <a:lnSpc>
                <a:spcPct val="110000"/>
              </a:lnSpc>
              <a:spcBef>
                <a:spcPts val="200"/>
              </a:spcBef>
              <a:spcAft>
                <a:spcPts val="200"/>
              </a:spcAft>
              <a:buClr>
                <a:srgbClr val="ED1C24"/>
              </a:buClr>
              <a:buSzPct val="140000"/>
              <a:buFont typeface="Arial" pitchFamily="34" charset="0"/>
              <a:buChar char="•"/>
            </a:pPr>
            <a:endParaRPr lang="en-US" sz="1100" dirty="0">
              <a:ea typeface="ＭＳ Ｐゴシック" pitchFamily="-109" charset="-128"/>
            </a:endParaRPr>
          </a:p>
        </p:txBody>
      </p:sp>
    </p:spTree>
    <p:extLst>
      <p:ext uri="{BB962C8B-B14F-4D97-AF65-F5344CB8AC3E}">
        <p14:creationId xmlns:p14="http://schemas.microsoft.com/office/powerpoint/2010/main" val="7902567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bwMode="auto">
          <a:xfrm flipH="1">
            <a:off x="4727448" y="1563624"/>
            <a:ext cx="4119561" cy="3931920"/>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24" name="Rounded Rectangle 23"/>
          <p:cNvSpPr/>
          <p:nvPr/>
        </p:nvSpPr>
        <p:spPr bwMode="auto">
          <a:xfrm flipH="1">
            <a:off x="237744" y="1536192"/>
            <a:ext cx="4119561" cy="3931920"/>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26" name="Content Placeholder 1"/>
          <p:cNvSpPr>
            <a:spLocks noGrp="1"/>
          </p:cNvSpPr>
          <p:nvPr>
            <p:ph idx="1"/>
          </p:nvPr>
        </p:nvSpPr>
        <p:spPr>
          <a:xfrm>
            <a:off x="237744" y="5669280"/>
            <a:ext cx="8631936" cy="663666"/>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p>
            <a:pPr marL="0" indent="0" algn="ctr">
              <a:lnSpc>
                <a:spcPct val="110000"/>
              </a:lnSpc>
              <a:spcBef>
                <a:spcPts val="100"/>
              </a:spcBef>
              <a:spcAft>
                <a:spcPts val="100"/>
              </a:spcAft>
              <a:buNone/>
            </a:pPr>
            <a:r>
              <a:rPr lang="en-US" sz="1100" b="1" dirty="0">
                <a:solidFill>
                  <a:schemeClr val="tx1">
                    <a:lumMod val="50000"/>
                  </a:schemeClr>
                </a:solidFill>
                <a:latin typeface="+mn-lt"/>
              </a:rPr>
              <a:t>L</a:t>
            </a:r>
            <a:r>
              <a:rPr lang="en-US" sz="1100" b="1" dirty="0" smtClean="0">
                <a:solidFill>
                  <a:schemeClr val="tx1">
                    <a:lumMod val="50000"/>
                  </a:schemeClr>
                </a:solidFill>
                <a:latin typeface="+mn-lt"/>
              </a:rPr>
              <a:t>ocal currency revenue growth in the most markets partially offset by challenging environment in Algeria &amp; Indonesia; EBITDA growth in Qatar, Iraq, Oman, Tunisia, Palestine and Myanmar offset by Indonesia, Kuwait, and Algeria </a:t>
            </a:r>
            <a:endParaRPr lang="en-US" sz="1100" b="1" dirty="0">
              <a:solidFill>
                <a:srgbClr val="FF0000"/>
              </a:solidFill>
              <a:latin typeface="+mn-lt"/>
            </a:endParaRPr>
          </a:p>
        </p:txBody>
      </p:sp>
      <p:sp>
        <p:nvSpPr>
          <p:cNvPr id="4" name="Slide Number Placeholder 3"/>
          <p:cNvSpPr>
            <a:spLocks noGrp="1"/>
          </p:cNvSpPr>
          <p:nvPr>
            <p:ph type="sldNum" sz="quarter" idx="4"/>
          </p:nvPr>
        </p:nvSpPr>
        <p:spPr/>
        <p:txBody>
          <a:bodyPr/>
          <a:lstStyle/>
          <a:p>
            <a:fld id="{F9F4C691-6DE9-424C-9C34-B44F65CDDA11}" type="slidenum">
              <a:rPr lang="en-US" smtClean="0">
                <a:latin typeface="+mn-lt"/>
              </a:rPr>
              <a:t>5</a:t>
            </a:fld>
            <a:endParaRPr lang="en-US" sz="800" dirty="0">
              <a:latin typeface="+mn-lt"/>
            </a:endParaRPr>
          </a:p>
        </p:txBody>
      </p:sp>
      <p:sp>
        <p:nvSpPr>
          <p:cNvPr id="19" name="Text Placeholder 8"/>
          <p:cNvSpPr txBox="1"/>
          <p:nvPr/>
        </p:nvSpPr>
        <p:spPr>
          <a:xfrm>
            <a:off x="246888" y="1078992"/>
            <a:ext cx="4133088"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Revenue (QARm)</a:t>
            </a:r>
            <a:endParaRPr lang="en-GB" sz="1700" b="1" dirty="0">
              <a:solidFill>
                <a:schemeClr val="bg1"/>
              </a:solidFill>
              <a:latin typeface="+mn-lt"/>
              <a:ea typeface="+mn-ea"/>
              <a:cs typeface="Arial" pitchFamily="34" charset="0"/>
            </a:endParaRPr>
          </a:p>
        </p:txBody>
      </p:sp>
      <p:sp>
        <p:nvSpPr>
          <p:cNvPr id="20" name="Text Placeholder 8"/>
          <p:cNvSpPr txBox="1"/>
          <p:nvPr/>
        </p:nvSpPr>
        <p:spPr>
          <a:xfrm>
            <a:off x="4736592" y="1078992"/>
            <a:ext cx="4133088"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EBITDA (QARm) and EBITDA Margin</a:t>
            </a:r>
            <a:endParaRPr lang="en-GB" sz="1700" b="1" dirty="0">
              <a:solidFill>
                <a:schemeClr val="bg1"/>
              </a:solidFill>
              <a:latin typeface="+mn-lt"/>
              <a:ea typeface="+mn-ea"/>
              <a:cs typeface="Arial" pitchFamily="34" charset="0"/>
            </a:endParaRPr>
          </a:p>
        </p:txBody>
      </p:sp>
      <p:sp>
        <p:nvSpPr>
          <p:cNvPr id="23"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Results</a:t>
            </a:r>
          </a:p>
          <a:p>
            <a:r>
              <a:rPr lang="en-US" sz="1800" dirty="0">
                <a:latin typeface="+mj-lt"/>
              </a:rPr>
              <a:t>Revenue and EBITDA</a:t>
            </a:r>
          </a:p>
        </p:txBody>
      </p:sp>
      <p:grpSp>
        <p:nvGrpSpPr>
          <p:cNvPr id="2" name="Group 1"/>
          <p:cNvGrpSpPr/>
          <p:nvPr/>
        </p:nvGrpSpPr>
        <p:grpSpPr>
          <a:xfrm>
            <a:off x="6126480" y="44527"/>
            <a:ext cx="2862072" cy="260273"/>
            <a:chOff x="6126480" y="44527"/>
            <a:chExt cx="2862072" cy="260273"/>
          </a:xfrm>
        </p:grpSpPr>
        <p:sp>
          <p:nvSpPr>
            <p:cNvPr id="28"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29"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Operations </a:t>
              </a:r>
            </a:p>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Review</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30"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31"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grpSp>
      <p:graphicFrame>
        <p:nvGraphicFramePr>
          <p:cNvPr id="33" name="[PlaceholderChartForReportGeneration-5a0f899f-ed85-4b8c-bc3b-91fb9d6e6e8b]"/>
          <p:cNvGraphicFramePr/>
          <p:nvPr>
            <p:extLst>
              <p:ext uri="{D42A27DB-BD31-4B8C-83A1-F6EECF244321}">
                <p14:modId xmlns:p14="http://schemas.microsoft.com/office/powerpoint/2010/main" val="667843683"/>
              </p:ext>
            </p:extLst>
          </p:nvPr>
        </p:nvGraphicFramePr>
        <p:xfrm>
          <a:off x="281952" y="1682496"/>
          <a:ext cx="4123943" cy="3740151"/>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91440" y="168249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5" name="Rectangle 4"/>
          <p:cNvSpPr/>
          <p:nvPr/>
        </p:nvSpPr>
        <p:spPr>
          <a:xfrm>
            <a:off x="4866640" y="1667531"/>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21" name="[PlaceholderChartForReportGeneration-33880fa8-4bcf-4882-a6f0-9c70aec166f7]"/>
          <p:cNvGraphicFramePr/>
          <p:nvPr>
            <p:extLst>
              <p:ext uri="{D42A27DB-BD31-4B8C-83A1-F6EECF244321}">
                <p14:modId xmlns:p14="http://schemas.microsoft.com/office/powerpoint/2010/main" val="2508272910"/>
              </p:ext>
            </p:extLst>
          </p:nvPr>
        </p:nvGraphicFramePr>
        <p:xfrm>
          <a:off x="4716938" y="1691553"/>
          <a:ext cx="4568952" cy="37379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225331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flipH="1">
            <a:off x="1188720" y="1539332"/>
            <a:ext cx="6858000" cy="3931920"/>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t"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defTabSz="979488">
              <a:lnSpc>
                <a:spcPct val="110000"/>
              </a:lnSpc>
              <a:spcBef>
                <a:spcPts val="600"/>
              </a:spcBef>
              <a:buClr>
                <a:schemeClr val="tx1"/>
              </a:buClr>
            </a:pPr>
            <a:endParaRPr lang="en-US" sz="1200" b="1" dirty="0">
              <a:latin typeface="+mn-lt"/>
            </a:endParaRPr>
          </a:p>
        </p:txBody>
      </p:sp>
      <p:sp>
        <p:nvSpPr>
          <p:cNvPr id="29" name="Content Placeholder 1"/>
          <p:cNvSpPr>
            <a:spLocks noGrp="1"/>
          </p:cNvSpPr>
          <p:nvPr>
            <p:ph idx="1"/>
          </p:nvPr>
        </p:nvSpPr>
        <p:spPr>
          <a:xfrm>
            <a:off x="236984" y="5669280"/>
            <a:ext cx="8628883" cy="663666"/>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p>
            <a:pPr marL="0" indent="0" algn="ctr">
              <a:lnSpc>
                <a:spcPct val="110000"/>
              </a:lnSpc>
              <a:spcBef>
                <a:spcPts val="100"/>
              </a:spcBef>
              <a:spcAft>
                <a:spcPts val="100"/>
              </a:spcAft>
              <a:buNone/>
            </a:pPr>
            <a:r>
              <a:rPr lang="en-US" sz="1100" b="1" dirty="0">
                <a:solidFill>
                  <a:schemeClr val="tx1">
                    <a:lumMod val="50000"/>
                  </a:schemeClr>
                </a:solidFill>
              </a:rPr>
              <a:t>Pre FX Net Profit remains at the same level compared to the reported drop of 30% </a:t>
            </a:r>
          </a:p>
          <a:p>
            <a:pPr marL="0" indent="0" algn="ctr">
              <a:lnSpc>
                <a:spcPct val="110000"/>
              </a:lnSpc>
              <a:spcBef>
                <a:spcPts val="100"/>
              </a:spcBef>
              <a:spcAft>
                <a:spcPts val="100"/>
              </a:spcAft>
              <a:buNone/>
            </a:pPr>
            <a:r>
              <a:rPr lang="en-US" sz="1100" b="1" dirty="0">
                <a:solidFill>
                  <a:schemeClr val="tx1">
                    <a:lumMod val="50000"/>
                  </a:schemeClr>
                </a:solidFill>
              </a:rPr>
              <a:t>Substantial FX loss </a:t>
            </a:r>
            <a:r>
              <a:rPr lang="en-US" sz="1100" b="1" dirty="0" smtClean="0">
                <a:solidFill>
                  <a:schemeClr val="tx1">
                    <a:lumMod val="50000"/>
                  </a:schemeClr>
                </a:solidFill>
              </a:rPr>
              <a:t>mainly </a:t>
            </a:r>
            <a:r>
              <a:rPr lang="en-US" sz="1100" b="1" dirty="0">
                <a:solidFill>
                  <a:schemeClr val="tx1">
                    <a:lumMod val="50000"/>
                  </a:schemeClr>
                </a:solidFill>
              </a:rPr>
              <a:t>from Myanmar</a:t>
            </a:r>
          </a:p>
        </p:txBody>
      </p:sp>
      <p:sp>
        <p:nvSpPr>
          <p:cNvPr id="5" name="Slide Number Placeholder 4"/>
          <p:cNvSpPr>
            <a:spLocks noGrp="1"/>
          </p:cNvSpPr>
          <p:nvPr>
            <p:ph type="sldNum" sz="quarter" idx="4"/>
          </p:nvPr>
        </p:nvSpPr>
        <p:spPr/>
        <p:txBody>
          <a:bodyPr/>
          <a:lstStyle/>
          <a:p>
            <a:fld id="{F9F4C691-6DE9-424C-9C34-B44F65CDDA11}" type="slidenum">
              <a:rPr lang="en-US" smtClean="0">
                <a:latin typeface="+mn-lt"/>
              </a:rPr>
              <a:t>6</a:t>
            </a:fld>
            <a:endParaRPr lang="en-US" dirty="0">
              <a:latin typeface="+mn-lt"/>
            </a:endParaRPr>
          </a:p>
        </p:txBody>
      </p:sp>
      <p:sp>
        <p:nvSpPr>
          <p:cNvPr id="13" name="Text Placeholder 8"/>
          <p:cNvSpPr txBox="1"/>
          <p:nvPr/>
        </p:nvSpPr>
        <p:spPr>
          <a:xfrm>
            <a:off x="1188720" y="1036413"/>
            <a:ext cx="6858000"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Net Profit Attributable to Ooredoo shareholders (QARm)</a:t>
            </a:r>
          </a:p>
        </p:txBody>
      </p:sp>
      <p:sp>
        <p:nvSpPr>
          <p:cNvPr id="28"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Results</a:t>
            </a:r>
          </a:p>
          <a:p>
            <a:r>
              <a:rPr lang="en-US" sz="2000" dirty="0">
                <a:latin typeface="+mj-lt"/>
              </a:rPr>
              <a:t>Net </a:t>
            </a:r>
            <a:r>
              <a:rPr lang="en-US" sz="2000" dirty="0" smtClean="0">
                <a:latin typeface="+mj-lt"/>
              </a:rPr>
              <a:t>Profit</a:t>
            </a:r>
            <a:endParaRPr lang="en-US" sz="2000" baseline="30000" dirty="0">
              <a:latin typeface="+mj-lt"/>
            </a:endParaRPr>
          </a:p>
        </p:txBody>
      </p:sp>
      <p:grpSp>
        <p:nvGrpSpPr>
          <p:cNvPr id="30" name="Group 29"/>
          <p:cNvGrpSpPr/>
          <p:nvPr/>
        </p:nvGrpSpPr>
        <p:grpSpPr>
          <a:xfrm>
            <a:off x="6126480" y="44527"/>
            <a:ext cx="2862072" cy="260273"/>
            <a:chOff x="6126480" y="44527"/>
            <a:chExt cx="2862072" cy="260273"/>
          </a:xfrm>
        </p:grpSpPr>
        <p:sp>
          <p:nvSpPr>
            <p:cNvPr id="31"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32"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Operations </a:t>
              </a:r>
            </a:p>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Review</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33"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34"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grpSp>
      <p:sp>
        <p:nvSpPr>
          <p:cNvPr id="2" name="Rectangle 1"/>
          <p:cNvSpPr/>
          <p:nvPr/>
        </p:nvSpPr>
        <p:spPr>
          <a:xfrm>
            <a:off x="1554480" y="146304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6" name="TextBox 5"/>
          <p:cNvSpPr txBox="1"/>
          <p:nvPr/>
        </p:nvSpPr>
        <p:spPr>
          <a:xfrm>
            <a:off x="2560320" y="1915064"/>
            <a:ext cx="914400" cy="914400"/>
          </a:xfrm>
          <a:prstGeom prst="rect">
            <a:avLst/>
          </a:prstGeom>
          <a:noFill/>
        </p:spPr>
        <p:txBody>
          <a:bodyPr wrap="none" rtlCol="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spcBef>
                <a:spcPts val="600"/>
              </a:spcBef>
              <a:spcAft>
                <a:spcPct val="0"/>
              </a:spcAft>
              <a:buClr>
                <a:srgbClr val="ED1C24"/>
              </a:buClr>
              <a:buSzPct val="140000"/>
            </a:pPr>
            <a:endParaRPr lang="en-US" sz="1200" dirty="0" smtClean="0">
              <a:solidFill>
                <a:srgbClr val="000000"/>
              </a:solidFill>
              <a:latin typeface="+mn-lt"/>
            </a:endParaRPr>
          </a:p>
        </p:txBody>
      </p:sp>
      <p:sp>
        <p:nvSpPr>
          <p:cNvPr id="15" name="TextBox 14"/>
          <p:cNvSpPr txBox="1"/>
          <p:nvPr/>
        </p:nvSpPr>
        <p:spPr>
          <a:xfrm>
            <a:off x="1331640" y="1590144"/>
            <a:ext cx="2143080" cy="542711"/>
          </a:xfrm>
          <a:prstGeom prst="rect">
            <a:avLst/>
          </a:prstGeom>
          <a:noFill/>
        </p:spPr>
        <p:txBody>
          <a:bodyPr wrap="square" rtlCol="0">
            <a:noAutofit/>
          </a:bodyPr>
          <a:lstStyle/>
          <a:p>
            <a:pPr>
              <a:spcBef>
                <a:spcPts val="600"/>
              </a:spcBef>
              <a:buClr>
                <a:srgbClr val="ED1C24"/>
              </a:buClr>
              <a:buSzPct val="140000"/>
            </a:pPr>
            <a:r>
              <a:rPr lang="en-US" sz="1000" dirty="0" smtClean="0">
                <a:solidFill>
                  <a:srgbClr val="5A5A5A"/>
                </a:solidFill>
                <a:cs typeface="Arial" pitchFamily="34" charset="0"/>
              </a:rPr>
              <a:t>Total Net Profit</a:t>
            </a:r>
            <a:endParaRPr lang="en-US" sz="1000" dirty="0">
              <a:solidFill>
                <a:srgbClr val="5A5A5A"/>
              </a:solidFill>
              <a:cs typeface="Arial" pitchFamily="34" charset="0"/>
            </a:endParaRPr>
          </a:p>
          <a:p>
            <a:pPr>
              <a:spcBef>
                <a:spcPts val="600"/>
              </a:spcBef>
              <a:buClr>
                <a:srgbClr val="ED1C24"/>
              </a:buClr>
              <a:buSzPct val="140000"/>
            </a:pPr>
            <a:r>
              <a:rPr lang="en-US" sz="1000" dirty="0" smtClean="0">
                <a:solidFill>
                  <a:srgbClr val="5A5A5A"/>
                </a:solidFill>
                <a:cs typeface="Arial" pitchFamily="34" charset="0"/>
              </a:rPr>
              <a:t>Net </a:t>
            </a:r>
            <a:r>
              <a:rPr lang="en-US" sz="1000" dirty="0">
                <a:solidFill>
                  <a:srgbClr val="5A5A5A"/>
                </a:solidFill>
                <a:cs typeface="Arial" pitchFamily="34" charset="0"/>
              </a:rPr>
              <a:t>Foreign Exchange</a:t>
            </a:r>
          </a:p>
          <a:p>
            <a:pPr>
              <a:spcBef>
                <a:spcPts val="600"/>
              </a:spcBef>
              <a:buClr>
                <a:srgbClr val="ED1C24"/>
              </a:buClr>
              <a:buSzPct val="140000"/>
            </a:pPr>
            <a:r>
              <a:rPr lang="en-US" sz="1000" dirty="0" smtClean="0">
                <a:solidFill>
                  <a:srgbClr val="5A5A5A"/>
                </a:solidFill>
                <a:cs typeface="Arial" pitchFamily="34" charset="0"/>
              </a:rPr>
              <a:t>Pre </a:t>
            </a:r>
            <a:r>
              <a:rPr lang="en-US" sz="1000" dirty="0">
                <a:solidFill>
                  <a:srgbClr val="5A5A5A"/>
                </a:solidFill>
                <a:cs typeface="Arial" pitchFamily="34" charset="0"/>
              </a:rPr>
              <a:t>FX Net </a:t>
            </a:r>
            <a:r>
              <a:rPr lang="en-US" sz="1000" dirty="0" smtClean="0">
                <a:solidFill>
                  <a:srgbClr val="5A5A5A"/>
                </a:solidFill>
                <a:cs typeface="Arial" pitchFamily="34" charset="0"/>
              </a:rPr>
              <a:t>Profit</a:t>
            </a:r>
            <a:endParaRPr lang="en-US" sz="1000" dirty="0">
              <a:solidFill>
                <a:srgbClr val="5A5A5A"/>
              </a:solidFill>
              <a:cs typeface="Arial" pitchFamily="34" charset="0"/>
            </a:endParaRPr>
          </a:p>
          <a:p>
            <a:pPr>
              <a:spcBef>
                <a:spcPts val="600"/>
              </a:spcBef>
              <a:spcAft>
                <a:spcPts val="0"/>
              </a:spcAft>
              <a:buClr>
                <a:srgbClr val="ED1C24"/>
              </a:buClr>
              <a:buSzPct val="140000"/>
            </a:pPr>
            <a:endParaRPr lang="en-US" sz="1000" dirty="0" smtClean="0">
              <a:solidFill>
                <a:srgbClr val="000000"/>
              </a:solidFill>
            </a:endParaRPr>
          </a:p>
        </p:txBody>
      </p:sp>
      <p:sp>
        <p:nvSpPr>
          <p:cNvPr id="16" name="Rectangle 48"/>
          <p:cNvSpPr>
            <a:spLocks noChangeArrowheads="1"/>
          </p:cNvSpPr>
          <p:nvPr/>
        </p:nvSpPr>
        <p:spPr bwMode="auto">
          <a:xfrm>
            <a:off x="1259632" y="2086643"/>
            <a:ext cx="121704" cy="123157"/>
          </a:xfrm>
          <a:prstGeom prst="rect">
            <a:avLst/>
          </a:prstGeom>
          <a:solidFill>
            <a:schemeClr val="tx1">
              <a:lumMod val="25000"/>
              <a:lumOff val="75000"/>
            </a:schemeClr>
          </a:solidFill>
          <a:ln w="9525" algn="ctr">
            <a:noFill/>
            <a:round/>
            <a:headEnd/>
            <a:tailEnd/>
          </a:ln>
        </p:spPr>
        <p:txBody>
          <a:bodyPr/>
          <a:lstStyle/>
          <a:p>
            <a:pPr eaLnBrk="0" hangingPunct="0"/>
            <a:endParaRPr lang="en-GB" sz="1600" dirty="0">
              <a:cs typeface="Arial" pitchFamily="34" charset="0"/>
            </a:endParaRPr>
          </a:p>
        </p:txBody>
      </p:sp>
      <p:sp>
        <p:nvSpPr>
          <p:cNvPr id="17" name="Rectangle 16"/>
          <p:cNvSpPr>
            <a:spLocks noChangeArrowheads="1"/>
          </p:cNvSpPr>
          <p:nvPr/>
        </p:nvSpPr>
        <p:spPr bwMode="auto">
          <a:xfrm>
            <a:off x="1259632" y="1882020"/>
            <a:ext cx="121704" cy="99180"/>
          </a:xfrm>
          <a:prstGeom prst="rect">
            <a:avLst/>
          </a:prstGeom>
          <a:solidFill>
            <a:schemeClr val="tx1">
              <a:lumMod val="75000"/>
              <a:lumOff val="25000"/>
            </a:schemeClr>
          </a:solidFill>
          <a:ln w="9525" algn="ctr">
            <a:solidFill>
              <a:schemeClr val="tx1">
                <a:lumMod val="50000"/>
                <a:lumOff val="50000"/>
              </a:schemeClr>
            </a:solidFill>
            <a:round/>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endParaRPr lang="en-GB" sz="1600" dirty="0">
              <a:cs typeface="Arial" pitchFamily="34" charset="0"/>
            </a:endParaRPr>
          </a:p>
        </p:txBody>
      </p:sp>
      <p:graphicFrame>
        <p:nvGraphicFramePr>
          <p:cNvPr id="19" name="[PlaceholderChartForReportGeneration-2ae092e7-9fb8-4062-9b6b-5a775081bdbb]"/>
          <p:cNvGraphicFramePr/>
          <p:nvPr>
            <p:extLst>
              <p:ext uri="{D42A27DB-BD31-4B8C-83A1-F6EECF244321}">
                <p14:modId xmlns:p14="http://schemas.microsoft.com/office/powerpoint/2010/main" val="2260175306"/>
              </p:ext>
            </p:extLst>
          </p:nvPr>
        </p:nvGraphicFramePr>
        <p:xfrm>
          <a:off x="1744992" y="1463040"/>
          <a:ext cx="6016625" cy="3963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20381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
          <p:cNvGraphicFramePr/>
          <p:nvPr>
            <p:extLst>
              <p:ext uri="{D42A27DB-BD31-4B8C-83A1-F6EECF244321}">
                <p14:modId xmlns:p14="http://schemas.microsoft.com/office/powerpoint/2010/main" val="1263910300"/>
              </p:ext>
            </p:extLst>
          </p:nvPr>
        </p:nvGraphicFramePr>
        <p:xfrm>
          <a:off x="472403" y="1685515"/>
          <a:ext cx="4123944" cy="3602736"/>
        </p:xfrm>
        <a:graphic>
          <a:graphicData uri="http://schemas.openxmlformats.org/drawingml/2006/chart">
            <c:chart xmlns:c="http://schemas.openxmlformats.org/drawingml/2006/chart" xmlns:r="http://schemas.openxmlformats.org/officeDocument/2006/relationships" r:id="rId3"/>
          </a:graphicData>
        </a:graphic>
      </p:graphicFrame>
      <p:sp>
        <p:nvSpPr>
          <p:cNvPr id="23" name="Rounded Rectangle 22"/>
          <p:cNvSpPr/>
          <p:nvPr/>
        </p:nvSpPr>
        <p:spPr bwMode="auto">
          <a:xfrm flipH="1">
            <a:off x="237744" y="1536192"/>
            <a:ext cx="4119561" cy="3931920"/>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24" name="Rounded Rectangle 23"/>
          <p:cNvSpPr/>
          <p:nvPr/>
        </p:nvSpPr>
        <p:spPr bwMode="auto">
          <a:xfrm flipH="1">
            <a:off x="4727448" y="1563624"/>
            <a:ext cx="4119561" cy="3931920"/>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21"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Results</a:t>
            </a:r>
          </a:p>
          <a:p>
            <a:r>
              <a:rPr lang="en-US" sz="2000" dirty="0">
                <a:latin typeface="+mj-lt"/>
              </a:rPr>
              <a:t>Free Cash Flow and Capital Expenditure</a:t>
            </a:r>
          </a:p>
        </p:txBody>
      </p:sp>
      <p:sp>
        <p:nvSpPr>
          <p:cNvPr id="26" name="Text Placeholder 8"/>
          <p:cNvSpPr txBox="1"/>
          <p:nvPr/>
        </p:nvSpPr>
        <p:spPr>
          <a:xfrm>
            <a:off x="4736592" y="1078992"/>
            <a:ext cx="4133088"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Free Cash Flow </a:t>
            </a:r>
            <a:r>
              <a:rPr lang="en-US" sz="1700" b="1" dirty="0" smtClean="0">
                <a:solidFill>
                  <a:schemeClr val="bg1"/>
                </a:solidFill>
                <a:latin typeface="+mn-lt"/>
                <a:ea typeface="+mn-ea"/>
                <a:cs typeface="Arial" pitchFamily="34" charset="0"/>
              </a:rPr>
              <a:t>(QARm</a:t>
            </a:r>
            <a:r>
              <a:rPr lang="en-US" sz="1700" b="1" dirty="0">
                <a:solidFill>
                  <a:schemeClr val="bg1"/>
                </a:solidFill>
                <a:latin typeface="+mn-lt"/>
                <a:ea typeface="+mn-ea"/>
                <a:cs typeface="Arial" pitchFamily="34" charset="0"/>
              </a:rPr>
              <a:t>)</a:t>
            </a:r>
          </a:p>
        </p:txBody>
      </p:sp>
      <p:sp>
        <p:nvSpPr>
          <p:cNvPr id="27" name="Text Placeholder 8"/>
          <p:cNvSpPr txBox="1"/>
          <p:nvPr/>
        </p:nvSpPr>
        <p:spPr>
          <a:xfrm>
            <a:off x="246888" y="1078992"/>
            <a:ext cx="4133088" cy="502920"/>
          </a:xfrm>
          <a:prstGeom prst="roundRect">
            <a:avLst/>
          </a:prstGeom>
          <a:solidFill>
            <a:srgbClr val="ED1C24"/>
          </a:solidFill>
        </p:spPr>
        <p:txBody>
          <a:bodyPr lIns="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650" b="1" dirty="0">
                <a:solidFill>
                  <a:schemeClr val="bg1"/>
                </a:solidFill>
                <a:latin typeface="+mn-lt"/>
                <a:ea typeface="+mn-ea"/>
                <a:cs typeface="Arial" pitchFamily="34" charset="0"/>
              </a:rPr>
              <a:t>CAPEX (QARm) </a:t>
            </a:r>
            <a:r>
              <a:rPr lang="en-US" sz="1650" b="1" dirty="0" smtClean="0">
                <a:solidFill>
                  <a:schemeClr val="bg1"/>
                </a:solidFill>
                <a:latin typeface="+mn-lt"/>
                <a:ea typeface="+mn-ea"/>
                <a:cs typeface="Arial" pitchFamily="34" charset="0"/>
              </a:rPr>
              <a:t>&amp; CAPEX/ </a:t>
            </a:r>
            <a:r>
              <a:rPr lang="en-US" sz="1650" b="1" dirty="0">
                <a:solidFill>
                  <a:schemeClr val="bg1"/>
                </a:solidFill>
                <a:latin typeface="+mn-lt"/>
                <a:ea typeface="+mn-ea"/>
                <a:cs typeface="Arial" pitchFamily="34" charset="0"/>
              </a:rPr>
              <a:t>Revenue (%)</a:t>
            </a:r>
          </a:p>
        </p:txBody>
      </p:sp>
      <p:sp>
        <p:nvSpPr>
          <p:cNvPr id="33" name="Content Placeholder 1"/>
          <p:cNvSpPr>
            <a:spLocks noGrp="1"/>
          </p:cNvSpPr>
          <p:nvPr>
            <p:ph idx="1"/>
          </p:nvPr>
        </p:nvSpPr>
        <p:spPr>
          <a:xfrm>
            <a:off x="237241" y="5638800"/>
            <a:ext cx="8580074" cy="663666"/>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p>
            <a:pPr marL="0" indent="0" algn="ctr">
              <a:lnSpc>
                <a:spcPct val="110000"/>
              </a:lnSpc>
              <a:spcBef>
                <a:spcPts val="100"/>
              </a:spcBef>
              <a:spcAft>
                <a:spcPts val="100"/>
              </a:spcAft>
              <a:buNone/>
            </a:pPr>
            <a:r>
              <a:rPr lang="en-US" sz="1100" b="1" dirty="0" smtClean="0">
                <a:solidFill>
                  <a:schemeClr val="tx1">
                    <a:lumMod val="50000"/>
                  </a:schemeClr>
                </a:solidFill>
              </a:rPr>
              <a:t>Higher </a:t>
            </a:r>
            <a:r>
              <a:rPr lang="en-US" sz="1100" b="1" dirty="0">
                <a:solidFill>
                  <a:schemeClr val="tx1">
                    <a:lumMod val="50000"/>
                  </a:schemeClr>
                </a:solidFill>
              </a:rPr>
              <a:t>CAPEX and lower </a:t>
            </a:r>
            <a:r>
              <a:rPr lang="en-US" sz="1100" b="1" dirty="0" smtClean="0">
                <a:solidFill>
                  <a:schemeClr val="tx1">
                    <a:lumMod val="50000"/>
                  </a:schemeClr>
                </a:solidFill>
              </a:rPr>
              <a:t>EBITDA lead to </a:t>
            </a:r>
            <a:r>
              <a:rPr lang="en-US" sz="1100" b="1" dirty="0" smtClean="0">
                <a:solidFill>
                  <a:schemeClr val="tx1">
                    <a:lumMod val="50000"/>
                  </a:schemeClr>
                </a:solidFill>
                <a:latin typeface="+mn-lt"/>
              </a:rPr>
              <a:t>FCF reduction </a:t>
            </a:r>
          </a:p>
          <a:p>
            <a:pPr marL="0" indent="0" algn="ctr">
              <a:lnSpc>
                <a:spcPct val="110000"/>
              </a:lnSpc>
              <a:spcBef>
                <a:spcPts val="100"/>
              </a:spcBef>
              <a:spcAft>
                <a:spcPts val="100"/>
              </a:spcAft>
              <a:buNone/>
            </a:pPr>
            <a:r>
              <a:rPr lang="en-US" sz="1100" b="1" dirty="0" smtClean="0">
                <a:solidFill>
                  <a:schemeClr val="tx1">
                    <a:lumMod val="50000"/>
                  </a:schemeClr>
                </a:solidFill>
                <a:latin typeface="+mn-lt"/>
              </a:rPr>
              <a:t>Economies of </a:t>
            </a:r>
            <a:r>
              <a:rPr lang="en-US" sz="1100" b="1" dirty="0">
                <a:solidFill>
                  <a:schemeClr val="tx1">
                    <a:lumMod val="50000"/>
                  </a:schemeClr>
                </a:solidFill>
                <a:latin typeface="+mn-lt"/>
              </a:rPr>
              <a:t>scale </a:t>
            </a:r>
            <a:r>
              <a:rPr lang="en-US" sz="1100" b="1" dirty="0" smtClean="0">
                <a:solidFill>
                  <a:schemeClr val="tx1">
                    <a:lumMod val="50000"/>
                  </a:schemeClr>
                </a:solidFill>
                <a:latin typeface="+mn-lt"/>
              </a:rPr>
              <a:t>for </a:t>
            </a:r>
            <a:r>
              <a:rPr lang="en-US" sz="1100" b="1" dirty="0">
                <a:solidFill>
                  <a:schemeClr val="tx1">
                    <a:lumMod val="50000"/>
                  </a:schemeClr>
                </a:solidFill>
                <a:latin typeface="+mn-lt"/>
              </a:rPr>
              <a:t>Ooredoo </a:t>
            </a:r>
            <a:r>
              <a:rPr lang="en-US" sz="1100" b="1" dirty="0" smtClean="0">
                <a:solidFill>
                  <a:schemeClr val="tx1">
                    <a:lumMod val="50000"/>
                  </a:schemeClr>
                </a:solidFill>
                <a:latin typeface="+mn-lt"/>
              </a:rPr>
              <a:t>Group and </a:t>
            </a:r>
            <a:r>
              <a:rPr lang="en-US" sz="1100" b="1" dirty="0">
                <a:solidFill>
                  <a:schemeClr val="tx1">
                    <a:lumMod val="50000"/>
                  </a:schemeClr>
                </a:solidFill>
                <a:latin typeface="+mn-lt"/>
              </a:rPr>
              <a:t>global sourcing strategy for efficient n</a:t>
            </a:r>
            <a:r>
              <a:rPr lang="en-US" sz="1100" b="1" dirty="0" smtClean="0">
                <a:solidFill>
                  <a:schemeClr val="tx1">
                    <a:lumMod val="50000"/>
                  </a:schemeClr>
                </a:solidFill>
                <a:latin typeface="+mn-lt"/>
              </a:rPr>
              <a:t>etwork investments</a:t>
            </a:r>
            <a:endParaRPr lang="en-US" sz="1100" b="1" dirty="0">
              <a:solidFill>
                <a:schemeClr val="tx1">
                  <a:lumMod val="50000"/>
                </a:schemeClr>
              </a:solidFill>
              <a:latin typeface="+mn-lt"/>
            </a:endParaRPr>
          </a:p>
        </p:txBody>
      </p:sp>
      <p:sp>
        <p:nvSpPr>
          <p:cNvPr id="28" name="Text Placeholder 8"/>
          <p:cNvSpPr>
            <a:spLocks noGrp="1"/>
          </p:cNvSpPr>
          <p:nvPr>
            <p:ph type="body" sz="quarter" idx="14"/>
          </p:nvPr>
        </p:nvSpPr>
        <p:spPr>
          <a:xfrm>
            <a:off x="358775" y="6309360"/>
            <a:ext cx="8535748" cy="234804"/>
          </a:xfrm>
        </p:spPr>
        <p:txBody>
          <a:bodyPr>
            <a:noAutofit/>
          </a:bodyPr>
          <a:lstStyle/>
          <a:p>
            <a:r>
              <a:rPr lang="en-US" dirty="0">
                <a:latin typeface="+mn-lt"/>
              </a:rPr>
              <a:t>Note: Free Cash Flow = Net Profit plus Depreciation &amp; Amortization less CAPEX; CAPEX excludes license fee obligations; Net Profit adjusted for extraordinary items</a:t>
            </a:r>
          </a:p>
        </p:txBody>
      </p:sp>
      <p:sp>
        <p:nvSpPr>
          <p:cNvPr id="3" name="Slide Number Placeholder 2"/>
          <p:cNvSpPr>
            <a:spLocks noGrp="1"/>
          </p:cNvSpPr>
          <p:nvPr>
            <p:ph type="sldNum" sz="quarter" idx="4"/>
          </p:nvPr>
        </p:nvSpPr>
        <p:spPr/>
        <p:txBody>
          <a:bodyPr/>
          <a:lstStyle/>
          <a:p>
            <a:fld id="{F9F4C691-6DE9-424C-9C34-B44F65CDDA11}" type="slidenum">
              <a:rPr lang="en-US" smtClean="0">
                <a:latin typeface="+mn-lt"/>
              </a:rPr>
              <a:t>7</a:t>
            </a:fld>
            <a:endParaRPr lang="en-US" sz="800" dirty="0">
              <a:latin typeface="+mn-lt"/>
            </a:endParaRPr>
          </a:p>
        </p:txBody>
      </p:sp>
      <p:grpSp>
        <p:nvGrpSpPr>
          <p:cNvPr id="17" name="Group 16"/>
          <p:cNvGrpSpPr/>
          <p:nvPr/>
        </p:nvGrpSpPr>
        <p:grpSpPr>
          <a:xfrm>
            <a:off x="6126480" y="44527"/>
            <a:ext cx="2862072" cy="260273"/>
            <a:chOff x="6126480" y="44527"/>
            <a:chExt cx="2862072" cy="260273"/>
          </a:xfrm>
        </p:grpSpPr>
        <p:sp>
          <p:nvSpPr>
            <p:cNvPr id="18"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19"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Operations </a:t>
              </a:r>
            </a:p>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Review</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20"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30"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grpSp>
      <p:sp>
        <p:nvSpPr>
          <p:cNvPr id="2" name="Rectangle 1"/>
          <p:cNvSpPr/>
          <p:nvPr/>
        </p:nvSpPr>
        <p:spPr>
          <a:xfrm>
            <a:off x="0" y="168249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4" name="Rectangle 3"/>
          <p:cNvSpPr/>
          <p:nvPr/>
        </p:nvSpPr>
        <p:spPr>
          <a:xfrm>
            <a:off x="4480560" y="168249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29" name="[PlaceholderChartForReportGeneration-650eb060-f9ee-4a0e-bc94-0bf59b073acf]"/>
          <p:cNvGraphicFramePr/>
          <p:nvPr>
            <p:extLst>
              <p:ext uri="{D42A27DB-BD31-4B8C-83A1-F6EECF244321}">
                <p14:modId xmlns:p14="http://schemas.microsoft.com/office/powerpoint/2010/main" val="2390884939"/>
              </p:ext>
            </p:extLst>
          </p:nvPr>
        </p:nvGraphicFramePr>
        <p:xfrm>
          <a:off x="4693920" y="1682496"/>
          <a:ext cx="4200144" cy="39338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PlaceholderChartForReportGeneration-3ae81a11-aeb6-4b93-9d8f-e09436bee250]"/>
          <p:cNvGraphicFramePr/>
          <p:nvPr>
            <p:extLst>
              <p:ext uri="{D42A27DB-BD31-4B8C-83A1-F6EECF244321}">
                <p14:modId xmlns:p14="http://schemas.microsoft.com/office/powerpoint/2010/main" val="1700702697"/>
              </p:ext>
            </p:extLst>
          </p:nvPr>
        </p:nvGraphicFramePr>
        <p:xfrm>
          <a:off x="190512" y="1682496"/>
          <a:ext cx="4200144" cy="396468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6307143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70211" y="1181100"/>
            <a:ext cx="8429314" cy="4121129"/>
            <a:chOff x="470211" y="1181100"/>
            <a:chExt cx="4123944" cy="4121129"/>
          </a:xfrm>
        </p:grpSpPr>
        <p:sp>
          <p:nvSpPr>
            <p:cNvPr id="24" name="Rounded Rectangle 23"/>
            <p:cNvSpPr/>
            <p:nvPr/>
          </p:nvSpPr>
          <p:spPr bwMode="auto">
            <a:xfrm flipH="1">
              <a:off x="472403" y="1447800"/>
              <a:ext cx="4119561" cy="38544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Noto Sans"/>
              </a:endParaRPr>
            </a:p>
          </p:txBody>
        </p:sp>
        <p:sp>
          <p:nvSpPr>
            <p:cNvPr id="26" name="Text Placeholder 8"/>
            <p:cNvSpPr txBox="1"/>
            <p:nvPr/>
          </p:nvSpPr>
          <p:spPr>
            <a:xfrm>
              <a:off x="470211" y="1181100"/>
              <a:ext cx="4123944"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Noto Sans"/>
                  <a:ea typeface="+mn-ea"/>
                  <a:cs typeface="Arial" pitchFamily="34" charset="0"/>
                </a:rPr>
                <a:t>Total Customers (000)</a:t>
              </a:r>
            </a:p>
          </p:txBody>
        </p:sp>
      </p:grpSp>
      <p:sp>
        <p:nvSpPr>
          <p:cNvPr id="21"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Results</a:t>
            </a:r>
          </a:p>
          <a:p>
            <a:r>
              <a:rPr lang="en-US" sz="2000" dirty="0" smtClean="0">
                <a:latin typeface="+mj-lt"/>
              </a:rPr>
              <a:t>Total </a:t>
            </a:r>
            <a:r>
              <a:rPr lang="en-US" sz="2000" dirty="0">
                <a:latin typeface="+mj-lt"/>
              </a:rPr>
              <a:t>Customers</a:t>
            </a:r>
          </a:p>
        </p:txBody>
      </p:sp>
      <p:grpSp>
        <p:nvGrpSpPr>
          <p:cNvPr id="17" name="Group 16"/>
          <p:cNvGrpSpPr/>
          <p:nvPr/>
        </p:nvGrpSpPr>
        <p:grpSpPr>
          <a:xfrm>
            <a:off x="6126480" y="44527"/>
            <a:ext cx="2862072" cy="260273"/>
            <a:chOff x="6126480" y="44527"/>
            <a:chExt cx="2862072" cy="260273"/>
          </a:xfrm>
        </p:grpSpPr>
        <p:sp>
          <p:nvSpPr>
            <p:cNvPr id="18"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Noto Sans"/>
                </a:rPr>
                <a:t>Results </a:t>
              </a:r>
            </a:p>
            <a:p>
              <a:r>
                <a:rPr lang="en-US" dirty="0">
                  <a:latin typeface="Noto Sans"/>
                </a:rPr>
                <a:t>Review</a:t>
              </a:r>
              <a:endParaRPr lang="en-GB" dirty="0">
                <a:latin typeface="Noto Sans"/>
              </a:endParaRPr>
            </a:p>
          </p:txBody>
        </p:sp>
        <p:sp>
          <p:nvSpPr>
            <p:cNvPr id="19"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Noto Sans"/>
                  <a:ea typeface="+mn-ea"/>
                  <a:cs typeface="Arial" pitchFamily="34" charset="0"/>
                </a:rPr>
                <a:t>Operations </a:t>
              </a:r>
            </a:p>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Noto Sans"/>
                  <a:ea typeface="+mn-ea"/>
                  <a:cs typeface="Arial" pitchFamily="34" charset="0"/>
                </a:rPr>
                <a:t>Review</a:t>
              </a:r>
              <a:endParaRPr kumimoji="0" lang="en-GB" sz="700" b="1" i="0" u="none" strike="noStrike" kern="1200" cap="none" spc="0" normalizeH="0" baseline="0" noProof="0" dirty="0">
                <a:ln>
                  <a:noFill/>
                </a:ln>
                <a:solidFill>
                  <a:schemeClr val="bg1"/>
                </a:solidFill>
                <a:effectLst/>
                <a:uLnTx/>
                <a:uFillTx/>
                <a:latin typeface="Noto Sans"/>
                <a:ea typeface="+mn-ea"/>
                <a:cs typeface="Arial" pitchFamily="34" charset="0"/>
              </a:endParaRPr>
            </a:p>
          </p:txBody>
        </p:sp>
        <p:sp>
          <p:nvSpPr>
            <p:cNvPr id="20"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Noto Sans"/>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Noto Sans"/>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Noto Sans"/>
                <a:ea typeface="+mn-ea"/>
                <a:cs typeface="Arial" pitchFamily="34" charset="0"/>
              </a:endParaRPr>
            </a:p>
          </p:txBody>
        </p:sp>
        <p:sp>
          <p:nvSpPr>
            <p:cNvPr id="30"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Noto Sans"/>
                </a:rPr>
                <a:t>Overview</a:t>
              </a:r>
              <a:endParaRPr lang="en-GB" dirty="0">
                <a:latin typeface="Noto Sans"/>
              </a:endParaRPr>
            </a:p>
          </p:txBody>
        </p:sp>
      </p:grpSp>
      <p:sp>
        <p:nvSpPr>
          <p:cNvPr id="33" name="Content Placeholder 1"/>
          <p:cNvSpPr>
            <a:spLocks noGrp="1"/>
          </p:cNvSpPr>
          <p:nvPr>
            <p:ph idx="1"/>
          </p:nvPr>
        </p:nvSpPr>
        <p:spPr>
          <a:xfrm>
            <a:off x="451231" y="5365247"/>
            <a:ext cx="8443292" cy="663666"/>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p>
            <a:pPr marL="0" indent="0" algn="ctr">
              <a:lnSpc>
                <a:spcPct val="110000"/>
              </a:lnSpc>
              <a:spcBef>
                <a:spcPts val="100"/>
              </a:spcBef>
              <a:spcAft>
                <a:spcPts val="100"/>
              </a:spcAft>
              <a:buNone/>
            </a:pPr>
            <a:r>
              <a:rPr lang="en-US" sz="1100" b="1" dirty="0">
                <a:solidFill>
                  <a:schemeClr val="tx1">
                    <a:lumMod val="50000"/>
                  </a:schemeClr>
                </a:solidFill>
                <a:latin typeface="Noto Sans"/>
              </a:rPr>
              <a:t>Growing customer numbers in Iraq, Kuwait, </a:t>
            </a:r>
            <a:r>
              <a:rPr lang="en-US" sz="1100" b="1" dirty="0" smtClean="0">
                <a:solidFill>
                  <a:schemeClr val="tx1">
                    <a:lumMod val="50000"/>
                  </a:schemeClr>
                </a:solidFill>
                <a:latin typeface="Noto Sans"/>
              </a:rPr>
              <a:t>Tunisia, Myanmar &amp; Palestine </a:t>
            </a:r>
          </a:p>
          <a:p>
            <a:pPr marL="0" indent="0" algn="ctr">
              <a:lnSpc>
                <a:spcPct val="110000"/>
              </a:lnSpc>
              <a:spcBef>
                <a:spcPts val="100"/>
              </a:spcBef>
              <a:spcAft>
                <a:spcPts val="100"/>
              </a:spcAft>
              <a:buNone/>
            </a:pPr>
            <a:r>
              <a:rPr lang="en-US" sz="1100" b="1" dirty="0" smtClean="0">
                <a:solidFill>
                  <a:schemeClr val="tx1">
                    <a:lumMod val="50000"/>
                  </a:schemeClr>
                </a:solidFill>
                <a:latin typeface="Noto Sans"/>
              </a:rPr>
              <a:t>offset  by the SIM </a:t>
            </a:r>
            <a:r>
              <a:rPr lang="en-US" sz="1100" b="1" dirty="0">
                <a:solidFill>
                  <a:schemeClr val="tx1">
                    <a:lumMod val="50000"/>
                  </a:schemeClr>
                </a:solidFill>
                <a:latin typeface="Noto Sans"/>
              </a:rPr>
              <a:t>card registration </a:t>
            </a:r>
            <a:r>
              <a:rPr lang="en-US" sz="1100" b="1" dirty="0" smtClean="0">
                <a:solidFill>
                  <a:schemeClr val="tx1">
                    <a:lumMod val="50000"/>
                  </a:schemeClr>
                </a:solidFill>
                <a:latin typeface="Noto Sans"/>
              </a:rPr>
              <a:t>regulation in Indonesia (process now finalized)</a:t>
            </a:r>
            <a:endParaRPr lang="en-US" sz="1100" b="1" dirty="0">
              <a:solidFill>
                <a:schemeClr val="tx1">
                  <a:lumMod val="50000"/>
                </a:schemeClr>
              </a:solidFill>
              <a:latin typeface="Noto Sans"/>
            </a:endParaRPr>
          </a:p>
        </p:txBody>
      </p:sp>
      <p:sp>
        <p:nvSpPr>
          <p:cNvPr id="3" name="Slide Number Placeholder 2"/>
          <p:cNvSpPr>
            <a:spLocks noGrp="1"/>
          </p:cNvSpPr>
          <p:nvPr>
            <p:ph type="sldNum" sz="quarter" idx="4"/>
          </p:nvPr>
        </p:nvSpPr>
        <p:spPr/>
        <p:txBody>
          <a:bodyPr/>
          <a:lstStyle/>
          <a:p>
            <a:fld id="{F9F4C691-6DE9-424C-9C34-B44F65CDDA11}" type="slidenum">
              <a:rPr lang="en-US" smtClean="0">
                <a:latin typeface="Noto Sans"/>
              </a:rPr>
              <a:t>8</a:t>
            </a:fld>
            <a:endParaRPr lang="en-US" dirty="0">
              <a:latin typeface="Noto Sans"/>
            </a:endParaRPr>
          </a:p>
        </p:txBody>
      </p:sp>
      <p:sp>
        <p:nvSpPr>
          <p:cNvPr id="2" name="Rectangle 1"/>
          <p:cNvSpPr/>
          <p:nvPr/>
        </p:nvSpPr>
        <p:spPr>
          <a:xfrm>
            <a:off x="1308743" y="2095398"/>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Noto Sans"/>
              </a:rPr>
              <a:t> </a:t>
            </a:r>
          </a:p>
        </p:txBody>
      </p:sp>
      <p:graphicFrame>
        <p:nvGraphicFramePr>
          <p:cNvPr id="15" name="[PlaceholderChartForReportGeneration-6d613cfe-ded3-4847-9c21-071a7faa23c1]"/>
          <p:cNvGraphicFramePr/>
          <p:nvPr>
            <p:extLst>
              <p:ext uri="{D42A27DB-BD31-4B8C-83A1-F6EECF244321}">
                <p14:modId xmlns:p14="http://schemas.microsoft.com/office/powerpoint/2010/main" val="2283847402"/>
              </p:ext>
            </p:extLst>
          </p:nvPr>
        </p:nvGraphicFramePr>
        <p:xfrm>
          <a:off x="1499255" y="2095398"/>
          <a:ext cx="6507669" cy="29143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288425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flipH="1">
            <a:off x="457200" y="1432560"/>
            <a:ext cx="8420355" cy="38544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Noto Sans"/>
            </a:endParaRPr>
          </a:p>
        </p:txBody>
      </p:sp>
      <p:sp>
        <p:nvSpPr>
          <p:cNvPr id="5" name="Slide Number Placeholder 4"/>
          <p:cNvSpPr>
            <a:spLocks noGrp="1"/>
          </p:cNvSpPr>
          <p:nvPr>
            <p:ph type="sldNum" sz="quarter" idx="12"/>
          </p:nvPr>
        </p:nvSpPr>
        <p:spPr/>
        <p:txBody>
          <a:bodyPr/>
          <a:lstStyle/>
          <a:p>
            <a:fld id="{F9F4C691-6DE9-424C-9C34-B44F65CDDA11}" type="slidenum">
              <a:rPr lang="en-US" smtClean="0">
                <a:latin typeface="+mn-lt"/>
              </a:rPr>
              <a:t>9</a:t>
            </a:fld>
            <a:endParaRPr lang="en-US" dirty="0">
              <a:latin typeface="+mn-lt"/>
            </a:endParaRPr>
          </a:p>
        </p:txBody>
      </p:sp>
      <p:sp>
        <p:nvSpPr>
          <p:cNvPr id="6" name="Title 5"/>
          <p:cNvSpPr>
            <a:spLocks noGrp="1"/>
          </p:cNvSpPr>
          <p:nvPr>
            <p:ph type="title"/>
          </p:nvPr>
        </p:nvSpPr>
        <p:spPr/>
        <p:txBody>
          <a:bodyPr/>
          <a:lstStyle/>
          <a:p>
            <a:r>
              <a:rPr lang="en-US" sz="3200" dirty="0">
                <a:latin typeface="+mj-lt"/>
              </a:rPr>
              <a:t>Group Results</a:t>
            </a:r>
            <a:r>
              <a:rPr lang="en-US" dirty="0">
                <a:latin typeface="+mj-lt"/>
              </a:rPr>
              <a:t/>
            </a:r>
            <a:br>
              <a:rPr lang="en-US" dirty="0">
                <a:latin typeface="+mj-lt"/>
              </a:rPr>
            </a:br>
            <a:r>
              <a:rPr lang="en-US" sz="2000" dirty="0">
                <a:latin typeface="+mj-lt"/>
              </a:rPr>
              <a:t>Net </a:t>
            </a:r>
            <a:r>
              <a:rPr lang="en-US" sz="2000" dirty="0" smtClean="0">
                <a:latin typeface="+mj-lt"/>
              </a:rPr>
              <a:t>Debt</a:t>
            </a:r>
            <a:endParaRPr lang="en-US" sz="3200" dirty="0">
              <a:latin typeface="+mj-lt"/>
            </a:endParaRPr>
          </a:p>
        </p:txBody>
      </p:sp>
      <p:sp>
        <p:nvSpPr>
          <p:cNvPr id="11" name="Text Placeholder 8"/>
          <p:cNvSpPr txBox="1"/>
          <p:nvPr/>
        </p:nvSpPr>
        <p:spPr>
          <a:xfrm>
            <a:off x="451232" y="1181100"/>
            <a:ext cx="8443292" cy="5029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nl-NL" sz="1700" b="1">
                <a:solidFill>
                  <a:schemeClr val="bg1"/>
                </a:solidFill>
                <a:latin typeface="+mn-lt"/>
                <a:ea typeface="+mn-ea"/>
                <a:cs typeface="Arial" pitchFamily="34" charset="0"/>
              </a:rPr>
              <a:t>Net </a:t>
            </a:r>
            <a:r>
              <a:rPr lang="nl-NL" sz="1700" b="1" smtClean="0">
                <a:solidFill>
                  <a:schemeClr val="bg1"/>
                </a:solidFill>
                <a:latin typeface="+mn-lt"/>
                <a:ea typeface="+mn-ea"/>
                <a:cs typeface="Arial" pitchFamily="34" charset="0"/>
              </a:rPr>
              <a:t>Debt </a:t>
            </a:r>
            <a:r>
              <a:rPr lang="nl-NL" sz="1700" b="1">
                <a:solidFill>
                  <a:schemeClr val="bg1"/>
                </a:solidFill>
                <a:latin typeface="+mn-lt"/>
                <a:ea typeface="+mn-ea"/>
                <a:cs typeface="Arial" pitchFamily="34" charset="0"/>
              </a:rPr>
              <a:t>(QARm) and Net Debt / EBITDA</a:t>
            </a:r>
          </a:p>
        </p:txBody>
      </p:sp>
      <p:sp>
        <p:nvSpPr>
          <p:cNvPr id="2" name="Rectangle 1"/>
          <p:cNvSpPr/>
          <p:nvPr/>
        </p:nvSpPr>
        <p:spPr>
          <a:xfrm>
            <a:off x="1580519" y="1684020"/>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pSp>
        <p:nvGrpSpPr>
          <p:cNvPr id="7" name="Group 6"/>
          <p:cNvGrpSpPr/>
          <p:nvPr/>
        </p:nvGrpSpPr>
        <p:grpSpPr>
          <a:xfrm>
            <a:off x="6126480" y="44527"/>
            <a:ext cx="2862072" cy="260273"/>
            <a:chOff x="6126480" y="44527"/>
            <a:chExt cx="2862072" cy="260273"/>
          </a:xfrm>
        </p:grpSpPr>
        <p:sp>
          <p:nvSpPr>
            <p:cNvPr id="8"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Results </a:t>
              </a:r>
            </a:p>
            <a:p>
              <a:r>
                <a:rPr lang="en-US" dirty="0">
                  <a:latin typeface="+mn-lt"/>
                </a:rPr>
                <a:t>Review</a:t>
              </a:r>
              <a:endParaRPr lang="en-GB" dirty="0">
                <a:latin typeface="+mn-lt"/>
              </a:endParaRPr>
            </a:p>
          </p:txBody>
        </p:sp>
        <p:sp>
          <p:nvSpPr>
            <p:cNvPr id="9"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Operations </a:t>
              </a:r>
            </a:p>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Review</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10"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70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700" b="1" dirty="0" smtClean="0">
                  <a:solidFill>
                    <a:schemeClr val="bg1"/>
                  </a:solidFill>
                  <a:latin typeface="+mn-lt"/>
                  <a:cs typeface="Arial" pitchFamily="34" charset="0"/>
                </a:rPr>
                <a:t>Information</a:t>
              </a:r>
              <a:endParaRPr kumimoji="0" lang="en-GB" sz="70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12"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dirty="0">
                  <a:latin typeface="+mn-lt"/>
                </a:rPr>
                <a:t>Overview</a:t>
              </a:r>
              <a:endParaRPr lang="en-GB" dirty="0">
                <a:latin typeface="+mn-lt"/>
              </a:endParaRPr>
            </a:p>
          </p:txBody>
        </p:sp>
      </p:grpSp>
      <p:sp>
        <p:nvSpPr>
          <p:cNvPr id="13" name="Content Placeholder 1"/>
          <p:cNvSpPr txBox="1"/>
          <p:nvPr/>
        </p:nvSpPr>
        <p:spPr>
          <a:xfrm>
            <a:off x="451231" y="5365247"/>
            <a:ext cx="8443292" cy="663666"/>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a:spcBef>
                <a:spcPts val="100"/>
              </a:spcBef>
              <a:spcAft>
                <a:spcPts val="100"/>
              </a:spcAft>
              <a:buNone/>
            </a:pPr>
            <a:r>
              <a:rPr lang="en-IN" sz="1100" b="1" dirty="0" smtClean="0">
                <a:latin typeface="+mn-lt"/>
              </a:rPr>
              <a:t>Positive </a:t>
            </a:r>
            <a:r>
              <a:rPr lang="en-IN" sz="1100" b="1" dirty="0">
                <a:latin typeface="+mn-lt"/>
              </a:rPr>
              <a:t>trend of lower Group Net Debt continued, Net Debt to EBITDA ratio at 1.8x</a:t>
            </a:r>
          </a:p>
          <a:p>
            <a:pPr marL="0" indent="0" algn="ctr">
              <a:spcBef>
                <a:spcPts val="100"/>
              </a:spcBef>
              <a:spcAft>
                <a:spcPts val="100"/>
              </a:spcAft>
              <a:buNone/>
            </a:pPr>
            <a:r>
              <a:rPr lang="en-IN" sz="1100" b="1" dirty="0">
                <a:latin typeface="+mn-lt"/>
              </a:rPr>
              <a:t>Lower half of the board guidance between 1.5 and 2.5x (bank covenant 4x)</a:t>
            </a:r>
          </a:p>
        </p:txBody>
      </p:sp>
      <p:graphicFrame>
        <p:nvGraphicFramePr>
          <p:cNvPr id="16" name="[PlaceholderChartForReportGeneration-0025bfdc-04fc-4a0a-a9f7-9a9db93787f9]"/>
          <p:cNvGraphicFramePr/>
          <p:nvPr>
            <p:extLst>
              <p:ext uri="{D42A27DB-BD31-4B8C-83A1-F6EECF244321}">
                <p14:modId xmlns:p14="http://schemas.microsoft.com/office/powerpoint/2010/main" val="3961967593"/>
              </p:ext>
            </p:extLst>
          </p:nvPr>
        </p:nvGraphicFramePr>
        <p:xfrm>
          <a:off x="1433986" y="1884536"/>
          <a:ext cx="6925485" cy="33367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4948985"/>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17.03.22"/>
  <p:tag name="AS_TITLE" val="Aspose.Slides for .NET 4.0"/>
  <p:tag name="AS_VERSION" val="17.3"/>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qmQepHplwki6ZJS6894mp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qmQepHplwki6ZJS6894m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NbwJA6LdrEm8K3JnHDMLO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mQepHplwki6ZJS6894mp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VSl8KGe2tk6Xd.MYFVhbG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ueA2jxHsAkCV7jfYInK0FQ"/>
</p:tagLst>
</file>

<file path=ppt/theme/theme1.xml><?xml version="1.0" encoding="utf-8"?>
<a:theme xmlns:a="http://schemas.openxmlformats.org/drawingml/2006/main" name="08.05_20170507_Ooredoo_template_4x3 ratio_v12">
  <a:themeElements>
    <a:clrScheme name="Ooredoo colours">
      <a:dk1>
        <a:srgbClr val="221E20"/>
      </a:dk1>
      <a:lt1>
        <a:srgbClr val="FFFFFF"/>
      </a:lt1>
      <a:dk2>
        <a:srgbClr val="00416A"/>
      </a:dk2>
      <a:lt2>
        <a:srgbClr val="DFDFE1"/>
      </a:lt2>
      <a:accent1>
        <a:srgbClr val="ED1C24"/>
      </a:accent1>
      <a:accent2>
        <a:srgbClr val="333F48"/>
      </a:accent2>
      <a:accent3>
        <a:srgbClr val="65C4DB"/>
      </a:accent3>
      <a:accent4>
        <a:srgbClr val="99CC00"/>
      </a:accent4>
      <a:accent5>
        <a:srgbClr val="EA9600"/>
      </a:accent5>
      <a:accent6>
        <a:srgbClr val="FFD500"/>
      </a:accent6>
      <a:hlink>
        <a:srgbClr val="2CD5C4"/>
      </a:hlink>
      <a:folHlink>
        <a:srgbClr val="F5A992"/>
      </a:folHlink>
    </a:clrScheme>
    <a:fontScheme name="Custom 11">
      <a:majorFont>
        <a:latin typeface="Ooredoo Heavy"/>
        <a:ea typeface="Arial" pitchFamily="34" charset="0"/>
        <a:cs typeface="OoredooArabic-Heavy"/>
      </a:majorFont>
      <a:minorFont>
        <a:latin typeface="Noto Sans"/>
        <a:ea typeface="Arial" pitchFamily="34" charset="0"/>
        <a:cs typeface="Noto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D1C24"/>
        </a:solidFill>
        <a:ln w="19050"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79488" rtl="0" eaLnBrk="1" fontAlgn="base" latinLnBrk="0" hangingPunct="1">
          <a:lnSpc>
            <a:spcPct val="110000"/>
          </a:lnSpc>
          <a:spcBef>
            <a:spcPts val="600"/>
          </a:spcBef>
          <a:spcAft>
            <a:spcPct val="0"/>
          </a:spcAft>
          <a:buClr>
            <a:schemeClr val="tx1"/>
          </a:buClr>
          <a:buSzTx/>
          <a:buFont typeface="Wingdings" pitchFamily="2" charset="2"/>
          <a:buNone/>
          <a:tabLst/>
          <a:defRPr kumimoji="0" sz="2000" b="0" i="0" u="none" strike="noStrike" cap="none" normalizeH="0" baseline="0" dirty="0" smtClean="0">
            <a:ln>
              <a:noFill/>
            </a:ln>
            <a:solidFill>
              <a:schemeClr val="bg1"/>
            </a:solidFill>
            <a:effectLst/>
            <a:latin typeface="Ooredoo Heavy" panose="00000A00000000000000" pitchFamily="50" charset="0"/>
          </a:defRPr>
        </a:defPPr>
      </a:lstStyle>
    </a:spDef>
    <a:lnDef>
      <a:spPr bwMode="auto">
        <a:noFill/>
        <a:ln w="19050" cap="flat" cmpd="sng" algn="ctr">
          <a:solidFill>
            <a:srgbClr val="ED1C24"/>
          </a:solidFill>
          <a:prstDash val="solid"/>
          <a:round/>
          <a:headEnd type="none" w="med" len="med"/>
          <a:tailEnd type="none" w="med" len="med"/>
        </a:ln>
        <a:effectLst/>
      </a:spPr>
      <a:bodyPr/>
      <a:lstStyle/>
    </a:lnDef>
    <a:txDef>
      <a:spPr>
        <a:noFill/>
      </a:spPr>
      <a:bodyPr wrap="square" rtlCol="0">
        <a:noAutofit/>
      </a:bodyPr>
      <a:lstStyle>
        <a:defPPr>
          <a:spcBef>
            <a:spcPts val="600"/>
          </a:spcBef>
          <a:spcAft>
            <a:spcPts val="0"/>
          </a:spcAft>
          <a:buClr>
            <a:srgbClr val="ED1C24"/>
          </a:buClr>
          <a:buSzPct val="140000"/>
          <a:defRPr sz="1200" dirty="0" err="1" smtClean="0">
            <a:solidFill>
              <a:srgbClr val="000000"/>
            </a:solidFill>
            <a:latin typeface="Noto Sans" panose="020B0502040504020204" pitchFamily="34" charset="0"/>
          </a:defRPr>
        </a:defPPr>
      </a:lstStyle>
    </a:txDef>
  </a:objectDefaults>
  <a:extraClrSchemeLst>
    <a:extraClrScheme>
      <a:clrScheme name="Blank 1">
        <a:dk1>
          <a:srgbClr val="3F3F3F"/>
        </a:dk1>
        <a:lt1>
          <a:srgbClr val="FFFFFF"/>
        </a:lt1>
        <a:dk2>
          <a:srgbClr val="FDE48B"/>
        </a:dk2>
        <a:lt2>
          <a:srgbClr val="888888"/>
        </a:lt2>
        <a:accent1>
          <a:srgbClr val="7FABD2"/>
        </a:accent1>
        <a:accent2>
          <a:srgbClr val="FCC917"/>
        </a:accent2>
        <a:accent3>
          <a:srgbClr val="FFFFFF"/>
        </a:accent3>
        <a:accent4>
          <a:srgbClr val="343434"/>
        </a:accent4>
        <a:accent5>
          <a:srgbClr val="C0D2E5"/>
        </a:accent5>
        <a:accent6>
          <a:srgbClr val="E4B614"/>
        </a:accent6>
        <a:hlink>
          <a:srgbClr val="BFD5E9"/>
        </a:hlink>
        <a:folHlink>
          <a:srgbClr val="7BBE40"/>
        </a:folHlink>
      </a:clrScheme>
      <a:clrMap bg1="lt1" tx1="dk1" bg2="lt2" tx2="dk2" accent1="accent1" accent2="accent2" accent3="accent3" accent4="accent4" accent5="accent5" accent6="accent6" hlink="hlink" folHlink="folHlink"/>
    </a:extraClrScheme>
  </a:extraClrSchemeLst>
  <a:custClrLst>
    <a:custClr name="C1">
      <a:srgbClr val="F7EA48"/>
    </a:custClr>
    <a:custClr name="C2">
      <a:srgbClr val="FFBF3F"/>
    </a:custClr>
    <a:custClr name="C3">
      <a:srgbClr val="FA4616"/>
    </a:custClr>
    <a:custClr name="C4">
      <a:srgbClr val="ECB3CB"/>
    </a:custClr>
    <a:custClr name="C5">
      <a:srgbClr val="EB6FBD"/>
    </a:custClr>
    <a:custClr name="C6">
      <a:srgbClr val="D64C97"/>
    </a:custClr>
    <a:custClr name="C7">
      <a:srgbClr val="840B55"/>
    </a:custClr>
    <a:custClr name="C20">
      <a:srgbClr val="BCA2CD"/>
    </a:custClr>
    <a:custClr name="C18">
      <a:srgbClr val="AC4FBD"/>
    </a:custClr>
    <a:custClr name="C19">
      <a:srgbClr val="3C1053"/>
    </a:custClr>
    <a:custClr name="C8">
      <a:srgbClr val="8DC8E8"/>
    </a:custClr>
    <a:custClr name="C9">
      <a:srgbClr val="13AFEE"/>
    </a:custClr>
    <a:custClr name="C10">
      <a:srgbClr val="001E60"/>
    </a:custClr>
    <a:custClr name="C11">
      <a:srgbClr val="9BD7D3"/>
    </a:custClr>
    <a:custClr name="C15">
      <a:srgbClr val="B3D99E"/>
    </a:custClr>
    <a:custClr name="C14">
      <a:srgbClr val="78BE20"/>
    </a:custClr>
    <a:custClr name="C17">
      <a:srgbClr val="64A70B"/>
    </a:custClr>
    <a:custClr name="C12">
      <a:srgbClr val="00C7B1"/>
    </a:custClr>
    <a:custClr name="C16">
      <a:srgbClr val="046A38"/>
    </a:custClr>
    <a:custClr name="C13">
      <a:srgbClr val="004E42"/>
    </a:custClr>
    <a:custClr name="C23">
      <a:srgbClr val="A6BBC8"/>
    </a:custClr>
    <a:custClr name="C22">
      <a:srgbClr val="425563"/>
    </a:custClr>
    <a:custClr name="C25">
      <a:srgbClr val="CDB5A7"/>
    </a:custClr>
    <a:custClr name="C24">
      <a:srgbClr val="83786F"/>
    </a:custClr>
  </a:custClrLst>
  <a:extLst>
    <a:ext uri="{05A4C25C-085E-4340-85A3-A5531E510DB2}">
      <thm15:themeFamily xmlns:thm15="http://schemas.microsoft.com/office/thememl/2012/main" name="08.05_20170507_Ooredoo_template_4x3 ratio_v12" id="{25F143A9-7A61-4C35-A3F0-88F1B8416C1C}" vid="{258A0297-BD95-4F55-9DFE-E16A87FEE2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oredoo">
    <a:dk1>
      <a:srgbClr val="5A5A5A"/>
    </a:dk1>
    <a:lt1>
      <a:srgbClr val="FFFFFF"/>
    </a:lt1>
    <a:dk2>
      <a:srgbClr val="E6E6E6"/>
    </a:dk2>
    <a:lt2>
      <a:srgbClr val="AAAAAA"/>
    </a:lt2>
    <a:accent1>
      <a:srgbClr val="ED1C24"/>
    </a:accent1>
    <a:accent2>
      <a:srgbClr val="8DC8E8"/>
    </a:accent2>
    <a:accent3>
      <a:srgbClr val="B3D99E"/>
    </a:accent3>
    <a:accent4>
      <a:srgbClr val="BCA2CD"/>
    </a:accent4>
    <a:accent5>
      <a:srgbClr val="CDB5A7"/>
    </a:accent5>
    <a:accent6>
      <a:srgbClr val="A6BBC8"/>
    </a:accent6>
    <a:hlink>
      <a:srgbClr val="001E60"/>
    </a:hlink>
    <a:folHlink>
      <a:srgbClr val="004E42"/>
    </a:folHlink>
  </a:clrScheme>
  <a:fontScheme name="Ooredo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1060</TotalTime>
  <Words>2833</Words>
  <Application>Microsoft Office PowerPoint</Application>
  <PresentationFormat>On-screen Show (4:3)</PresentationFormat>
  <Paragraphs>718</Paragraphs>
  <Slides>27</Slides>
  <Notes>23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40" baseType="lpstr">
      <vt:lpstr>ＭＳ Ｐゴシック</vt:lpstr>
      <vt:lpstr>Arial</vt:lpstr>
      <vt:lpstr>Calibri</vt:lpstr>
      <vt:lpstr>Noto Sans</vt:lpstr>
      <vt:lpstr>Ooredoo Heavy</vt:lpstr>
      <vt:lpstr>OoredooArabic-Heavy</vt:lpstr>
      <vt:lpstr>ooredoo-Bold</vt:lpstr>
      <vt:lpstr>ooredoo-Regular</vt:lpstr>
      <vt:lpstr>PMingLiU</vt:lpstr>
      <vt:lpstr>TradeGothic</vt:lpstr>
      <vt:lpstr>Wingdings</vt:lpstr>
      <vt:lpstr>08.05_20170507_Ooredoo_template_4x3 ratio_v12</vt:lpstr>
      <vt:lpstr>think-cell Slide</vt:lpstr>
      <vt:lpstr>Ooredoo Group  9M 2018 Results </vt:lpstr>
      <vt:lpstr>Disclaimer</vt:lpstr>
      <vt:lpstr>PowerPoint Presentation</vt:lpstr>
      <vt:lpstr>PowerPoint Presentation</vt:lpstr>
      <vt:lpstr>PowerPoint Presentation</vt:lpstr>
      <vt:lpstr>PowerPoint Presentation</vt:lpstr>
      <vt:lpstr>PowerPoint Presentation</vt:lpstr>
      <vt:lpstr>PowerPoint Presentation</vt:lpstr>
      <vt:lpstr>Group Results Net Debt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Information Key Operations Importance to Group</vt:lpstr>
      <vt:lpstr>Group Operations Breakdown CAPEX &amp; Customers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Ooredoo Group  9M 2018 Results</dc:title>
  <dc:creator>Sanjay Chowdhary</dc:creator>
  <cp:lastModifiedBy>sara alsayed</cp:lastModifiedBy>
  <cp:revision>125</cp:revision>
  <cp:lastPrinted>2018-10-24T15:14:19Z</cp:lastPrinted>
  <dcterms:created xsi:type="dcterms:W3CDTF">2018-10-24T12:14:19Z</dcterms:created>
  <dcterms:modified xsi:type="dcterms:W3CDTF">2018-10-30T09:30:32Z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b0a2d774-e950-4e25-b5fa-6403e22ccdce</vt:lpwstr>
  </property>
  <property fmtid="{D5CDD505-2E9C-101B-9397-08002B2CF9AE}" pid="3" name="Classification">
    <vt:lpwstr>Internal</vt:lpwstr>
  </property>
</Properties>
</file>